
<file path=[Content_Types].xml><?xml version="1.0" encoding="utf-8"?>
<Types xmlns="http://schemas.openxmlformats.org/package/2006/content-types">
  <Default Extension="bin" ContentType="application/vnd.openxmlformats-officedocument.oleObject"/>
  <Default Extension="docx" ContentType="application/vnd.openxmlformats-officedocument.wordprocessingml.document"/>
  <Default Extension="emf" ContentType="image/x-emf"/>
  <Default Extension="jpeg" ContentType="image/jpeg"/>
  <Default Extension="jp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5" Type="http://schemas.microsoft.com/office/2020/02/relationships/classificationlabels" Target="docMetadata/LabelInfo.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0" r:id="rId4"/>
  </p:sldMasterIdLst>
  <p:notesMasterIdLst>
    <p:notesMasterId r:id="rId108"/>
  </p:notesMasterIdLst>
  <p:sldIdLst>
    <p:sldId id="258" r:id="rId5"/>
    <p:sldId id="375" r:id="rId6"/>
    <p:sldId id="419" r:id="rId7"/>
    <p:sldId id="369" r:id="rId8"/>
    <p:sldId id="399" r:id="rId9"/>
    <p:sldId id="396" r:id="rId10"/>
    <p:sldId id="510" r:id="rId11"/>
    <p:sldId id="326" r:id="rId12"/>
    <p:sldId id="392" r:id="rId13"/>
    <p:sldId id="496" r:id="rId14"/>
    <p:sldId id="522" r:id="rId15"/>
    <p:sldId id="514" r:id="rId16"/>
    <p:sldId id="260" r:id="rId17"/>
    <p:sldId id="401" r:id="rId18"/>
    <p:sldId id="523" r:id="rId19"/>
    <p:sldId id="524" r:id="rId20"/>
    <p:sldId id="508" r:id="rId21"/>
    <p:sldId id="515" r:id="rId22"/>
    <p:sldId id="521" r:id="rId23"/>
    <p:sldId id="427" r:id="rId24"/>
    <p:sldId id="448" r:id="rId25"/>
    <p:sldId id="465" r:id="rId26"/>
    <p:sldId id="455" r:id="rId27"/>
    <p:sldId id="447" r:id="rId28"/>
    <p:sldId id="446" r:id="rId29"/>
    <p:sldId id="464" r:id="rId30"/>
    <p:sldId id="395" r:id="rId31"/>
    <p:sldId id="483" r:id="rId32"/>
    <p:sldId id="457" r:id="rId33"/>
    <p:sldId id="456" r:id="rId34"/>
    <p:sldId id="458" r:id="rId35"/>
    <p:sldId id="451" r:id="rId36"/>
    <p:sldId id="470" r:id="rId37"/>
    <p:sldId id="454" r:id="rId38"/>
    <p:sldId id="472" r:id="rId39"/>
    <p:sldId id="453" r:id="rId40"/>
    <p:sldId id="504" r:id="rId41"/>
    <p:sldId id="463" r:id="rId42"/>
    <p:sldId id="484" r:id="rId43"/>
    <p:sldId id="485" r:id="rId44"/>
    <p:sldId id="486" r:id="rId45"/>
    <p:sldId id="498" r:id="rId46"/>
    <p:sldId id="490" r:id="rId47"/>
    <p:sldId id="411" r:id="rId48"/>
    <p:sldId id="494" r:id="rId49"/>
    <p:sldId id="575" r:id="rId50"/>
    <p:sldId id="499" r:id="rId51"/>
    <p:sldId id="493" r:id="rId52"/>
    <p:sldId id="492" r:id="rId53"/>
    <p:sldId id="497" r:id="rId54"/>
    <p:sldId id="495" r:id="rId55"/>
    <p:sldId id="501" r:id="rId56"/>
    <p:sldId id="500" r:id="rId57"/>
    <p:sldId id="491" r:id="rId58"/>
    <p:sldId id="503" r:id="rId59"/>
    <p:sldId id="466" r:id="rId60"/>
    <p:sldId id="518" r:id="rId61"/>
    <p:sldId id="420" r:id="rId62"/>
    <p:sldId id="519" r:id="rId63"/>
    <p:sldId id="520" r:id="rId64"/>
    <p:sldId id="516" r:id="rId65"/>
    <p:sldId id="450" r:id="rId66"/>
    <p:sldId id="475" r:id="rId67"/>
    <p:sldId id="409" r:id="rId68"/>
    <p:sldId id="414" r:id="rId69"/>
    <p:sldId id="429" r:id="rId70"/>
    <p:sldId id="410" r:id="rId71"/>
    <p:sldId id="467" r:id="rId72"/>
    <p:sldId id="553" r:id="rId73"/>
    <p:sldId id="552" r:id="rId74"/>
    <p:sldId id="431" r:id="rId75"/>
    <p:sldId id="434" r:id="rId76"/>
    <p:sldId id="573" r:id="rId77"/>
    <p:sldId id="435" r:id="rId78"/>
    <p:sldId id="574" r:id="rId79"/>
    <p:sldId id="572" r:id="rId80"/>
    <p:sldId id="433" r:id="rId81"/>
    <p:sldId id="511" r:id="rId82"/>
    <p:sldId id="425" r:id="rId83"/>
    <p:sldId id="426" r:id="rId84"/>
    <p:sldId id="507" r:id="rId85"/>
    <p:sldId id="554" r:id="rId86"/>
    <p:sldId id="380" r:id="rId87"/>
    <p:sldId id="381" r:id="rId88"/>
    <p:sldId id="388" r:id="rId89"/>
    <p:sldId id="382" r:id="rId90"/>
    <p:sldId id="383" r:id="rId91"/>
    <p:sldId id="384" r:id="rId92"/>
    <p:sldId id="441" r:id="rId93"/>
    <p:sldId id="385" r:id="rId94"/>
    <p:sldId id="416" r:id="rId95"/>
    <p:sldId id="525" r:id="rId96"/>
    <p:sldId id="557" r:id="rId97"/>
    <p:sldId id="566" r:id="rId98"/>
    <p:sldId id="387" r:id="rId99"/>
    <p:sldId id="567" r:id="rId100"/>
    <p:sldId id="568" r:id="rId101"/>
    <p:sldId id="569" r:id="rId102"/>
    <p:sldId id="389" r:id="rId103"/>
    <p:sldId id="391" r:id="rId104"/>
    <p:sldId id="570" r:id="rId105"/>
    <p:sldId id="555" r:id="rId106"/>
    <p:sldId id="571" r:id="rId107"/>
  </p:sldIdLst>
  <p:sldSz cx="9144000" cy="6858000" type="screen4x3"/>
  <p:notesSz cx="6954838" cy="92360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Introduction" id="{6D203F5B-0D64-4ECE-B150-5FBA59227FB2}">
          <p14:sldIdLst>
            <p14:sldId id="258"/>
            <p14:sldId id="375"/>
            <p14:sldId id="419"/>
            <p14:sldId id="369"/>
            <p14:sldId id="399"/>
            <p14:sldId id="396"/>
            <p14:sldId id="510"/>
            <p14:sldId id="326"/>
            <p14:sldId id="392"/>
            <p14:sldId id="496"/>
            <p14:sldId id="522"/>
            <p14:sldId id="514"/>
            <p14:sldId id="260"/>
            <p14:sldId id="401"/>
            <p14:sldId id="523"/>
            <p14:sldId id="524"/>
            <p14:sldId id="508"/>
            <p14:sldId id="515"/>
            <p14:sldId id="521"/>
            <p14:sldId id="427"/>
            <p14:sldId id="448"/>
            <p14:sldId id="465"/>
            <p14:sldId id="455"/>
            <p14:sldId id="447"/>
            <p14:sldId id="446"/>
            <p14:sldId id="464"/>
            <p14:sldId id="395"/>
            <p14:sldId id="483"/>
            <p14:sldId id="457"/>
            <p14:sldId id="456"/>
            <p14:sldId id="458"/>
            <p14:sldId id="451"/>
            <p14:sldId id="470"/>
            <p14:sldId id="454"/>
            <p14:sldId id="472"/>
            <p14:sldId id="453"/>
            <p14:sldId id="504"/>
            <p14:sldId id="463"/>
            <p14:sldId id="484"/>
            <p14:sldId id="485"/>
            <p14:sldId id="486"/>
            <p14:sldId id="498"/>
            <p14:sldId id="490"/>
            <p14:sldId id="411"/>
            <p14:sldId id="494"/>
            <p14:sldId id="575"/>
            <p14:sldId id="499"/>
            <p14:sldId id="493"/>
            <p14:sldId id="492"/>
            <p14:sldId id="497"/>
            <p14:sldId id="495"/>
            <p14:sldId id="501"/>
            <p14:sldId id="500"/>
            <p14:sldId id="491"/>
            <p14:sldId id="503"/>
            <p14:sldId id="466"/>
            <p14:sldId id="518"/>
            <p14:sldId id="420"/>
            <p14:sldId id="519"/>
            <p14:sldId id="520"/>
            <p14:sldId id="516"/>
            <p14:sldId id="450"/>
            <p14:sldId id="475"/>
            <p14:sldId id="409"/>
            <p14:sldId id="414"/>
            <p14:sldId id="429"/>
            <p14:sldId id="410"/>
            <p14:sldId id="467"/>
            <p14:sldId id="553"/>
            <p14:sldId id="552"/>
            <p14:sldId id="431"/>
            <p14:sldId id="434"/>
            <p14:sldId id="573"/>
            <p14:sldId id="435"/>
            <p14:sldId id="574"/>
            <p14:sldId id="572"/>
            <p14:sldId id="433"/>
            <p14:sldId id="511"/>
            <p14:sldId id="425"/>
            <p14:sldId id="426"/>
            <p14:sldId id="507"/>
            <p14:sldId id="554"/>
            <p14:sldId id="380"/>
            <p14:sldId id="381"/>
            <p14:sldId id="388"/>
            <p14:sldId id="382"/>
            <p14:sldId id="383"/>
            <p14:sldId id="384"/>
            <p14:sldId id="441"/>
            <p14:sldId id="385"/>
            <p14:sldId id="416"/>
            <p14:sldId id="525"/>
            <p14:sldId id="557"/>
            <p14:sldId id="566"/>
            <p14:sldId id="387"/>
            <p14:sldId id="567"/>
            <p14:sldId id="568"/>
            <p14:sldId id="569"/>
            <p14:sldId id="389"/>
            <p14:sldId id="391"/>
            <p14:sldId id="570"/>
            <p14:sldId id="555"/>
            <p14:sldId id="571"/>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09" userDrawn="1">
          <p15:clr>
            <a:srgbClr val="A4A3A4"/>
          </p15:clr>
        </p15:guide>
        <p15:guide id="2" pos="2191"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66FF"/>
    <a:srgbClr val="A5A5A5"/>
    <a:srgbClr val="FFFF66"/>
    <a:srgbClr val="0000CC"/>
    <a:srgbClr val="FFFFCC"/>
    <a:srgbClr val="0000FF"/>
    <a:srgbClr val="0033CC"/>
    <a:srgbClr val="000066"/>
    <a:srgbClr val="7E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008" autoAdjust="0"/>
    <p:restoredTop sz="85169" autoAdjust="0"/>
  </p:normalViewPr>
  <p:slideViewPr>
    <p:cSldViewPr snapToGrid="0">
      <p:cViewPr varScale="1">
        <p:scale>
          <a:sx n="92" d="100"/>
          <a:sy n="92" d="100"/>
        </p:scale>
        <p:origin x="1992" y="96"/>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sorterViewPr>
    <p:cViewPr>
      <p:scale>
        <a:sx n="160" d="100"/>
        <a:sy n="160" d="100"/>
      </p:scale>
      <p:origin x="0" y="-18468"/>
    </p:cViewPr>
  </p:sorterViewPr>
  <p:notesViewPr>
    <p:cSldViewPr snapToGrid="0">
      <p:cViewPr>
        <p:scale>
          <a:sx n="125" d="100"/>
          <a:sy n="125" d="100"/>
        </p:scale>
        <p:origin x="2624" y="-1052"/>
      </p:cViewPr>
      <p:guideLst>
        <p:guide orient="horz" pos="2909"/>
        <p:guide pos="2191"/>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21" Type="http://schemas.openxmlformats.org/officeDocument/2006/relationships/slide" Target="slides/slide17.xml"/><Relationship Id="rId42" Type="http://schemas.openxmlformats.org/officeDocument/2006/relationships/slide" Target="slides/slide38.xml"/><Relationship Id="rId47" Type="http://schemas.openxmlformats.org/officeDocument/2006/relationships/slide" Target="slides/slide43.xml"/><Relationship Id="rId63" Type="http://schemas.openxmlformats.org/officeDocument/2006/relationships/slide" Target="slides/slide59.xml"/><Relationship Id="rId68" Type="http://schemas.openxmlformats.org/officeDocument/2006/relationships/slide" Target="slides/slide64.xml"/><Relationship Id="rId84" Type="http://schemas.openxmlformats.org/officeDocument/2006/relationships/slide" Target="slides/slide80.xml"/><Relationship Id="rId89" Type="http://schemas.openxmlformats.org/officeDocument/2006/relationships/slide" Target="slides/slide85.xml"/><Relationship Id="rId112" Type="http://schemas.openxmlformats.org/officeDocument/2006/relationships/tableStyles" Target="tableStyles.xml"/><Relationship Id="rId16" Type="http://schemas.openxmlformats.org/officeDocument/2006/relationships/slide" Target="slides/slide12.xml"/><Relationship Id="rId107" Type="http://schemas.openxmlformats.org/officeDocument/2006/relationships/slide" Target="slides/slide103.xml"/><Relationship Id="rId11" Type="http://schemas.openxmlformats.org/officeDocument/2006/relationships/slide" Target="slides/slide7.xml"/><Relationship Id="rId32" Type="http://schemas.openxmlformats.org/officeDocument/2006/relationships/slide" Target="slides/slide28.xml"/><Relationship Id="rId37" Type="http://schemas.openxmlformats.org/officeDocument/2006/relationships/slide" Target="slides/slide33.xml"/><Relationship Id="rId53" Type="http://schemas.openxmlformats.org/officeDocument/2006/relationships/slide" Target="slides/slide49.xml"/><Relationship Id="rId58" Type="http://schemas.openxmlformats.org/officeDocument/2006/relationships/slide" Target="slides/slide54.xml"/><Relationship Id="rId74" Type="http://schemas.openxmlformats.org/officeDocument/2006/relationships/slide" Target="slides/slide70.xml"/><Relationship Id="rId79" Type="http://schemas.openxmlformats.org/officeDocument/2006/relationships/slide" Target="slides/slide75.xml"/><Relationship Id="rId102" Type="http://schemas.openxmlformats.org/officeDocument/2006/relationships/slide" Target="slides/slide98.xml"/><Relationship Id="rId5" Type="http://schemas.openxmlformats.org/officeDocument/2006/relationships/slide" Target="slides/slide1.xml"/><Relationship Id="rId90" Type="http://schemas.openxmlformats.org/officeDocument/2006/relationships/slide" Target="slides/slide86.xml"/><Relationship Id="rId95" Type="http://schemas.openxmlformats.org/officeDocument/2006/relationships/slide" Target="slides/slide91.xml"/><Relationship Id="rId22" Type="http://schemas.openxmlformats.org/officeDocument/2006/relationships/slide" Target="slides/slide18.xml"/><Relationship Id="rId27" Type="http://schemas.openxmlformats.org/officeDocument/2006/relationships/slide" Target="slides/slide23.xml"/><Relationship Id="rId43" Type="http://schemas.openxmlformats.org/officeDocument/2006/relationships/slide" Target="slides/slide39.xml"/><Relationship Id="rId48" Type="http://schemas.openxmlformats.org/officeDocument/2006/relationships/slide" Target="slides/slide44.xml"/><Relationship Id="rId64" Type="http://schemas.openxmlformats.org/officeDocument/2006/relationships/slide" Target="slides/slide60.xml"/><Relationship Id="rId69" Type="http://schemas.openxmlformats.org/officeDocument/2006/relationships/slide" Target="slides/slide65.xml"/><Relationship Id="rId80" Type="http://schemas.openxmlformats.org/officeDocument/2006/relationships/slide" Target="slides/slide76.xml"/><Relationship Id="rId85" Type="http://schemas.openxmlformats.org/officeDocument/2006/relationships/slide" Target="slides/slide81.xml"/><Relationship Id="rId12" Type="http://schemas.openxmlformats.org/officeDocument/2006/relationships/slide" Target="slides/slide8.xml"/><Relationship Id="rId17" Type="http://schemas.openxmlformats.org/officeDocument/2006/relationships/slide" Target="slides/slide13.xml"/><Relationship Id="rId33" Type="http://schemas.openxmlformats.org/officeDocument/2006/relationships/slide" Target="slides/slide29.xml"/><Relationship Id="rId38" Type="http://schemas.openxmlformats.org/officeDocument/2006/relationships/slide" Target="slides/slide34.xml"/><Relationship Id="rId59" Type="http://schemas.openxmlformats.org/officeDocument/2006/relationships/slide" Target="slides/slide55.xml"/><Relationship Id="rId103" Type="http://schemas.openxmlformats.org/officeDocument/2006/relationships/slide" Target="slides/slide99.xml"/><Relationship Id="rId108" Type="http://schemas.openxmlformats.org/officeDocument/2006/relationships/notesMaster" Target="notesMasters/notesMaster1.xml"/><Relationship Id="rId54" Type="http://schemas.openxmlformats.org/officeDocument/2006/relationships/slide" Target="slides/slide50.xml"/><Relationship Id="rId70" Type="http://schemas.openxmlformats.org/officeDocument/2006/relationships/slide" Target="slides/slide66.xml"/><Relationship Id="rId75" Type="http://schemas.openxmlformats.org/officeDocument/2006/relationships/slide" Target="slides/slide71.xml"/><Relationship Id="rId91" Type="http://schemas.openxmlformats.org/officeDocument/2006/relationships/slide" Target="slides/slide87.xml"/><Relationship Id="rId96" Type="http://schemas.openxmlformats.org/officeDocument/2006/relationships/slide" Target="slides/slide92.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6" Type="http://schemas.openxmlformats.org/officeDocument/2006/relationships/slide" Target="slides/slide102.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slide" Target="slides/slide61.xml"/><Relationship Id="rId73" Type="http://schemas.openxmlformats.org/officeDocument/2006/relationships/slide" Target="slides/slide69.xml"/><Relationship Id="rId78" Type="http://schemas.openxmlformats.org/officeDocument/2006/relationships/slide" Target="slides/slide74.xml"/><Relationship Id="rId81" Type="http://schemas.openxmlformats.org/officeDocument/2006/relationships/slide" Target="slides/slide77.xml"/><Relationship Id="rId86" Type="http://schemas.openxmlformats.org/officeDocument/2006/relationships/slide" Target="slides/slide82.xml"/><Relationship Id="rId94" Type="http://schemas.openxmlformats.org/officeDocument/2006/relationships/slide" Target="slides/slide90.xml"/><Relationship Id="rId99" Type="http://schemas.openxmlformats.org/officeDocument/2006/relationships/slide" Target="slides/slide95.xml"/><Relationship Id="rId101" Type="http://schemas.openxmlformats.org/officeDocument/2006/relationships/slide" Target="slides/slide97.xml"/><Relationship Id="rId4" Type="http://schemas.openxmlformats.org/officeDocument/2006/relationships/slideMaster" Target="slideMasters/slideMaster1.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 Id="rId109" Type="http://schemas.openxmlformats.org/officeDocument/2006/relationships/presProps" Target="presProps.xml"/><Relationship Id="rId34" Type="http://schemas.openxmlformats.org/officeDocument/2006/relationships/slide" Target="slides/slide30.xml"/><Relationship Id="rId50" Type="http://schemas.openxmlformats.org/officeDocument/2006/relationships/slide" Target="slides/slide46.xml"/><Relationship Id="rId55" Type="http://schemas.openxmlformats.org/officeDocument/2006/relationships/slide" Target="slides/slide51.xml"/><Relationship Id="rId76" Type="http://schemas.openxmlformats.org/officeDocument/2006/relationships/slide" Target="slides/slide72.xml"/><Relationship Id="rId97" Type="http://schemas.openxmlformats.org/officeDocument/2006/relationships/slide" Target="slides/slide93.xml"/><Relationship Id="rId104" Type="http://schemas.openxmlformats.org/officeDocument/2006/relationships/slide" Target="slides/slide100.xml"/><Relationship Id="rId7" Type="http://schemas.openxmlformats.org/officeDocument/2006/relationships/slide" Target="slides/slide3.xml"/><Relationship Id="rId71" Type="http://schemas.openxmlformats.org/officeDocument/2006/relationships/slide" Target="slides/slide67.xml"/><Relationship Id="rId92" Type="http://schemas.openxmlformats.org/officeDocument/2006/relationships/slide" Target="slides/slide88.xml"/><Relationship Id="rId2" Type="http://schemas.openxmlformats.org/officeDocument/2006/relationships/customXml" Target="../customXml/item2.xml"/><Relationship Id="rId29" Type="http://schemas.openxmlformats.org/officeDocument/2006/relationships/slide" Target="slides/slide25.xml"/><Relationship Id="rId24" Type="http://schemas.openxmlformats.org/officeDocument/2006/relationships/slide" Target="slides/slide20.xml"/><Relationship Id="rId40" Type="http://schemas.openxmlformats.org/officeDocument/2006/relationships/slide" Target="slides/slide36.xml"/><Relationship Id="rId45" Type="http://schemas.openxmlformats.org/officeDocument/2006/relationships/slide" Target="slides/slide41.xml"/><Relationship Id="rId66" Type="http://schemas.openxmlformats.org/officeDocument/2006/relationships/slide" Target="slides/slide62.xml"/><Relationship Id="rId87" Type="http://schemas.openxmlformats.org/officeDocument/2006/relationships/slide" Target="slides/slide83.xml"/><Relationship Id="rId110" Type="http://schemas.openxmlformats.org/officeDocument/2006/relationships/viewProps" Target="viewProps.xml"/><Relationship Id="rId61" Type="http://schemas.openxmlformats.org/officeDocument/2006/relationships/slide" Target="slides/slide57.xml"/><Relationship Id="rId82" Type="http://schemas.openxmlformats.org/officeDocument/2006/relationships/slide" Target="slides/slide78.xml"/><Relationship Id="rId19" Type="http://schemas.openxmlformats.org/officeDocument/2006/relationships/slide" Target="slides/slide15.xml"/><Relationship Id="rId14" Type="http://schemas.openxmlformats.org/officeDocument/2006/relationships/slide" Target="slides/slide10.xml"/><Relationship Id="rId30" Type="http://schemas.openxmlformats.org/officeDocument/2006/relationships/slide" Target="slides/slide26.xml"/><Relationship Id="rId35" Type="http://schemas.openxmlformats.org/officeDocument/2006/relationships/slide" Target="slides/slide31.xml"/><Relationship Id="rId56" Type="http://schemas.openxmlformats.org/officeDocument/2006/relationships/slide" Target="slides/slide52.xml"/><Relationship Id="rId77" Type="http://schemas.openxmlformats.org/officeDocument/2006/relationships/slide" Target="slides/slide73.xml"/><Relationship Id="rId100" Type="http://schemas.openxmlformats.org/officeDocument/2006/relationships/slide" Target="slides/slide96.xml"/><Relationship Id="rId105" Type="http://schemas.openxmlformats.org/officeDocument/2006/relationships/slide" Target="slides/slide101.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slide" Target="slides/slide68.xml"/><Relationship Id="rId93" Type="http://schemas.openxmlformats.org/officeDocument/2006/relationships/slide" Target="slides/slide89.xml"/><Relationship Id="rId98" Type="http://schemas.openxmlformats.org/officeDocument/2006/relationships/slide" Target="slides/slide94.xml"/><Relationship Id="rId3" Type="http://schemas.openxmlformats.org/officeDocument/2006/relationships/customXml" Target="../customXml/item3.xml"/><Relationship Id="rId25" Type="http://schemas.openxmlformats.org/officeDocument/2006/relationships/slide" Target="slides/slide21.xml"/><Relationship Id="rId46" Type="http://schemas.openxmlformats.org/officeDocument/2006/relationships/slide" Target="slides/slide42.xml"/><Relationship Id="rId67" Type="http://schemas.openxmlformats.org/officeDocument/2006/relationships/slide" Target="slides/slide63.xml"/><Relationship Id="rId20" Type="http://schemas.openxmlformats.org/officeDocument/2006/relationships/slide" Target="slides/slide16.xml"/><Relationship Id="rId41" Type="http://schemas.openxmlformats.org/officeDocument/2006/relationships/slide" Target="slides/slide37.xml"/><Relationship Id="rId62" Type="http://schemas.openxmlformats.org/officeDocument/2006/relationships/slide" Target="slides/slide58.xml"/><Relationship Id="rId83" Type="http://schemas.openxmlformats.org/officeDocument/2006/relationships/slide" Target="slides/slide79.xml"/><Relationship Id="rId88" Type="http://schemas.openxmlformats.org/officeDocument/2006/relationships/slide" Target="slides/slide84.xml"/><Relationship Id="rId111"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4"/>
            <a:ext cx="3013763" cy="463408"/>
          </a:xfrm>
          <a:prstGeom prst="rect">
            <a:avLst/>
          </a:prstGeom>
        </p:spPr>
        <p:txBody>
          <a:bodyPr vert="horz" lIns="91957" tIns="45978" rIns="91957" bIns="45978" rtlCol="0"/>
          <a:lstStyle>
            <a:lvl1pPr algn="l">
              <a:defRPr sz="1200"/>
            </a:lvl1pPr>
          </a:lstStyle>
          <a:p>
            <a:endParaRPr lang="en-US" dirty="0"/>
          </a:p>
        </p:txBody>
      </p:sp>
      <p:sp>
        <p:nvSpPr>
          <p:cNvPr id="3" name="Date Placeholder 2"/>
          <p:cNvSpPr>
            <a:spLocks noGrp="1"/>
          </p:cNvSpPr>
          <p:nvPr>
            <p:ph type="dt" idx="1"/>
          </p:nvPr>
        </p:nvSpPr>
        <p:spPr>
          <a:xfrm>
            <a:off x="3939469" y="4"/>
            <a:ext cx="3013763" cy="463408"/>
          </a:xfrm>
          <a:prstGeom prst="rect">
            <a:avLst/>
          </a:prstGeom>
        </p:spPr>
        <p:txBody>
          <a:bodyPr vert="horz" lIns="91957" tIns="45978" rIns="91957" bIns="45978" rtlCol="0"/>
          <a:lstStyle>
            <a:lvl1pPr algn="r">
              <a:defRPr sz="1200"/>
            </a:lvl1pPr>
          </a:lstStyle>
          <a:p>
            <a:fld id="{B53EFC05-CE2F-445A-AF63-DA084EF42283}" type="datetimeFigureOut">
              <a:rPr lang="en-US" smtClean="0"/>
              <a:pPr/>
              <a:t>10/7/2024</a:t>
            </a:fld>
            <a:endParaRPr lang="en-US" dirty="0"/>
          </a:p>
        </p:txBody>
      </p:sp>
      <p:sp>
        <p:nvSpPr>
          <p:cNvPr id="4" name="Slide Image Placeholder 3"/>
          <p:cNvSpPr>
            <a:spLocks noGrp="1" noRot="1" noChangeAspect="1"/>
          </p:cNvSpPr>
          <p:nvPr>
            <p:ph type="sldImg" idx="2"/>
          </p:nvPr>
        </p:nvSpPr>
        <p:spPr>
          <a:xfrm>
            <a:off x="1398588" y="1155700"/>
            <a:ext cx="4157662" cy="3117850"/>
          </a:xfrm>
          <a:prstGeom prst="rect">
            <a:avLst/>
          </a:prstGeom>
          <a:noFill/>
          <a:ln w="12700">
            <a:solidFill>
              <a:prstClr val="black"/>
            </a:solidFill>
          </a:ln>
        </p:spPr>
        <p:txBody>
          <a:bodyPr vert="horz" lIns="91957" tIns="45978" rIns="91957" bIns="45978" rtlCol="0" anchor="ctr"/>
          <a:lstStyle/>
          <a:p>
            <a:endParaRPr lang="en-US" dirty="0"/>
          </a:p>
        </p:txBody>
      </p:sp>
      <p:sp>
        <p:nvSpPr>
          <p:cNvPr id="5" name="Notes Placeholder 4"/>
          <p:cNvSpPr>
            <a:spLocks noGrp="1"/>
          </p:cNvSpPr>
          <p:nvPr>
            <p:ph type="body" sz="quarter" idx="3"/>
          </p:nvPr>
        </p:nvSpPr>
        <p:spPr>
          <a:xfrm>
            <a:off x="695485" y="4444864"/>
            <a:ext cx="5563870" cy="3636705"/>
          </a:xfrm>
          <a:prstGeom prst="rect">
            <a:avLst/>
          </a:prstGeom>
        </p:spPr>
        <p:txBody>
          <a:bodyPr vert="horz" lIns="91957" tIns="45978" rIns="91957" bIns="45978"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772672"/>
            <a:ext cx="3013763" cy="463407"/>
          </a:xfrm>
          <a:prstGeom prst="rect">
            <a:avLst/>
          </a:prstGeom>
        </p:spPr>
        <p:txBody>
          <a:bodyPr vert="horz" lIns="91957" tIns="45978" rIns="91957" bIns="45978"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39469" y="8772672"/>
            <a:ext cx="3013763" cy="463407"/>
          </a:xfrm>
          <a:prstGeom prst="rect">
            <a:avLst/>
          </a:prstGeom>
        </p:spPr>
        <p:txBody>
          <a:bodyPr vert="horz" lIns="91957" tIns="45978" rIns="91957" bIns="45978" rtlCol="0" anchor="b"/>
          <a:lstStyle>
            <a:lvl1pPr algn="r">
              <a:defRPr sz="1200"/>
            </a:lvl1pPr>
          </a:lstStyle>
          <a:p>
            <a:fld id="{19F2D85E-DD41-4138-B7F4-0D3D585A3E91}" type="slidenum">
              <a:rPr lang="en-US" smtClean="0"/>
              <a:pPr/>
              <a:t>‹#›</a:t>
            </a:fld>
            <a:endParaRPr lang="en-US" dirty="0"/>
          </a:p>
        </p:txBody>
      </p:sp>
    </p:spTree>
    <p:extLst>
      <p:ext uri="{BB962C8B-B14F-4D97-AF65-F5344CB8AC3E}">
        <p14:creationId xmlns:p14="http://schemas.microsoft.com/office/powerpoint/2010/main" val="272756939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422909" y="4366053"/>
            <a:ext cx="6109022" cy="4327808"/>
          </a:xfrm>
        </p:spPr>
        <p:txBody>
          <a:bodyPr/>
          <a:lstStyle/>
          <a:p>
            <a:r>
              <a:rPr lang="en-US" dirty="0"/>
              <a:t>Lesson: Advise the Command on Religious Accommodation: 2024</a:t>
            </a:r>
          </a:p>
          <a:p>
            <a:endParaRPr lang="en-US" dirty="0"/>
          </a:p>
          <a:p>
            <a:r>
              <a:rPr lang="en-US" dirty="0"/>
              <a:t>Reinforced Tasks: </a:t>
            </a:r>
          </a:p>
          <a:p>
            <a:endParaRPr lang="en-US" dirty="0"/>
          </a:p>
          <a:p>
            <a:r>
              <a:rPr lang="en-US" dirty="0"/>
              <a:t>805D-207-2101 Advise Soldiers on Process for Accommodation of Religious Practice (56 M) Religious Affairs Specialists</a:t>
            </a:r>
          </a:p>
          <a:p>
            <a:r>
              <a:rPr lang="en-US" dirty="0"/>
              <a:t>805D-207-6072 Advise Command on Religious Accommodation (57A) Chaplains</a:t>
            </a:r>
          </a:p>
          <a:p>
            <a:endParaRPr lang="en-US" dirty="0"/>
          </a:p>
          <a:p>
            <a:r>
              <a:rPr lang="en-US" dirty="0"/>
              <a:t>Resources: Projector and screen</a:t>
            </a:r>
          </a:p>
          <a:p>
            <a:r>
              <a:rPr lang="en-US" dirty="0"/>
              <a:t>Lesson: 3 Hours:</a:t>
            </a:r>
            <a:r>
              <a:rPr lang="en-US" baseline="0" dirty="0"/>
              <a:t> three 50-minute blocks of instruction with two 10-minute breaks.</a:t>
            </a:r>
          </a:p>
          <a:p>
            <a:endParaRPr lang="en-US" baseline="0" dirty="0"/>
          </a:p>
          <a:p>
            <a:r>
              <a:rPr lang="en-US" baseline="0" dirty="0"/>
              <a:t>Read Ahead Material: </a:t>
            </a:r>
          </a:p>
          <a:p>
            <a:pPr marL="225624" indent="-225624" defTabSz="901146">
              <a:buFontTx/>
              <a:buAutoNum type="arabicParenR"/>
              <a:defRPr/>
            </a:pPr>
            <a:r>
              <a:rPr lang="en-US" baseline="0" dirty="0"/>
              <a:t>ATP 1-05.04 Religious Support &amp; Internal Advisement (March 2017) para 1-11 through 1-16</a:t>
            </a:r>
          </a:p>
          <a:p>
            <a:pPr marL="225624" indent="-225624" defTabSz="901146">
              <a:buFontTx/>
              <a:buAutoNum type="arabicParenR"/>
              <a:defRPr/>
            </a:pPr>
            <a:r>
              <a:rPr lang="en-US" baseline="0" dirty="0"/>
              <a:t>Attorney General Memorandum on Religious Freedom 6 October 2017, pp 1-8</a:t>
            </a:r>
          </a:p>
          <a:p>
            <a:pPr marL="225624" indent="-225624" defTabSz="901146">
              <a:buFontTx/>
              <a:buAutoNum type="arabicParenR"/>
              <a:defRPr/>
            </a:pPr>
            <a:r>
              <a:rPr lang="en-US" baseline="0" dirty="0"/>
              <a:t>AR 600-20 Army Command Policy, para 5-6 Religious Accommodation</a:t>
            </a:r>
            <a:r>
              <a:rPr lang="en-US" b="1" baseline="0" dirty="0">
                <a:solidFill>
                  <a:srgbClr val="FF0000"/>
                </a:solidFill>
              </a:rPr>
              <a:t> </a:t>
            </a:r>
            <a:r>
              <a:rPr lang="en-US" b="1" baseline="0" dirty="0">
                <a:solidFill>
                  <a:srgbClr val="C00000"/>
                </a:solidFill>
              </a:rPr>
              <a:t>(excerpt)</a:t>
            </a:r>
          </a:p>
        </p:txBody>
      </p:sp>
      <p:sp>
        <p:nvSpPr>
          <p:cNvPr id="4" name="Slide Number Placeholder 3"/>
          <p:cNvSpPr>
            <a:spLocks noGrp="1"/>
          </p:cNvSpPr>
          <p:nvPr>
            <p:ph type="sldNum" sz="quarter" idx="10"/>
          </p:nvPr>
        </p:nvSpPr>
        <p:spPr/>
        <p:txBody>
          <a:bodyPr/>
          <a:lstStyle/>
          <a:p>
            <a:fld id="{19F2D85E-DD41-4138-B7F4-0D3D585A3E91}" type="slidenum">
              <a:rPr lang="en-US" smtClean="0"/>
              <a:pPr/>
              <a:t>1</a:t>
            </a:fld>
            <a:endParaRPr lang="en-US" dirty="0"/>
          </a:p>
        </p:txBody>
      </p:sp>
    </p:spTree>
    <p:extLst>
      <p:ext uri="{BB962C8B-B14F-4D97-AF65-F5344CB8AC3E}">
        <p14:creationId xmlns:p14="http://schemas.microsoft.com/office/powerpoint/2010/main" val="113505341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68965" indent="-168965">
              <a:buFontTx/>
              <a:buChar char="-"/>
            </a:pPr>
            <a:endParaRPr lang="en-US" baseline="0" dirty="0"/>
          </a:p>
          <a:p>
            <a:pPr marL="168965" indent="-168965">
              <a:buFontTx/>
              <a:buChar char="-"/>
            </a:pPr>
            <a:r>
              <a:rPr lang="en-US" baseline="0" dirty="0"/>
              <a:t>Statements</a:t>
            </a:r>
            <a:r>
              <a:rPr lang="en-US" dirty="0"/>
              <a:t> </a:t>
            </a:r>
            <a:r>
              <a:rPr lang="en-US" baseline="0" dirty="0"/>
              <a:t>on this slide and the next are taken directly from the October 2017 Attorney General Memorandum guidance to all Executive Departments and Agencies (including the Department of Defense and the U.S. Army) on religious liberty protections in federal law. </a:t>
            </a:r>
          </a:p>
          <a:p>
            <a:pPr marL="168965" indent="-168965">
              <a:buFontTx/>
              <a:buChar char="-"/>
            </a:pPr>
            <a:endParaRPr lang="en-US" baseline="0" dirty="0"/>
          </a:p>
          <a:p>
            <a:pPr marL="168965" indent="-168965">
              <a:buFontTx/>
              <a:buChar char="-"/>
            </a:pPr>
            <a:r>
              <a:rPr lang="en-US" baseline="0" dirty="0"/>
              <a:t>Religious accommodation</a:t>
            </a:r>
            <a:r>
              <a:rPr lang="en-US" dirty="0"/>
              <a:t> </a:t>
            </a:r>
            <a:r>
              <a:rPr lang="en-US" baseline="0" dirty="0"/>
              <a:t>involves interpretation of the Free Exercise Clause of the First Amendment. However, when accommodating free exercise of</a:t>
            </a:r>
            <a:r>
              <a:rPr lang="en-US" dirty="0"/>
              <a:t> religion, </a:t>
            </a:r>
            <a:r>
              <a:rPr lang="en-US" baseline="0" dirty="0"/>
              <a:t>the government/military must also be careful not to favor certain religions, which is a principle supported by the Establishment Clause of the First Amendment. That is why advisors to government and military leaders must be careful not to appear to “officially favor or disfavor particular religious groups”, and why a military leader’s “exercise of religion” must be careful not to appear to communicate official government endorsement of that particular religious belief.</a:t>
            </a:r>
          </a:p>
          <a:p>
            <a:pPr marL="168965" indent="-168965">
              <a:buFontTx/>
              <a:buChar char="-"/>
            </a:pPr>
            <a:endParaRPr lang="en-US" baseline="0" dirty="0"/>
          </a:p>
          <a:p>
            <a:pPr marL="168965" indent="-168965">
              <a:buFontTx/>
              <a:buChar char="-"/>
            </a:pPr>
            <a:endParaRPr lang="en-US" dirty="0"/>
          </a:p>
        </p:txBody>
      </p:sp>
      <p:sp>
        <p:nvSpPr>
          <p:cNvPr id="4" name="Slide Number Placeholder 3"/>
          <p:cNvSpPr>
            <a:spLocks noGrp="1"/>
          </p:cNvSpPr>
          <p:nvPr>
            <p:ph type="sldNum" sz="quarter" idx="10"/>
          </p:nvPr>
        </p:nvSpPr>
        <p:spPr/>
        <p:txBody>
          <a:bodyPr/>
          <a:lstStyle/>
          <a:p>
            <a:fld id="{19F2D85E-DD41-4138-B7F4-0D3D585A3E91}" type="slidenum">
              <a:rPr lang="en-US" smtClean="0"/>
              <a:pPr/>
              <a:t>11</a:t>
            </a:fld>
            <a:endParaRPr lang="en-US" dirty="0"/>
          </a:p>
        </p:txBody>
      </p:sp>
    </p:spTree>
    <p:extLst>
      <p:ext uri="{BB962C8B-B14F-4D97-AF65-F5344CB8AC3E}">
        <p14:creationId xmlns:p14="http://schemas.microsoft.com/office/powerpoint/2010/main" val="405722277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68965" indent="-168965">
              <a:buFontTx/>
              <a:buChar char="-"/>
            </a:pPr>
            <a:endParaRPr lang="en-US" baseline="0" dirty="0"/>
          </a:p>
          <a:p>
            <a:pPr marL="168965" indent="-168965">
              <a:buFontTx/>
              <a:buChar char="-"/>
            </a:pPr>
            <a:r>
              <a:rPr lang="en-US" baseline="0" dirty="0"/>
              <a:t>Statements</a:t>
            </a:r>
            <a:r>
              <a:rPr lang="en-US" dirty="0"/>
              <a:t> </a:t>
            </a:r>
            <a:r>
              <a:rPr lang="en-US" baseline="0" dirty="0"/>
              <a:t>on this slide and the next are taken directly from ATP 1-05-04 and speak to the REAL benefits of a robust commitment to Religious Liberty.</a:t>
            </a:r>
          </a:p>
          <a:p>
            <a:pPr marL="168965" indent="-168965">
              <a:buFontTx/>
              <a:buChar char="-"/>
            </a:pPr>
            <a:endParaRPr lang="en-US" baseline="0" dirty="0"/>
          </a:p>
          <a:p>
            <a:pPr marL="168965" indent="-168965">
              <a:buFontTx/>
              <a:buChar char="-"/>
            </a:pPr>
            <a:endParaRPr lang="en-US" dirty="0"/>
          </a:p>
        </p:txBody>
      </p:sp>
      <p:sp>
        <p:nvSpPr>
          <p:cNvPr id="4" name="Slide Number Placeholder 3"/>
          <p:cNvSpPr>
            <a:spLocks noGrp="1"/>
          </p:cNvSpPr>
          <p:nvPr>
            <p:ph type="sldNum" sz="quarter" idx="10"/>
          </p:nvPr>
        </p:nvSpPr>
        <p:spPr/>
        <p:txBody>
          <a:bodyPr/>
          <a:lstStyle/>
          <a:p>
            <a:fld id="{19F2D85E-DD41-4138-B7F4-0D3D585A3E91}" type="slidenum">
              <a:rPr lang="en-US" smtClean="0"/>
              <a:pPr/>
              <a:t>12</a:t>
            </a:fld>
            <a:endParaRPr lang="en-US" dirty="0"/>
          </a:p>
        </p:txBody>
      </p:sp>
    </p:spTree>
    <p:extLst>
      <p:ext uri="{BB962C8B-B14F-4D97-AF65-F5344CB8AC3E}">
        <p14:creationId xmlns:p14="http://schemas.microsoft.com/office/powerpoint/2010/main" val="324067012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98588" y="1155700"/>
            <a:ext cx="4157662" cy="3117850"/>
          </a:xfrm>
        </p:spPr>
      </p:sp>
      <p:sp>
        <p:nvSpPr>
          <p:cNvPr id="3" name="Notes Placeholder 2"/>
          <p:cNvSpPr>
            <a:spLocks noGrp="1"/>
          </p:cNvSpPr>
          <p:nvPr>
            <p:ph type="body" idx="1"/>
          </p:nvPr>
        </p:nvSpPr>
        <p:spPr>
          <a:xfrm>
            <a:off x="695485" y="4624198"/>
            <a:ext cx="5563870" cy="3636705"/>
          </a:xfrm>
        </p:spPr>
        <p:txBody>
          <a:bodyPr/>
          <a:lstStyle/>
          <a:p>
            <a:r>
              <a:rPr lang="en-US" dirty="0"/>
              <a:t>Both</a:t>
            </a:r>
            <a:r>
              <a:rPr lang="en-US" baseline="0" dirty="0"/>
              <a:t> DoD and Army RA policy and doctrinal guidance follow RFRA by beginning with a foundational statement establishing the high value placed upon service members exercising religious freedoms.</a:t>
            </a:r>
          </a:p>
        </p:txBody>
      </p:sp>
      <p:sp>
        <p:nvSpPr>
          <p:cNvPr id="4" name="Slide Number Placeholder 3"/>
          <p:cNvSpPr>
            <a:spLocks noGrp="1"/>
          </p:cNvSpPr>
          <p:nvPr>
            <p:ph type="sldNum" sz="quarter" idx="10"/>
          </p:nvPr>
        </p:nvSpPr>
        <p:spPr/>
        <p:txBody>
          <a:bodyPr/>
          <a:lstStyle/>
          <a:p>
            <a:fld id="{850C66C5-7AF8-4EC2-A510-66305D45413B}" type="slidenum">
              <a:rPr lang="en-US" smtClean="0"/>
              <a:pPr/>
              <a:t>13</a:t>
            </a:fld>
            <a:endParaRPr lang="en-US" dirty="0"/>
          </a:p>
        </p:txBody>
      </p:sp>
    </p:spTree>
    <p:extLst>
      <p:ext uri="{BB962C8B-B14F-4D97-AF65-F5344CB8AC3E}">
        <p14:creationId xmlns:p14="http://schemas.microsoft.com/office/powerpoint/2010/main" val="46632261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98588" y="1155700"/>
            <a:ext cx="4157662" cy="3117850"/>
          </a:xfrm>
        </p:spPr>
      </p:sp>
      <p:sp>
        <p:nvSpPr>
          <p:cNvPr id="3" name="Notes Placeholder 2"/>
          <p:cNvSpPr>
            <a:spLocks noGrp="1"/>
          </p:cNvSpPr>
          <p:nvPr>
            <p:ph type="body" idx="1"/>
          </p:nvPr>
        </p:nvSpPr>
        <p:spPr/>
        <p:txBody>
          <a:bodyPr/>
          <a:lstStyle/>
          <a:p>
            <a:r>
              <a:rPr lang="en-US" dirty="0"/>
              <a:t>Army RA policy lists “unit readiness, individual readiness</a:t>
            </a:r>
            <a:r>
              <a:rPr lang="en-US" i="1" dirty="0"/>
              <a:t>, </a:t>
            </a:r>
            <a:r>
              <a:rPr lang="en-US" dirty="0"/>
              <a:t>unit cohesion, good order, discipline, health, and/or safety for Soldiers and units” as types of military readiness that </a:t>
            </a:r>
            <a:r>
              <a:rPr lang="en-US" i="1" dirty="0"/>
              <a:t>could </a:t>
            </a:r>
            <a:r>
              <a:rPr lang="en-US" dirty="0"/>
              <a:t>justify denial of accommodation requests. </a:t>
            </a:r>
          </a:p>
          <a:p>
            <a:endParaRPr lang="en-US" dirty="0"/>
          </a:p>
          <a:p>
            <a:r>
              <a:rPr lang="en-US" dirty="0"/>
              <a:t>However, in accordance with Army policy and RFRA, command decision makers will need to remember that simply claiming adverse affect on these potential types of military necessity does not automatically require denial of the request; the law requires consideration of satisfying these “compelling governmental interests” of military necessity with other least restrictive means, or viable alternatives, to flat denials under RFRA.</a:t>
            </a:r>
            <a:endParaRPr lang="en-US" i="1" dirty="0"/>
          </a:p>
        </p:txBody>
      </p:sp>
      <p:sp>
        <p:nvSpPr>
          <p:cNvPr id="4" name="Slide Number Placeholder 3"/>
          <p:cNvSpPr>
            <a:spLocks noGrp="1"/>
          </p:cNvSpPr>
          <p:nvPr>
            <p:ph type="sldNum" sz="quarter" idx="10"/>
          </p:nvPr>
        </p:nvSpPr>
        <p:spPr/>
        <p:txBody>
          <a:bodyPr/>
          <a:lstStyle/>
          <a:p>
            <a:fld id="{850C66C5-7AF8-4EC2-A510-66305D45413B}" type="slidenum">
              <a:rPr lang="en-US" smtClean="0"/>
              <a:pPr/>
              <a:t>14</a:t>
            </a:fld>
            <a:endParaRPr lang="en-US" dirty="0"/>
          </a:p>
        </p:txBody>
      </p:sp>
    </p:spTree>
    <p:extLst>
      <p:ext uri="{BB962C8B-B14F-4D97-AF65-F5344CB8AC3E}">
        <p14:creationId xmlns:p14="http://schemas.microsoft.com/office/powerpoint/2010/main" val="303441948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98588" y="1155700"/>
            <a:ext cx="4157662" cy="3117850"/>
          </a:xfrm>
        </p:spPr>
      </p:sp>
      <p:sp>
        <p:nvSpPr>
          <p:cNvPr id="3" name="Notes Placeholder 2"/>
          <p:cNvSpPr>
            <a:spLocks noGrp="1"/>
          </p:cNvSpPr>
          <p:nvPr>
            <p:ph type="body" idx="1"/>
          </p:nvPr>
        </p:nvSpPr>
        <p:spPr/>
        <p:txBody>
          <a:bodyPr/>
          <a:lstStyle/>
          <a:p>
            <a:endParaRPr lang="en-US" i="1" dirty="0"/>
          </a:p>
        </p:txBody>
      </p:sp>
      <p:sp>
        <p:nvSpPr>
          <p:cNvPr id="4" name="Slide Number Placeholder 3"/>
          <p:cNvSpPr>
            <a:spLocks noGrp="1"/>
          </p:cNvSpPr>
          <p:nvPr>
            <p:ph type="sldNum" sz="quarter" idx="10"/>
          </p:nvPr>
        </p:nvSpPr>
        <p:spPr/>
        <p:txBody>
          <a:bodyPr/>
          <a:lstStyle/>
          <a:p>
            <a:fld id="{850C66C5-7AF8-4EC2-A510-66305D45413B}" type="slidenum">
              <a:rPr lang="en-US" smtClean="0"/>
              <a:pPr/>
              <a:t>15</a:t>
            </a:fld>
            <a:endParaRPr lang="en-US" dirty="0"/>
          </a:p>
        </p:txBody>
      </p:sp>
    </p:spTree>
    <p:extLst>
      <p:ext uri="{BB962C8B-B14F-4D97-AF65-F5344CB8AC3E}">
        <p14:creationId xmlns:p14="http://schemas.microsoft.com/office/powerpoint/2010/main" val="311415365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98588" y="1155700"/>
            <a:ext cx="4157662" cy="3117850"/>
          </a:xfrm>
        </p:spPr>
      </p:sp>
      <p:sp>
        <p:nvSpPr>
          <p:cNvPr id="3" name="Notes Placeholder 2"/>
          <p:cNvSpPr>
            <a:spLocks noGrp="1"/>
          </p:cNvSpPr>
          <p:nvPr>
            <p:ph type="body" idx="1"/>
          </p:nvPr>
        </p:nvSpPr>
        <p:spPr/>
        <p:txBody>
          <a:bodyPr/>
          <a:lstStyle/>
          <a:p>
            <a:endParaRPr lang="en-US" i="1" dirty="0"/>
          </a:p>
        </p:txBody>
      </p:sp>
      <p:sp>
        <p:nvSpPr>
          <p:cNvPr id="4" name="Slide Number Placeholder 3"/>
          <p:cNvSpPr>
            <a:spLocks noGrp="1"/>
          </p:cNvSpPr>
          <p:nvPr>
            <p:ph type="sldNum" sz="quarter" idx="10"/>
          </p:nvPr>
        </p:nvSpPr>
        <p:spPr/>
        <p:txBody>
          <a:bodyPr/>
          <a:lstStyle/>
          <a:p>
            <a:fld id="{850C66C5-7AF8-4EC2-A510-66305D45413B}" type="slidenum">
              <a:rPr lang="en-US" smtClean="0"/>
              <a:pPr/>
              <a:t>16</a:t>
            </a:fld>
            <a:endParaRPr lang="en-US" dirty="0"/>
          </a:p>
        </p:txBody>
      </p:sp>
    </p:spTree>
    <p:extLst>
      <p:ext uri="{BB962C8B-B14F-4D97-AF65-F5344CB8AC3E}">
        <p14:creationId xmlns:p14="http://schemas.microsoft.com/office/powerpoint/2010/main" val="349558730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9F2D85E-DD41-4138-B7F4-0D3D585A3E91}" type="slidenum">
              <a:rPr lang="en-US" smtClean="0"/>
              <a:pPr/>
              <a:t>23</a:t>
            </a:fld>
            <a:endParaRPr lang="en-US" dirty="0"/>
          </a:p>
        </p:txBody>
      </p:sp>
    </p:spTree>
    <p:extLst>
      <p:ext uri="{BB962C8B-B14F-4D97-AF65-F5344CB8AC3E}">
        <p14:creationId xmlns:p14="http://schemas.microsoft.com/office/powerpoint/2010/main" val="199212382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Army policy directs different types of procedures and different levels of command approval for different types of RA. Chaplains must be able to discern the different types of potential RA that may present itself in units before how Soldiers and the command proceed to begin processing formal requests. </a:t>
            </a:r>
          </a:p>
          <a:p>
            <a:r>
              <a:rPr lang="en-US" dirty="0"/>
              <a:t>Listed here are potential types of religious exercise that may result in initiation of a RA request.  </a:t>
            </a:r>
          </a:p>
          <a:p>
            <a:r>
              <a:rPr lang="en-US" dirty="0"/>
              <a:t> </a:t>
            </a:r>
          </a:p>
          <a:p>
            <a:r>
              <a:rPr lang="en-US" dirty="0"/>
              <a:t>In slides that follow we will first discuss what we will call "routine" requests that can usually be resolved at lowest levels of command, before then discussing special procedures for medical and uniform and grooming requests. </a:t>
            </a:r>
          </a:p>
          <a:p>
            <a:r>
              <a:rPr lang="en-US" dirty="0"/>
              <a:t> </a:t>
            </a:r>
          </a:p>
          <a:p>
            <a:r>
              <a:rPr lang="en-US" dirty="0"/>
              <a:t>Dietary practices, worship practices, religious observances, and religious speech or speech abstention issues will usually be characterized as routine for purposes of which set of procedures to follow.</a:t>
            </a:r>
          </a:p>
          <a:p>
            <a:r>
              <a:rPr lang="en-US" dirty="0"/>
              <a:t>An example of a religious “speech” issue could involve claims that one should not be accommodated regarding existing restrictions on using workspace or duty hours to share one’s faith such or to gather for a prayer or religious study meeting.</a:t>
            </a:r>
          </a:p>
          <a:p>
            <a:r>
              <a:rPr lang="en-US" dirty="0"/>
              <a:t>An example of an abstention issue that has arisen previously is a commander who does not want to sign a certificate of appreciation for a same sex spouse based upon personal religious convictions.</a:t>
            </a:r>
          </a:p>
        </p:txBody>
      </p:sp>
      <p:sp>
        <p:nvSpPr>
          <p:cNvPr id="4" name="Slide Number Placeholder 3"/>
          <p:cNvSpPr>
            <a:spLocks noGrp="1"/>
          </p:cNvSpPr>
          <p:nvPr>
            <p:ph type="sldNum" sz="quarter" idx="10"/>
          </p:nvPr>
        </p:nvSpPr>
        <p:spPr/>
        <p:txBody>
          <a:bodyPr/>
          <a:lstStyle/>
          <a:p>
            <a:fld id="{19F2D85E-DD41-4138-B7F4-0D3D585A3E91}" type="slidenum">
              <a:rPr lang="en-US" smtClean="0">
                <a:solidFill>
                  <a:prstClr val="black"/>
                </a:solidFill>
              </a:rPr>
              <a:pPr/>
              <a:t>26</a:t>
            </a:fld>
            <a:endParaRPr lang="en-US" dirty="0">
              <a:solidFill>
                <a:prstClr val="black"/>
              </a:solidFill>
            </a:endParaRPr>
          </a:p>
        </p:txBody>
      </p:sp>
    </p:spTree>
    <p:extLst>
      <p:ext uri="{BB962C8B-B14F-4D97-AF65-F5344CB8AC3E}">
        <p14:creationId xmlns:p14="http://schemas.microsoft.com/office/powerpoint/2010/main" val="389842803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Army policy directs different types of procedures and different levels of command approval for different types of RA. Chaplains must be able to discern the different types of potential RA that may present itself in units before how Soldiers and the command proceed to begin processing formal requests. </a:t>
            </a:r>
          </a:p>
          <a:p>
            <a:endParaRPr lang="en-US" dirty="0"/>
          </a:p>
          <a:p>
            <a:r>
              <a:rPr lang="en-US" dirty="0"/>
              <a:t>In slides that follow we will first discuss what we will call "routine" requests that can usually be resolved at lowest levels of command, before then discussing special procedures for medical and uniform and grooming requests. </a:t>
            </a:r>
          </a:p>
          <a:p>
            <a:r>
              <a:rPr lang="en-US" dirty="0"/>
              <a:t> </a:t>
            </a:r>
          </a:p>
          <a:p>
            <a:r>
              <a:rPr lang="en-US" dirty="0"/>
              <a:t>Dietary practices, worship practices, religious observances, and religious speech or speech abstention issues will usually be characterized as routine for purposes of which set of procedures to follow.</a:t>
            </a:r>
          </a:p>
          <a:p>
            <a:r>
              <a:rPr lang="en-US" dirty="0"/>
              <a:t>An example of a religious “speech” issue could involve claims that one should not be accommodated regarding existing restrictions on using workspace or duty hours to share one’s faith such or to gather for a prayer or religious study meeting.</a:t>
            </a:r>
          </a:p>
          <a:p>
            <a:endParaRPr lang="en-US" dirty="0"/>
          </a:p>
          <a:p>
            <a:r>
              <a:rPr lang="en-US" dirty="0"/>
              <a:t>An example of an abstention issue that has arisen previously is a commander who does not want to sign a certificate of appreciation for a same sex spouse based upon personal religious convictions.</a:t>
            </a:r>
          </a:p>
        </p:txBody>
      </p:sp>
      <p:sp>
        <p:nvSpPr>
          <p:cNvPr id="4" name="Slide Number Placeholder 3"/>
          <p:cNvSpPr>
            <a:spLocks noGrp="1"/>
          </p:cNvSpPr>
          <p:nvPr>
            <p:ph type="sldNum" sz="quarter" idx="10"/>
          </p:nvPr>
        </p:nvSpPr>
        <p:spPr/>
        <p:txBody>
          <a:bodyPr/>
          <a:lstStyle/>
          <a:p>
            <a:fld id="{19F2D85E-DD41-4138-B7F4-0D3D585A3E91}" type="slidenum">
              <a:rPr lang="en-US" smtClean="0">
                <a:solidFill>
                  <a:prstClr val="black"/>
                </a:solidFill>
              </a:rPr>
              <a:pPr/>
              <a:t>27</a:t>
            </a:fld>
            <a:endParaRPr lang="en-US" dirty="0">
              <a:solidFill>
                <a:prstClr val="black"/>
              </a:solidFill>
            </a:endParaRPr>
          </a:p>
        </p:txBody>
      </p:sp>
    </p:spTree>
    <p:extLst>
      <p:ext uri="{BB962C8B-B14F-4D97-AF65-F5344CB8AC3E}">
        <p14:creationId xmlns:p14="http://schemas.microsoft.com/office/powerpoint/2010/main" val="122360092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98588" y="1155700"/>
            <a:ext cx="4157662" cy="3117850"/>
          </a:xfrm>
        </p:spPr>
      </p:sp>
      <p:sp>
        <p:nvSpPr>
          <p:cNvPr id="3" name="Notes Placeholder 2"/>
          <p:cNvSpPr>
            <a:spLocks noGrp="1"/>
          </p:cNvSpPr>
          <p:nvPr>
            <p:ph type="body" idx="1"/>
          </p:nvPr>
        </p:nvSpPr>
        <p:spPr/>
        <p:txBody>
          <a:bodyPr/>
          <a:lstStyle/>
          <a:p>
            <a:pPr defTabSz="902499">
              <a:defRPr/>
            </a:pPr>
            <a:r>
              <a:rPr lang="en-US" dirty="0"/>
              <a:t>When presented with a RA issue involving uniform and grooming standards, UMT advisors and decision makers must be sure to distinguish which type of request is being made according to these four listed categories so that the proper procedures are followed. </a:t>
            </a:r>
            <a:r>
              <a:rPr lang="en-US" i="1" dirty="0">
                <a:solidFill>
                  <a:srgbClr val="FF0000"/>
                </a:solidFill>
                <a:latin typeface="Arial" panose="020B0604020202020204" pitchFamily="34" charset="0"/>
                <a:cs typeface="Arial" panose="020B0604020202020204" pitchFamily="34" charset="0"/>
              </a:rPr>
              <a:t>Determining RA types according to the following four categories can assist UMTs in RA advisement: **This is NOT an official policy tool, but can be effective in helping the UMT categorize and assess RA requests as it advises the command.</a:t>
            </a:r>
          </a:p>
          <a:p>
            <a:pPr defTabSz="902499">
              <a:defRPr/>
            </a:pPr>
            <a:endParaRPr lang="en-US" i="1" dirty="0">
              <a:solidFill>
                <a:srgbClr val="FF0000"/>
              </a:solidFill>
              <a:latin typeface="Arial" panose="020B0604020202020204" pitchFamily="34" charset="0"/>
              <a:cs typeface="Arial" panose="020B0604020202020204" pitchFamily="34" charset="0"/>
            </a:endParaRPr>
          </a:p>
          <a:p>
            <a:pPr defTabSz="902499">
              <a:defRPr/>
            </a:pPr>
            <a:endParaRPr lang="en-US" dirty="0"/>
          </a:p>
          <a:p>
            <a:endParaRPr lang="en-US" dirty="0"/>
          </a:p>
        </p:txBody>
      </p:sp>
      <p:sp>
        <p:nvSpPr>
          <p:cNvPr id="4" name="Slide Number Placeholder 3"/>
          <p:cNvSpPr>
            <a:spLocks noGrp="1"/>
          </p:cNvSpPr>
          <p:nvPr>
            <p:ph type="sldNum" sz="quarter" idx="10"/>
          </p:nvPr>
        </p:nvSpPr>
        <p:spPr/>
        <p:txBody>
          <a:bodyPr/>
          <a:lstStyle/>
          <a:p>
            <a:fld id="{19F2D85E-DD41-4138-B7F4-0D3D585A3E91}" type="slidenum">
              <a:rPr lang="en-US" smtClean="0"/>
              <a:pPr/>
              <a:t>28</a:t>
            </a:fld>
            <a:endParaRPr lang="en-US" dirty="0"/>
          </a:p>
        </p:txBody>
      </p:sp>
    </p:spTree>
    <p:extLst>
      <p:ext uri="{BB962C8B-B14F-4D97-AF65-F5344CB8AC3E}">
        <p14:creationId xmlns:p14="http://schemas.microsoft.com/office/powerpoint/2010/main" val="229317008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98588" y="1155700"/>
            <a:ext cx="4157662" cy="3117850"/>
          </a:xfrm>
        </p:spPr>
      </p:sp>
      <p:sp>
        <p:nvSpPr>
          <p:cNvPr id="3" name="Notes Placeholder 2"/>
          <p:cNvSpPr>
            <a:spLocks noGrp="1"/>
          </p:cNvSpPr>
          <p:nvPr>
            <p:ph type="body" idx="1"/>
          </p:nvPr>
        </p:nvSpPr>
        <p:spPr/>
        <p:txBody>
          <a:bodyPr/>
          <a:lstStyle/>
          <a:p>
            <a:r>
              <a:rPr lang="en-US" dirty="0"/>
              <a:t>Invite participants to read their Terminal Learning Objective.</a:t>
            </a:r>
          </a:p>
        </p:txBody>
      </p:sp>
      <p:sp>
        <p:nvSpPr>
          <p:cNvPr id="4" name="Slide Number Placeholder 3"/>
          <p:cNvSpPr>
            <a:spLocks noGrp="1"/>
          </p:cNvSpPr>
          <p:nvPr>
            <p:ph type="sldNum" sz="quarter" idx="10"/>
          </p:nvPr>
        </p:nvSpPr>
        <p:spPr/>
        <p:txBody>
          <a:bodyPr/>
          <a:lstStyle/>
          <a:p>
            <a:fld id="{19F2D85E-DD41-4138-B7F4-0D3D585A3E91}" type="slidenum">
              <a:rPr lang="en-US" smtClean="0"/>
              <a:pPr/>
              <a:t>2</a:t>
            </a:fld>
            <a:endParaRPr lang="en-US" dirty="0"/>
          </a:p>
        </p:txBody>
      </p:sp>
    </p:spTree>
    <p:extLst>
      <p:ext uri="{BB962C8B-B14F-4D97-AF65-F5344CB8AC3E}">
        <p14:creationId xmlns:p14="http://schemas.microsoft.com/office/powerpoint/2010/main" val="199297004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9F2D85E-DD41-4138-B7F4-0D3D585A3E91}" type="slidenum">
              <a:rPr lang="en-US" smtClean="0"/>
              <a:pPr/>
              <a:t>31</a:t>
            </a:fld>
            <a:endParaRPr lang="en-US" dirty="0"/>
          </a:p>
        </p:txBody>
      </p:sp>
    </p:spTree>
    <p:extLst>
      <p:ext uri="{BB962C8B-B14F-4D97-AF65-F5344CB8AC3E}">
        <p14:creationId xmlns:p14="http://schemas.microsoft.com/office/powerpoint/2010/main" val="393163189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98588" y="1155700"/>
            <a:ext cx="4157662" cy="3117850"/>
          </a:xfrm>
        </p:spPr>
      </p:sp>
      <p:sp>
        <p:nvSpPr>
          <p:cNvPr id="3" name="Notes Placeholder 2"/>
          <p:cNvSpPr>
            <a:spLocks noGrp="1"/>
          </p:cNvSpPr>
          <p:nvPr>
            <p:ph type="body" idx="1"/>
          </p:nvPr>
        </p:nvSpPr>
        <p:spPr/>
        <p:txBody>
          <a:bodyPr/>
          <a:lstStyle/>
          <a:p>
            <a:pPr defTabSz="902499"/>
            <a:r>
              <a:rPr lang="en-US" dirty="0"/>
              <a:t>Direct participants to take a moment to read the slide.</a:t>
            </a:r>
          </a:p>
          <a:p>
            <a:pPr defTabSz="902499"/>
            <a:endParaRPr lang="en-US" dirty="0"/>
          </a:p>
          <a:p>
            <a:pPr defTabSz="902499"/>
            <a:r>
              <a:rPr lang="en-US" dirty="0"/>
              <a:t>Note that these medical boards must include a chaplain.</a:t>
            </a:r>
          </a:p>
          <a:p>
            <a:pPr defTabSz="902499"/>
            <a:endParaRPr lang="en-US" dirty="0"/>
          </a:p>
          <a:p>
            <a:pPr defTabSz="902499"/>
            <a:r>
              <a:rPr lang="en-US" dirty="0"/>
              <a:t>Chaplains serving on these boards can help advise medical personnel on issues regarding sincerity, religion, or the religious basis of the medical issue in context of RFRA</a:t>
            </a:r>
            <a:r>
              <a:rPr lang="en-US" baseline="0" dirty="0"/>
              <a:t> standards </a:t>
            </a:r>
            <a:r>
              <a:rPr lang="en-US" dirty="0"/>
              <a:t>of “compelling interests” and “least restrictive means”.</a:t>
            </a:r>
          </a:p>
        </p:txBody>
      </p:sp>
      <p:sp>
        <p:nvSpPr>
          <p:cNvPr id="4" name="Slide Number Placeholder 3"/>
          <p:cNvSpPr>
            <a:spLocks noGrp="1"/>
          </p:cNvSpPr>
          <p:nvPr>
            <p:ph type="sldNum" sz="quarter" idx="10"/>
          </p:nvPr>
        </p:nvSpPr>
        <p:spPr/>
        <p:txBody>
          <a:bodyPr/>
          <a:lstStyle/>
          <a:p>
            <a:fld id="{19F2D85E-DD41-4138-B7F4-0D3D585A3E91}" type="slidenum">
              <a:rPr lang="en-US" smtClean="0"/>
              <a:pPr/>
              <a:t>43</a:t>
            </a:fld>
            <a:endParaRPr lang="en-US" dirty="0"/>
          </a:p>
        </p:txBody>
      </p:sp>
    </p:spTree>
    <p:extLst>
      <p:ext uri="{BB962C8B-B14F-4D97-AF65-F5344CB8AC3E}">
        <p14:creationId xmlns:p14="http://schemas.microsoft.com/office/powerpoint/2010/main" val="92960229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98588" y="1155700"/>
            <a:ext cx="4157662" cy="3117850"/>
          </a:xfrm>
        </p:spPr>
      </p:sp>
      <p:sp>
        <p:nvSpPr>
          <p:cNvPr id="3" name="Notes Placeholder 2"/>
          <p:cNvSpPr>
            <a:spLocks noGrp="1"/>
          </p:cNvSpPr>
          <p:nvPr>
            <p:ph type="body" idx="1"/>
          </p:nvPr>
        </p:nvSpPr>
        <p:spPr/>
        <p:txBody>
          <a:bodyPr/>
          <a:lstStyle/>
          <a:p>
            <a:pPr defTabSz="902499"/>
            <a:r>
              <a:rPr lang="en-US" dirty="0"/>
              <a:t>Direct participants to take a moment to read the slide.</a:t>
            </a:r>
          </a:p>
          <a:p>
            <a:pPr defTabSz="902499"/>
            <a:endParaRPr lang="en-US" dirty="0"/>
          </a:p>
          <a:p>
            <a:pPr defTabSz="902499"/>
            <a:r>
              <a:rPr lang="en-US" dirty="0"/>
              <a:t>Note that these medical boards must include a chaplain.</a:t>
            </a:r>
          </a:p>
          <a:p>
            <a:pPr defTabSz="902499"/>
            <a:endParaRPr lang="en-US" dirty="0"/>
          </a:p>
        </p:txBody>
      </p:sp>
      <p:sp>
        <p:nvSpPr>
          <p:cNvPr id="4" name="Slide Number Placeholder 3"/>
          <p:cNvSpPr>
            <a:spLocks noGrp="1"/>
          </p:cNvSpPr>
          <p:nvPr>
            <p:ph type="sldNum" sz="quarter" idx="10"/>
          </p:nvPr>
        </p:nvSpPr>
        <p:spPr/>
        <p:txBody>
          <a:bodyPr/>
          <a:lstStyle/>
          <a:p>
            <a:fld id="{19F2D85E-DD41-4138-B7F4-0D3D585A3E91}" type="slidenum">
              <a:rPr lang="en-US" smtClean="0"/>
              <a:pPr/>
              <a:t>44</a:t>
            </a:fld>
            <a:endParaRPr lang="en-US" dirty="0"/>
          </a:p>
        </p:txBody>
      </p:sp>
    </p:spTree>
    <p:extLst>
      <p:ext uri="{BB962C8B-B14F-4D97-AF65-F5344CB8AC3E}">
        <p14:creationId xmlns:p14="http://schemas.microsoft.com/office/powerpoint/2010/main" val="89524967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98588" y="1155700"/>
            <a:ext cx="4157662" cy="3117850"/>
          </a:xfrm>
        </p:spPr>
      </p:sp>
      <p:sp>
        <p:nvSpPr>
          <p:cNvPr id="3" name="Notes Placeholder 2"/>
          <p:cNvSpPr>
            <a:spLocks noGrp="1"/>
          </p:cNvSpPr>
          <p:nvPr>
            <p:ph type="body" idx="1"/>
          </p:nvPr>
        </p:nvSpPr>
        <p:spPr/>
        <p:txBody>
          <a:bodyPr/>
          <a:lstStyle/>
          <a:p>
            <a:pPr defTabSz="902499"/>
            <a:endParaRPr lang="en-US" dirty="0"/>
          </a:p>
        </p:txBody>
      </p:sp>
      <p:sp>
        <p:nvSpPr>
          <p:cNvPr id="4" name="Slide Number Placeholder 3"/>
          <p:cNvSpPr>
            <a:spLocks noGrp="1"/>
          </p:cNvSpPr>
          <p:nvPr>
            <p:ph type="sldNum" sz="quarter" idx="10"/>
          </p:nvPr>
        </p:nvSpPr>
        <p:spPr/>
        <p:txBody>
          <a:bodyPr/>
          <a:lstStyle/>
          <a:p>
            <a:fld id="{19F2D85E-DD41-4138-B7F4-0D3D585A3E91}" type="slidenum">
              <a:rPr lang="en-US" smtClean="0"/>
              <a:pPr/>
              <a:t>45</a:t>
            </a:fld>
            <a:endParaRPr lang="en-US" dirty="0"/>
          </a:p>
        </p:txBody>
      </p:sp>
    </p:spTree>
    <p:extLst>
      <p:ext uri="{BB962C8B-B14F-4D97-AF65-F5344CB8AC3E}">
        <p14:creationId xmlns:p14="http://schemas.microsoft.com/office/powerpoint/2010/main" val="354081134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98588" y="1155700"/>
            <a:ext cx="4157662" cy="3117850"/>
          </a:xfrm>
        </p:spPr>
      </p:sp>
      <p:sp>
        <p:nvSpPr>
          <p:cNvPr id="3" name="Notes Placeholder 2"/>
          <p:cNvSpPr>
            <a:spLocks noGrp="1"/>
          </p:cNvSpPr>
          <p:nvPr>
            <p:ph type="body" idx="1"/>
          </p:nvPr>
        </p:nvSpPr>
        <p:spPr/>
        <p:txBody>
          <a:bodyPr/>
          <a:lstStyle/>
          <a:p>
            <a:pPr defTabSz="902499"/>
            <a:endParaRPr lang="en-US" dirty="0"/>
          </a:p>
        </p:txBody>
      </p:sp>
      <p:sp>
        <p:nvSpPr>
          <p:cNvPr id="4" name="Slide Number Placeholder 3"/>
          <p:cNvSpPr>
            <a:spLocks noGrp="1"/>
          </p:cNvSpPr>
          <p:nvPr>
            <p:ph type="sldNum" sz="quarter" idx="10"/>
          </p:nvPr>
        </p:nvSpPr>
        <p:spPr/>
        <p:txBody>
          <a:bodyPr/>
          <a:lstStyle/>
          <a:p>
            <a:fld id="{19F2D85E-DD41-4138-B7F4-0D3D585A3E91}" type="slidenum">
              <a:rPr lang="en-US" smtClean="0"/>
              <a:pPr/>
              <a:t>46</a:t>
            </a:fld>
            <a:endParaRPr lang="en-US" dirty="0"/>
          </a:p>
        </p:txBody>
      </p:sp>
    </p:spTree>
    <p:extLst>
      <p:ext uri="{BB962C8B-B14F-4D97-AF65-F5344CB8AC3E}">
        <p14:creationId xmlns:p14="http://schemas.microsoft.com/office/powerpoint/2010/main" val="369071631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98588" y="1155700"/>
            <a:ext cx="4157662" cy="3117850"/>
          </a:xfrm>
        </p:spPr>
      </p:sp>
      <p:sp>
        <p:nvSpPr>
          <p:cNvPr id="3" name="Notes Placeholder 2"/>
          <p:cNvSpPr>
            <a:spLocks noGrp="1"/>
          </p:cNvSpPr>
          <p:nvPr>
            <p:ph type="body" idx="1"/>
          </p:nvPr>
        </p:nvSpPr>
        <p:spPr/>
        <p:txBody>
          <a:bodyPr/>
          <a:lstStyle/>
          <a:p>
            <a:pPr defTabSz="902499"/>
            <a:endParaRPr lang="en-US" dirty="0"/>
          </a:p>
        </p:txBody>
      </p:sp>
      <p:sp>
        <p:nvSpPr>
          <p:cNvPr id="4" name="Slide Number Placeholder 3"/>
          <p:cNvSpPr>
            <a:spLocks noGrp="1"/>
          </p:cNvSpPr>
          <p:nvPr>
            <p:ph type="sldNum" sz="quarter" idx="10"/>
          </p:nvPr>
        </p:nvSpPr>
        <p:spPr/>
        <p:txBody>
          <a:bodyPr/>
          <a:lstStyle/>
          <a:p>
            <a:fld id="{19F2D85E-DD41-4138-B7F4-0D3D585A3E91}" type="slidenum">
              <a:rPr lang="en-US" smtClean="0"/>
              <a:pPr/>
              <a:t>47</a:t>
            </a:fld>
            <a:endParaRPr lang="en-US" dirty="0"/>
          </a:p>
        </p:txBody>
      </p:sp>
    </p:spTree>
    <p:extLst>
      <p:ext uri="{BB962C8B-B14F-4D97-AF65-F5344CB8AC3E}">
        <p14:creationId xmlns:p14="http://schemas.microsoft.com/office/powerpoint/2010/main" val="94543997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98588" y="1155700"/>
            <a:ext cx="4157662" cy="3117850"/>
          </a:xfrm>
        </p:spPr>
      </p:sp>
      <p:sp>
        <p:nvSpPr>
          <p:cNvPr id="3" name="Notes Placeholder 2"/>
          <p:cNvSpPr>
            <a:spLocks noGrp="1"/>
          </p:cNvSpPr>
          <p:nvPr>
            <p:ph type="body" idx="1"/>
          </p:nvPr>
        </p:nvSpPr>
        <p:spPr/>
        <p:txBody>
          <a:bodyPr/>
          <a:lstStyle/>
          <a:p>
            <a:pPr defTabSz="902499"/>
            <a:endParaRPr lang="en-US" dirty="0"/>
          </a:p>
        </p:txBody>
      </p:sp>
      <p:sp>
        <p:nvSpPr>
          <p:cNvPr id="4" name="Slide Number Placeholder 3"/>
          <p:cNvSpPr>
            <a:spLocks noGrp="1"/>
          </p:cNvSpPr>
          <p:nvPr>
            <p:ph type="sldNum" sz="quarter" idx="10"/>
          </p:nvPr>
        </p:nvSpPr>
        <p:spPr/>
        <p:txBody>
          <a:bodyPr/>
          <a:lstStyle/>
          <a:p>
            <a:fld id="{19F2D85E-DD41-4138-B7F4-0D3D585A3E91}" type="slidenum">
              <a:rPr lang="en-US" smtClean="0"/>
              <a:pPr/>
              <a:t>48</a:t>
            </a:fld>
            <a:endParaRPr lang="en-US" dirty="0"/>
          </a:p>
        </p:txBody>
      </p:sp>
    </p:spTree>
    <p:extLst>
      <p:ext uri="{BB962C8B-B14F-4D97-AF65-F5344CB8AC3E}">
        <p14:creationId xmlns:p14="http://schemas.microsoft.com/office/powerpoint/2010/main" val="384264667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98588" y="1155700"/>
            <a:ext cx="4157662" cy="3117850"/>
          </a:xfrm>
        </p:spPr>
      </p:sp>
      <p:sp>
        <p:nvSpPr>
          <p:cNvPr id="3" name="Notes Placeholder 2"/>
          <p:cNvSpPr>
            <a:spLocks noGrp="1"/>
          </p:cNvSpPr>
          <p:nvPr>
            <p:ph type="body" idx="1"/>
          </p:nvPr>
        </p:nvSpPr>
        <p:spPr/>
        <p:txBody>
          <a:bodyPr/>
          <a:lstStyle/>
          <a:p>
            <a:pPr defTabSz="902499"/>
            <a:endParaRPr lang="en-US" dirty="0"/>
          </a:p>
        </p:txBody>
      </p:sp>
      <p:sp>
        <p:nvSpPr>
          <p:cNvPr id="4" name="Slide Number Placeholder 3"/>
          <p:cNvSpPr>
            <a:spLocks noGrp="1"/>
          </p:cNvSpPr>
          <p:nvPr>
            <p:ph type="sldNum" sz="quarter" idx="10"/>
          </p:nvPr>
        </p:nvSpPr>
        <p:spPr/>
        <p:txBody>
          <a:bodyPr/>
          <a:lstStyle/>
          <a:p>
            <a:fld id="{19F2D85E-DD41-4138-B7F4-0D3D585A3E91}" type="slidenum">
              <a:rPr lang="en-US" smtClean="0"/>
              <a:pPr/>
              <a:t>49</a:t>
            </a:fld>
            <a:endParaRPr lang="en-US" dirty="0"/>
          </a:p>
        </p:txBody>
      </p:sp>
    </p:spTree>
    <p:extLst>
      <p:ext uri="{BB962C8B-B14F-4D97-AF65-F5344CB8AC3E}">
        <p14:creationId xmlns:p14="http://schemas.microsoft.com/office/powerpoint/2010/main" val="397790167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98588" y="1155700"/>
            <a:ext cx="4157662" cy="3117850"/>
          </a:xfrm>
        </p:spPr>
      </p:sp>
      <p:sp>
        <p:nvSpPr>
          <p:cNvPr id="3" name="Notes Placeholder 2"/>
          <p:cNvSpPr>
            <a:spLocks noGrp="1"/>
          </p:cNvSpPr>
          <p:nvPr>
            <p:ph type="body" idx="1"/>
          </p:nvPr>
        </p:nvSpPr>
        <p:spPr/>
        <p:txBody>
          <a:bodyPr/>
          <a:lstStyle/>
          <a:p>
            <a:pPr defTabSz="902499"/>
            <a:endParaRPr lang="en-US" dirty="0"/>
          </a:p>
        </p:txBody>
      </p:sp>
      <p:sp>
        <p:nvSpPr>
          <p:cNvPr id="4" name="Slide Number Placeholder 3"/>
          <p:cNvSpPr>
            <a:spLocks noGrp="1"/>
          </p:cNvSpPr>
          <p:nvPr>
            <p:ph type="sldNum" sz="quarter" idx="10"/>
          </p:nvPr>
        </p:nvSpPr>
        <p:spPr/>
        <p:txBody>
          <a:bodyPr/>
          <a:lstStyle/>
          <a:p>
            <a:fld id="{19F2D85E-DD41-4138-B7F4-0D3D585A3E91}" type="slidenum">
              <a:rPr lang="en-US" smtClean="0"/>
              <a:pPr/>
              <a:t>50</a:t>
            </a:fld>
            <a:endParaRPr lang="en-US" dirty="0"/>
          </a:p>
        </p:txBody>
      </p:sp>
    </p:spTree>
    <p:extLst>
      <p:ext uri="{BB962C8B-B14F-4D97-AF65-F5344CB8AC3E}">
        <p14:creationId xmlns:p14="http://schemas.microsoft.com/office/powerpoint/2010/main" val="108098728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98588" y="1155700"/>
            <a:ext cx="4157662" cy="3117850"/>
          </a:xfrm>
        </p:spPr>
      </p:sp>
      <p:sp>
        <p:nvSpPr>
          <p:cNvPr id="3" name="Notes Placeholder 2"/>
          <p:cNvSpPr>
            <a:spLocks noGrp="1"/>
          </p:cNvSpPr>
          <p:nvPr>
            <p:ph type="body" idx="1"/>
          </p:nvPr>
        </p:nvSpPr>
        <p:spPr/>
        <p:txBody>
          <a:bodyPr/>
          <a:lstStyle/>
          <a:p>
            <a:pPr defTabSz="902499"/>
            <a:endParaRPr lang="en-US" dirty="0"/>
          </a:p>
        </p:txBody>
      </p:sp>
      <p:sp>
        <p:nvSpPr>
          <p:cNvPr id="4" name="Slide Number Placeholder 3"/>
          <p:cNvSpPr>
            <a:spLocks noGrp="1"/>
          </p:cNvSpPr>
          <p:nvPr>
            <p:ph type="sldNum" sz="quarter" idx="10"/>
          </p:nvPr>
        </p:nvSpPr>
        <p:spPr/>
        <p:txBody>
          <a:bodyPr/>
          <a:lstStyle/>
          <a:p>
            <a:fld id="{19F2D85E-DD41-4138-B7F4-0D3D585A3E91}" type="slidenum">
              <a:rPr lang="en-US" smtClean="0"/>
              <a:pPr/>
              <a:t>51</a:t>
            </a:fld>
            <a:endParaRPr lang="en-US" dirty="0"/>
          </a:p>
        </p:txBody>
      </p:sp>
    </p:spTree>
    <p:extLst>
      <p:ext uri="{BB962C8B-B14F-4D97-AF65-F5344CB8AC3E}">
        <p14:creationId xmlns:p14="http://schemas.microsoft.com/office/powerpoint/2010/main" val="249513897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98588" y="1155700"/>
            <a:ext cx="4157662" cy="3117850"/>
          </a:xfrm>
        </p:spPr>
      </p:sp>
      <p:sp>
        <p:nvSpPr>
          <p:cNvPr id="3" name="Notes Placeholder 2"/>
          <p:cNvSpPr>
            <a:spLocks noGrp="1"/>
          </p:cNvSpPr>
          <p:nvPr>
            <p:ph type="body" idx="1"/>
          </p:nvPr>
        </p:nvSpPr>
        <p:spPr/>
        <p:txBody>
          <a:bodyPr/>
          <a:lstStyle/>
          <a:p>
            <a:r>
              <a:rPr lang="en-US" dirty="0"/>
              <a:t>Invite participants to read their Learning Objectives.</a:t>
            </a:r>
          </a:p>
        </p:txBody>
      </p:sp>
      <p:sp>
        <p:nvSpPr>
          <p:cNvPr id="4" name="Slide Number Placeholder 3"/>
          <p:cNvSpPr>
            <a:spLocks noGrp="1"/>
          </p:cNvSpPr>
          <p:nvPr>
            <p:ph type="sldNum" sz="quarter" idx="10"/>
          </p:nvPr>
        </p:nvSpPr>
        <p:spPr/>
        <p:txBody>
          <a:bodyPr/>
          <a:lstStyle/>
          <a:p>
            <a:fld id="{19F2D85E-DD41-4138-B7F4-0D3D585A3E91}" type="slidenum">
              <a:rPr lang="en-US" smtClean="0"/>
              <a:pPr/>
              <a:t>3</a:t>
            </a:fld>
            <a:endParaRPr lang="en-US" dirty="0"/>
          </a:p>
        </p:txBody>
      </p:sp>
    </p:spTree>
    <p:extLst>
      <p:ext uri="{BB962C8B-B14F-4D97-AF65-F5344CB8AC3E}">
        <p14:creationId xmlns:p14="http://schemas.microsoft.com/office/powerpoint/2010/main" val="408298195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98588" y="1155700"/>
            <a:ext cx="4157662" cy="3117850"/>
          </a:xfrm>
        </p:spPr>
      </p:sp>
      <p:sp>
        <p:nvSpPr>
          <p:cNvPr id="3" name="Notes Placeholder 2"/>
          <p:cNvSpPr>
            <a:spLocks noGrp="1"/>
          </p:cNvSpPr>
          <p:nvPr>
            <p:ph type="body" idx="1"/>
          </p:nvPr>
        </p:nvSpPr>
        <p:spPr/>
        <p:txBody>
          <a:bodyPr/>
          <a:lstStyle/>
          <a:p>
            <a:pPr defTabSz="902499"/>
            <a:endParaRPr lang="en-US" dirty="0"/>
          </a:p>
        </p:txBody>
      </p:sp>
      <p:sp>
        <p:nvSpPr>
          <p:cNvPr id="4" name="Slide Number Placeholder 3"/>
          <p:cNvSpPr>
            <a:spLocks noGrp="1"/>
          </p:cNvSpPr>
          <p:nvPr>
            <p:ph type="sldNum" sz="quarter" idx="10"/>
          </p:nvPr>
        </p:nvSpPr>
        <p:spPr/>
        <p:txBody>
          <a:bodyPr/>
          <a:lstStyle/>
          <a:p>
            <a:fld id="{19F2D85E-DD41-4138-B7F4-0D3D585A3E91}" type="slidenum">
              <a:rPr lang="en-US" smtClean="0"/>
              <a:pPr/>
              <a:t>54</a:t>
            </a:fld>
            <a:endParaRPr lang="en-US" dirty="0"/>
          </a:p>
        </p:txBody>
      </p:sp>
    </p:spTree>
    <p:extLst>
      <p:ext uri="{BB962C8B-B14F-4D97-AF65-F5344CB8AC3E}">
        <p14:creationId xmlns:p14="http://schemas.microsoft.com/office/powerpoint/2010/main" val="304100213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98588" y="1155700"/>
            <a:ext cx="4157662" cy="31178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9F2D85E-DD41-4138-B7F4-0D3D585A3E91}" type="slidenum">
              <a:rPr lang="en-US" smtClean="0"/>
              <a:pPr/>
              <a:t>57</a:t>
            </a:fld>
            <a:endParaRPr lang="en-US" dirty="0"/>
          </a:p>
        </p:txBody>
      </p:sp>
    </p:spTree>
    <p:extLst>
      <p:ext uri="{BB962C8B-B14F-4D97-AF65-F5344CB8AC3E}">
        <p14:creationId xmlns:p14="http://schemas.microsoft.com/office/powerpoint/2010/main" val="2549419292"/>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234349" y="4444863"/>
            <a:ext cx="6448344" cy="4458109"/>
          </a:xfrm>
        </p:spPr>
        <p:txBody>
          <a:bodyPr/>
          <a:lstStyle/>
          <a:p>
            <a:pPr marL="168965" indent="-168965">
              <a:buFontTx/>
              <a:buChar char="-"/>
            </a:pPr>
            <a:endParaRPr lang="en-US" b="1" dirty="0"/>
          </a:p>
        </p:txBody>
      </p:sp>
      <p:sp>
        <p:nvSpPr>
          <p:cNvPr id="4" name="Slide Number Placeholder 3"/>
          <p:cNvSpPr>
            <a:spLocks noGrp="1"/>
          </p:cNvSpPr>
          <p:nvPr>
            <p:ph type="sldNum" sz="quarter" idx="10"/>
          </p:nvPr>
        </p:nvSpPr>
        <p:spPr/>
        <p:txBody>
          <a:bodyPr/>
          <a:lstStyle/>
          <a:p>
            <a:fld id="{19F2D85E-DD41-4138-B7F4-0D3D585A3E91}" type="slidenum">
              <a:rPr lang="en-US" smtClean="0"/>
              <a:pPr/>
              <a:t>58</a:t>
            </a:fld>
            <a:endParaRPr lang="en-US" dirty="0"/>
          </a:p>
        </p:txBody>
      </p:sp>
    </p:spTree>
    <p:extLst>
      <p:ext uri="{BB962C8B-B14F-4D97-AF65-F5344CB8AC3E}">
        <p14:creationId xmlns:p14="http://schemas.microsoft.com/office/powerpoint/2010/main" val="2203738251"/>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234349" y="4444863"/>
            <a:ext cx="6448344" cy="4458109"/>
          </a:xfrm>
        </p:spPr>
        <p:txBody>
          <a:bodyPr/>
          <a:lstStyle/>
          <a:p>
            <a:pPr marL="168965" indent="-168965">
              <a:buFontTx/>
              <a:buChar char="-"/>
            </a:pPr>
            <a:endParaRPr lang="en-US" b="1" dirty="0"/>
          </a:p>
        </p:txBody>
      </p:sp>
      <p:sp>
        <p:nvSpPr>
          <p:cNvPr id="4" name="Slide Number Placeholder 3"/>
          <p:cNvSpPr>
            <a:spLocks noGrp="1"/>
          </p:cNvSpPr>
          <p:nvPr>
            <p:ph type="sldNum" sz="quarter" idx="10"/>
          </p:nvPr>
        </p:nvSpPr>
        <p:spPr/>
        <p:txBody>
          <a:bodyPr/>
          <a:lstStyle/>
          <a:p>
            <a:fld id="{19F2D85E-DD41-4138-B7F4-0D3D585A3E91}" type="slidenum">
              <a:rPr lang="en-US" smtClean="0"/>
              <a:pPr/>
              <a:t>59</a:t>
            </a:fld>
            <a:endParaRPr lang="en-US" dirty="0"/>
          </a:p>
        </p:txBody>
      </p:sp>
    </p:spTree>
    <p:extLst>
      <p:ext uri="{BB962C8B-B14F-4D97-AF65-F5344CB8AC3E}">
        <p14:creationId xmlns:p14="http://schemas.microsoft.com/office/powerpoint/2010/main" val="2783465336"/>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234349" y="4444863"/>
            <a:ext cx="6448344" cy="4458109"/>
          </a:xfrm>
        </p:spPr>
        <p:txBody>
          <a:bodyPr/>
          <a:lstStyle/>
          <a:p>
            <a:pPr marL="168965" indent="-168965">
              <a:buFontTx/>
              <a:buChar char="-"/>
            </a:pPr>
            <a:endParaRPr lang="en-US" b="1" dirty="0"/>
          </a:p>
        </p:txBody>
      </p:sp>
      <p:sp>
        <p:nvSpPr>
          <p:cNvPr id="4" name="Slide Number Placeholder 3"/>
          <p:cNvSpPr>
            <a:spLocks noGrp="1"/>
          </p:cNvSpPr>
          <p:nvPr>
            <p:ph type="sldNum" sz="quarter" idx="10"/>
          </p:nvPr>
        </p:nvSpPr>
        <p:spPr/>
        <p:txBody>
          <a:bodyPr/>
          <a:lstStyle/>
          <a:p>
            <a:fld id="{19F2D85E-DD41-4138-B7F4-0D3D585A3E91}" type="slidenum">
              <a:rPr lang="en-US" smtClean="0"/>
              <a:pPr/>
              <a:t>60</a:t>
            </a:fld>
            <a:endParaRPr lang="en-US" dirty="0"/>
          </a:p>
        </p:txBody>
      </p:sp>
    </p:spTree>
    <p:extLst>
      <p:ext uri="{BB962C8B-B14F-4D97-AF65-F5344CB8AC3E}">
        <p14:creationId xmlns:p14="http://schemas.microsoft.com/office/powerpoint/2010/main" val="2409176872"/>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234349" y="4444863"/>
            <a:ext cx="6448344" cy="4458109"/>
          </a:xfrm>
        </p:spPr>
        <p:txBody>
          <a:bodyPr/>
          <a:lstStyle/>
          <a:p>
            <a:pPr marL="168965" indent="-168965">
              <a:buFontTx/>
              <a:buChar char="-"/>
            </a:pPr>
            <a:endParaRPr lang="en-US" b="1" dirty="0"/>
          </a:p>
        </p:txBody>
      </p:sp>
      <p:sp>
        <p:nvSpPr>
          <p:cNvPr id="4" name="Slide Number Placeholder 3"/>
          <p:cNvSpPr>
            <a:spLocks noGrp="1"/>
          </p:cNvSpPr>
          <p:nvPr>
            <p:ph type="sldNum" sz="quarter" idx="10"/>
          </p:nvPr>
        </p:nvSpPr>
        <p:spPr/>
        <p:txBody>
          <a:bodyPr/>
          <a:lstStyle/>
          <a:p>
            <a:fld id="{19F2D85E-DD41-4138-B7F4-0D3D585A3E91}" type="slidenum">
              <a:rPr lang="en-US" smtClean="0"/>
              <a:pPr/>
              <a:t>61</a:t>
            </a:fld>
            <a:endParaRPr lang="en-US" dirty="0"/>
          </a:p>
        </p:txBody>
      </p:sp>
    </p:spTree>
    <p:extLst>
      <p:ext uri="{BB962C8B-B14F-4D97-AF65-F5344CB8AC3E}">
        <p14:creationId xmlns:p14="http://schemas.microsoft.com/office/powerpoint/2010/main" val="1714719695"/>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98588" y="1155700"/>
            <a:ext cx="4157662" cy="3117850"/>
          </a:xfrm>
        </p:spPr>
      </p:sp>
      <p:sp>
        <p:nvSpPr>
          <p:cNvPr id="3" name="Notes Placeholder 2"/>
          <p:cNvSpPr>
            <a:spLocks noGrp="1"/>
          </p:cNvSpPr>
          <p:nvPr>
            <p:ph type="body" idx="1"/>
          </p:nvPr>
        </p:nvSpPr>
        <p:spPr/>
        <p:txBody>
          <a:bodyPr/>
          <a:lstStyle/>
          <a:p>
            <a:pPr defTabSz="902499"/>
            <a:r>
              <a:rPr lang="en-US" dirty="0"/>
              <a:t>The next slides explain in detail the two different roles a chaplain or </a:t>
            </a:r>
            <a:r>
              <a:rPr lang="en-US" dirty="0">
                <a:latin typeface="Arial" panose="020B0604020202020204" pitchFamily="34" charset="0"/>
                <a:cs typeface="Arial" panose="020B0604020202020204" pitchFamily="34" charset="0"/>
              </a:rPr>
              <a:t>Religious Affairs Specialists </a:t>
            </a:r>
            <a:r>
              <a:rPr lang="en-US" dirty="0"/>
              <a:t> may fulfill regarding RA. Sometimes a chaplain may need to fulfill both of these roles for the same RA request, and sometimes two different chaplains will fulfill these responsibilities.</a:t>
            </a:r>
          </a:p>
          <a:p>
            <a:pPr defTabSz="902499"/>
            <a:endParaRPr lang="en-US" dirty="0"/>
          </a:p>
          <a:p>
            <a:pPr defTabSz="902499"/>
            <a:r>
              <a:rPr lang="en-US" dirty="0"/>
              <a:t>Internal Advisement. Internal advisement is defined as “a required religious support capability that advises on religion, morals, and morale within units, and ethical decision making of the command” (ATP 1-05.04, p. 1-6).</a:t>
            </a:r>
          </a:p>
          <a:p>
            <a:pPr defTabSz="902499"/>
            <a:endParaRPr lang="en-US" dirty="0"/>
          </a:p>
          <a:p>
            <a:pPr defTabSz="902499"/>
            <a:r>
              <a:rPr lang="en-US" dirty="0"/>
              <a:t>Chaplains must be prepared to advise commands at all echelons on all matters of religion, to include “the religious needs of assigned personnel.” (AR 165-1, p. 3-3).</a:t>
            </a:r>
          </a:p>
          <a:p>
            <a:pPr defTabSz="902499"/>
            <a:endParaRPr lang="en-US" dirty="0"/>
          </a:p>
          <a:p>
            <a:pPr defTabSz="902499"/>
            <a:r>
              <a:rPr lang="en-US" dirty="0"/>
              <a:t>Authoritative guidance on the Chaplain Corps RA advisory role is provided in Chapter 1 and Appendix A of ATP 1-05.04.</a:t>
            </a:r>
          </a:p>
          <a:p>
            <a:pPr defTabSz="902499"/>
            <a:endParaRPr lang="en-US" dirty="0"/>
          </a:p>
          <a:p>
            <a:endParaRPr lang="en-US" dirty="0"/>
          </a:p>
        </p:txBody>
      </p:sp>
      <p:sp>
        <p:nvSpPr>
          <p:cNvPr id="4" name="Slide Number Placeholder 3"/>
          <p:cNvSpPr>
            <a:spLocks noGrp="1"/>
          </p:cNvSpPr>
          <p:nvPr>
            <p:ph type="sldNum" sz="quarter" idx="10"/>
          </p:nvPr>
        </p:nvSpPr>
        <p:spPr/>
        <p:txBody>
          <a:bodyPr/>
          <a:lstStyle/>
          <a:p>
            <a:fld id="{19F2D85E-DD41-4138-B7F4-0D3D585A3E91}" type="slidenum">
              <a:rPr lang="en-US" smtClean="0"/>
              <a:pPr/>
              <a:t>63</a:t>
            </a:fld>
            <a:endParaRPr lang="en-US" dirty="0"/>
          </a:p>
        </p:txBody>
      </p:sp>
    </p:spTree>
    <p:extLst>
      <p:ext uri="{BB962C8B-B14F-4D97-AF65-F5344CB8AC3E}">
        <p14:creationId xmlns:p14="http://schemas.microsoft.com/office/powerpoint/2010/main" val="2994406277"/>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98588" y="1155700"/>
            <a:ext cx="4157662" cy="3117850"/>
          </a:xfrm>
        </p:spPr>
      </p:sp>
      <p:sp>
        <p:nvSpPr>
          <p:cNvPr id="3" name="Notes Placeholder 2"/>
          <p:cNvSpPr>
            <a:spLocks noGrp="1"/>
          </p:cNvSpPr>
          <p:nvPr>
            <p:ph type="body" idx="1"/>
          </p:nvPr>
        </p:nvSpPr>
        <p:spPr/>
        <p:txBody>
          <a:bodyPr/>
          <a:lstStyle/>
          <a:p>
            <a:pPr defTabSz="902499"/>
            <a:r>
              <a:rPr lang="en-US" dirty="0"/>
              <a:t>Chaplains and religious affairs specialists can both perform the general RA advisory role and provide complete confidentiality to either Soldiers or other members of the command whom they advise. It is not required that it be a formal act of religion or counseling to offer confidentiality for one-on-one advisement. Confidentiality may be offered to advisees even when helping them determine how to make right and moral operational decisions (such as how to decide a RA request) based on the standards of Military Rule of Evidence 503 which only requires that the advisee want confidential advisement “as a matter of conscience”… morals and ethics are “matters of conscience”. This is explained in further detail at ATP 1-05.04, paragraphs 1-24 through 1-26.</a:t>
            </a:r>
          </a:p>
          <a:p>
            <a:endParaRPr lang="en-US" dirty="0"/>
          </a:p>
        </p:txBody>
      </p:sp>
      <p:sp>
        <p:nvSpPr>
          <p:cNvPr id="4" name="Slide Number Placeholder 3"/>
          <p:cNvSpPr>
            <a:spLocks noGrp="1"/>
          </p:cNvSpPr>
          <p:nvPr>
            <p:ph type="sldNum" sz="quarter" idx="10"/>
          </p:nvPr>
        </p:nvSpPr>
        <p:spPr/>
        <p:txBody>
          <a:bodyPr/>
          <a:lstStyle/>
          <a:p>
            <a:fld id="{19F2D85E-DD41-4138-B7F4-0D3D585A3E91}" type="slidenum">
              <a:rPr lang="en-US" smtClean="0"/>
              <a:pPr/>
              <a:t>64</a:t>
            </a:fld>
            <a:endParaRPr lang="en-US" dirty="0"/>
          </a:p>
        </p:txBody>
      </p:sp>
    </p:spTree>
    <p:extLst>
      <p:ext uri="{BB962C8B-B14F-4D97-AF65-F5344CB8AC3E}">
        <p14:creationId xmlns:p14="http://schemas.microsoft.com/office/powerpoint/2010/main" val="72273001"/>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98588" y="1155700"/>
            <a:ext cx="4157662" cy="3117850"/>
          </a:xfrm>
        </p:spPr>
      </p:sp>
      <p:sp>
        <p:nvSpPr>
          <p:cNvPr id="3" name="Notes Placeholder 2"/>
          <p:cNvSpPr>
            <a:spLocks noGrp="1"/>
          </p:cNvSpPr>
          <p:nvPr>
            <p:ph type="body" idx="1"/>
          </p:nvPr>
        </p:nvSpPr>
        <p:spPr/>
        <p:txBody>
          <a:bodyPr/>
          <a:lstStyle/>
          <a:p>
            <a:pPr defTabSz="902499"/>
            <a:r>
              <a:rPr lang="en-US" dirty="0"/>
              <a:t>Direct participants to take a moment to read the slide.</a:t>
            </a:r>
          </a:p>
          <a:p>
            <a:pPr defTabSz="902499"/>
            <a:endParaRPr lang="en-US" dirty="0"/>
          </a:p>
          <a:p>
            <a:pPr defTabSz="902499"/>
            <a:r>
              <a:rPr lang="en-US" dirty="0"/>
              <a:t>Chaplain interviewers must be clear about the inability to offer advisees confidentiality during the interview.</a:t>
            </a:r>
          </a:p>
          <a:p>
            <a:pPr defTabSz="902499"/>
            <a:endParaRPr lang="en-US" dirty="0"/>
          </a:p>
          <a:p>
            <a:pPr defTabSz="902499"/>
            <a:r>
              <a:rPr lang="en-US" dirty="0"/>
              <a:t>Chaplains with preexisting confidential relationships with RA requestors should make every attempt with senior/supervisory chaplains and their command to have an alternate chaplain provide the interview to avoid potential conflict of interest. This can often be arranged telephonically, and supervisory chaplains are often capable of performing the formal chaplain interview.</a:t>
            </a:r>
          </a:p>
          <a:p>
            <a:endParaRPr lang="en-US" dirty="0"/>
          </a:p>
        </p:txBody>
      </p:sp>
      <p:sp>
        <p:nvSpPr>
          <p:cNvPr id="4" name="Slide Number Placeholder 3"/>
          <p:cNvSpPr>
            <a:spLocks noGrp="1"/>
          </p:cNvSpPr>
          <p:nvPr>
            <p:ph type="sldNum" sz="quarter" idx="10"/>
          </p:nvPr>
        </p:nvSpPr>
        <p:spPr/>
        <p:txBody>
          <a:bodyPr/>
          <a:lstStyle/>
          <a:p>
            <a:fld id="{19F2D85E-DD41-4138-B7F4-0D3D585A3E91}" type="slidenum">
              <a:rPr lang="en-US" smtClean="0"/>
              <a:pPr/>
              <a:t>65</a:t>
            </a:fld>
            <a:endParaRPr lang="en-US" dirty="0"/>
          </a:p>
        </p:txBody>
      </p:sp>
    </p:spTree>
    <p:extLst>
      <p:ext uri="{BB962C8B-B14F-4D97-AF65-F5344CB8AC3E}">
        <p14:creationId xmlns:p14="http://schemas.microsoft.com/office/powerpoint/2010/main" val="2060384291"/>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234349" y="4444863"/>
            <a:ext cx="6448344" cy="4458109"/>
          </a:xfrm>
        </p:spPr>
        <p:txBody>
          <a:bodyPr/>
          <a:lstStyle/>
          <a:p>
            <a:pPr marL="168965" indent="-168965">
              <a:buFontTx/>
              <a:buChar char="-"/>
            </a:pPr>
            <a:endParaRPr lang="en-US" b="1" dirty="0"/>
          </a:p>
        </p:txBody>
      </p:sp>
      <p:sp>
        <p:nvSpPr>
          <p:cNvPr id="4" name="Slide Number Placeholder 3"/>
          <p:cNvSpPr>
            <a:spLocks noGrp="1"/>
          </p:cNvSpPr>
          <p:nvPr>
            <p:ph type="sldNum" sz="quarter" idx="10"/>
          </p:nvPr>
        </p:nvSpPr>
        <p:spPr/>
        <p:txBody>
          <a:bodyPr/>
          <a:lstStyle/>
          <a:p>
            <a:fld id="{19F2D85E-DD41-4138-B7F4-0D3D585A3E91}" type="slidenum">
              <a:rPr lang="en-US" smtClean="0"/>
              <a:pPr/>
              <a:t>66</a:t>
            </a:fld>
            <a:endParaRPr lang="en-US" dirty="0"/>
          </a:p>
        </p:txBody>
      </p:sp>
    </p:spTree>
    <p:extLst>
      <p:ext uri="{BB962C8B-B14F-4D97-AF65-F5344CB8AC3E}">
        <p14:creationId xmlns:p14="http://schemas.microsoft.com/office/powerpoint/2010/main" val="419007438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98588" y="1155700"/>
            <a:ext cx="4157662" cy="3117850"/>
          </a:xfrm>
        </p:spPr>
      </p:sp>
      <p:sp>
        <p:nvSpPr>
          <p:cNvPr id="3" name="Notes Placeholder 2"/>
          <p:cNvSpPr>
            <a:spLocks noGrp="1"/>
          </p:cNvSpPr>
          <p:nvPr>
            <p:ph type="body" idx="1"/>
          </p:nvPr>
        </p:nvSpPr>
        <p:spPr/>
        <p:txBody>
          <a:bodyPr/>
          <a:lstStyle/>
          <a:p>
            <a:r>
              <a:rPr lang="en-US" dirty="0"/>
              <a:t>- All the above references are authoritative references touching upon religious accommodation in the Army. </a:t>
            </a:r>
          </a:p>
          <a:p>
            <a:endParaRPr lang="en-US" dirty="0"/>
          </a:p>
          <a:p>
            <a:pPr>
              <a:buFontTx/>
              <a:buChar char="-"/>
            </a:pPr>
            <a:endParaRPr lang="en-US" dirty="0"/>
          </a:p>
          <a:p>
            <a:endParaRPr lang="en-US" dirty="0"/>
          </a:p>
        </p:txBody>
      </p:sp>
      <p:sp>
        <p:nvSpPr>
          <p:cNvPr id="4" name="Slide Number Placeholder 3"/>
          <p:cNvSpPr>
            <a:spLocks noGrp="1"/>
          </p:cNvSpPr>
          <p:nvPr>
            <p:ph type="sldNum" sz="quarter" idx="10"/>
          </p:nvPr>
        </p:nvSpPr>
        <p:spPr/>
        <p:txBody>
          <a:bodyPr/>
          <a:lstStyle/>
          <a:p>
            <a:fld id="{19F2D85E-DD41-4138-B7F4-0D3D585A3E91}" type="slidenum">
              <a:rPr lang="en-US" smtClean="0"/>
              <a:pPr/>
              <a:t>4</a:t>
            </a:fld>
            <a:endParaRPr lang="en-US" dirty="0"/>
          </a:p>
        </p:txBody>
      </p:sp>
    </p:spTree>
    <p:extLst>
      <p:ext uri="{BB962C8B-B14F-4D97-AF65-F5344CB8AC3E}">
        <p14:creationId xmlns:p14="http://schemas.microsoft.com/office/powerpoint/2010/main" val="1822164944"/>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98588" y="1155700"/>
            <a:ext cx="4157662" cy="3117850"/>
          </a:xfrm>
        </p:spPr>
      </p:sp>
      <p:sp>
        <p:nvSpPr>
          <p:cNvPr id="3" name="Notes Placeholder 2"/>
          <p:cNvSpPr>
            <a:spLocks noGrp="1"/>
          </p:cNvSpPr>
          <p:nvPr>
            <p:ph type="body" idx="1"/>
          </p:nvPr>
        </p:nvSpPr>
        <p:spPr/>
        <p:txBody>
          <a:bodyPr/>
          <a:lstStyle/>
          <a:p>
            <a:pPr defTabSz="902499"/>
            <a:r>
              <a:rPr lang="en-US" dirty="0"/>
              <a:t>Direct participants to take a moment to read the slide.</a:t>
            </a:r>
          </a:p>
          <a:p>
            <a:pPr defTabSz="902499"/>
            <a:endParaRPr lang="en-US" dirty="0"/>
          </a:p>
          <a:p>
            <a:pPr defTabSz="902499"/>
            <a:r>
              <a:rPr lang="en-US" dirty="0"/>
              <a:t>A slide below will show the format of the memorandum for the command that must be written after the interview.</a:t>
            </a:r>
          </a:p>
          <a:p>
            <a:pPr defTabSz="902499"/>
            <a:endParaRPr lang="en-US" dirty="0"/>
          </a:p>
          <a:p>
            <a:pPr defTabSz="902499"/>
            <a:r>
              <a:rPr lang="en-US" dirty="0"/>
              <a:t>While the chaplain may or may not make a recommendation for approval or disapproval of the request, it is not required for this formal interviewer role. </a:t>
            </a:r>
          </a:p>
          <a:p>
            <a:pPr defTabSz="902499"/>
            <a:endParaRPr lang="en-US" dirty="0"/>
          </a:p>
          <a:p>
            <a:pPr defTabSz="902499"/>
            <a:r>
              <a:rPr lang="en-US" dirty="0"/>
              <a:t>Since the purpose of the interview involves</a:t>
            </a:r>
            <a:r>
              <a:rPr lang="en-US" baseline="0" dirty="0"/>
              <a:t> identifying</a:t>
            </a:r>
            <a:r>
              <a:rPr lang="en-US" dirty="0"/>
              <a:t> the religious basis and sincerity and does not require the interviewing chaplain to consider broader military mission impacts and necessities or viable alternatives, it is usually best for chaplains to reserve approval/disapproval recommendations for advice provided within their general advisory role on religion covered in the previous two slides. The advantage is that confidentiality may be offered in that case to the advisee/decision maker, and the chaplain is freer to consider other factors.</a:t>
            </a:r>
            <a:r>
              <a:rPr lang="en-US" baseline="0" dirty="0"/>
              <a:t> This is especially the case when the interviewing chaplain is not the commander’s own assigned staff chaplain.</a:t>
            </a:r>
            <a:endParaRPr lang="en-US" dirty="0"/>
          </a:p>
          <a:p>
            <a:endParaRPr lang="en-US" dirty="0"/>
          </a:p>
        </p:txBody>
      </p:sp>
      <p:sp>
        <p:nvSpPr>
          <p:cNvPr id="4" name="Slide Number Placeholder 3"/>
          <p:cNvSpPr>
            <a:spLocks noGrp="1"/>
          </p:cNvSpPr>
          <p:nvPr>
            <p:ph type="sldNum" sz="quarter" idx="10"/>
          </p:nvPr>
        </p:nvSpPr>
        <p:spPr/>
        <p:txBody>
          <a:bodyPr/>
          <a:lstStyle/>
          <a:p>
            <a:fld id="{19F2D85E-DD41-4138-B7F4-0D3D585A3E91}" type="slidenum">
              <a:rPr lang="en-US" smtClean="0"/>
              <a:pPr/>
              <a:t>67</a:t>
            </a:fld>
            <a:endParaRPr lang="en-US" dirty="0"/>
          </a:p>
        </p:txBody>
      </p:sp>
    </p:spTree>
    <p:extLst>
      <p:ext uri="{BB962C8B-B14F-4D97-AF65-F5344CB8AC3E}">
        <p14:creationId xmlns:p14="http://schemas.microsoft.com/office/powerpoint/2010/main" val="1054029119"/>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234349" y="4444863"/>
            <a:ext cx="6448344" cy="4458109"/>
          </a:xfrm>
        </p:spPr>
        <p:txBody>
          <a:bodyPr/>
          <a:lstStyle/>
          <a:p>
            <a:r>
              <a:rPr lang="en-US" dirty="0"/>
              <a:t>Chaplains summarize relevant facts from the religious accommodation (RA) interview </a:t>
            </a:r>
            <a:r>
              <a:rPr lang="en-US" baseline="0" dirty="0"/>
              <a:t>in support of the assessment</a:t>
            </a:r>
            <a:r>
              <a:rPr lang="en-US" dirty="0"/>
              <a:t> of </a:t>
            </a:r>
            <a:r>
              <a:rPr lang="en-US" baseline="0" dirty="0"/>
              <a:t>religious basis and sincerity.</a:t>
            </a:r>
            <a:r>
              <a:rPr lang="en-US" dirty="0"/>
              <a:t> Referring to supplemental information is permitted.</a:t>
            </a:r>
            <a:r>
              <a:rPr lang="en-US" baseline="0" dirty="0"/>
              <a:t> </a:t>
            </a:r>
            <a:endParaRPr lang="en-US" dirty="0"/>
          </a:p>
          <a:p>
            <a:pPr>
              <a:buAutoNum type="arabicPeriod"/>
            </a:pPr>
            <a:r>
              <a:rPr lang="en-US" b="0" dirty="0"/>
              <a:t>RELIGIOUS BASIS:</a:t>
            </a:r>
            <a:r>
              <a:rPr lang="en-US" b="0" baseline="0" dirty="0"/>
              <a:t> The request must be “religious” (see template description from ATP 1-05.04, para. 2-33) rather than merely philosophical/moral preference. Helpful interview questions may include:</a:t>
            </a:r>
          </a:p>
          <a:p>
            <a:pPr marL="168965" indent="-168965">
              <a:buFontTx/>
              <a:buChar char="-"/>
            </a:pPr>
            <a:r>
              <a:rPr lang="en-US" dirty="0"/>
              <a:t>Describe in detail your requested RA, and your main reason for wanting it.</a:t>
            </a:r>
            <a:r>
              <a:rPr lang="en-US" b="0" baseline="0" dirty="0"/>
              <a:t> </a:t>
            </a:r>
          </a:p>
          <a:p>
            <a:pPr marL="168965" indent="-168965">
              <a:buFontTx/>
              <a:buChar char="-"/>
            </a:pPr>
            <a:r>
              <a:rPr lang="en-US" b="0" baseline="0" dirty="0"/>
              <a:t>What is your religious preference? Are you part of a spiritual or philosophical group promoting</a:t>
            </a:r>
            <a:r>
              <a:rPr lang="en-US" b="0" dirty="0"/>
              <a:t> this practice</a:t>
            </a:r>
            <a:r>
              <a:rPr lang="en-US" dirty="0"/>
              <a:t>? What book/text or spiritual leader supports this practice? In what other areas of life to you look to this same leader/book/text? </a:t>
            </a:r>
          </a:p>
          <a:p>
            <a:pPr marL="168965" indent="-168965">
              <a:buFontTx/>
              <a:buChar char="-"/>
            </a:pPr>
            <a:r>
              <a:rPr lang="en-US" b="0" baseline="0" dirty="0"/>
              <a:t>Describe the connection between the practice and </a:t>
            </a:r>
            <a:r>
              <a:rPr lang="en-US" b="0" dirty="0"/>
              <a:t>your personal beliefs. </a:t>
            </a:r>
            <a:r>
              <a:rPr lang="en-US" b="0" baseline="0" dirty="0"/>
              <a:t>Why do you understand it to be encouraged or necessary? Is it encouraged, or required, by</a:t>
            </a:r>
            <a:r>
              <a:rPr lang="en-US" b="0" dirty="0"/>
              <a:t> others in this spiritual group?</a:t>
            </a:r>
          </a:p>
          <a:p>
            <a:pPr marL="168965" indent="-168965">
              <a:buFontTx/>
              <a:buChar char="-"/>
            </a:pPr>
            <a:r>
              <a:rPr lang="en-US" b="0" baseline="0" dirty="0"/>
              <a:t>What is the practical or spiritual impact of your</a:t>
            </a:r>
            <a:r>
              <a:rPr lang="en-US" b="0" dirty="0"/>
              <a:t> </a:t>
            </a:r>
            <a:r>
              <a:rPr lang="en-US" b="0" baseline="0" dirty="0"/>
              <a:t>being denied this accommodation? </a:t>
            </a:r>
            <a:endParaRPr lang="en-US" b="0" dirty="0"/>
          </a:p>
          <a:p>
            <a:r>
              <a:rPr lang="en-US" b="0" dirty="0"/>
              <a:t>2. SINCERITY:</a:t>
            </a:r>
            <a:r>
              <a:rPr lang="en-US" b="0" baseline="0" dirty="0"/>
              <a:t> Sincerity involves truth and candor, but also whether a request is </a:t>
            </a:r>
            <a:r>
              <a:rPr lang="en-US" b="1" baseline="0" dirty="0"/>
              <a:t>sincerely</a:t>
            </a:r>
            <a:r>
              <a:rPr lang="en-US" b="0" baseline="0" dirty="0"/>
              <a:t> </a:t>
            </a:r>
            <a:r>
              <a:rPr lang="en-US" b="1" baseline="0" dirty="0"/>
              <a:t>religious</a:t>
            </a:r>
            <a:r>
              <a:rPr lang="en-US" b="0" baseline="0" dirty="0"/>
              <a:t>, involving core religious</a:t>
            </a:r>
            <a:r>
              <a:rPr lang="en-US" b="0" dirty="0"/>
              <a:t> </a:t>
            </a:r>
            <a:r>
              <a:rPr lang="en-US" b="0" baseline="0" dirty="0"/>
              <a:t>conviction rather</a:t>
            </a:r>
            <a:r>
              <a:rPr lang="en-US" dirty="0"/>
              <a:t> than mere temporary or superficial </a:t>
            </a:r>
            <a:r>
              <a:rPr lang="en-US" b="0" baseline="0" dirty="0"/>
              <a:t>preference. Therefore, answers to “religious basis” questions relate to sincerity. Helpful questions may include:</a:t>
            </a:r>
          </a:p>
          <a:p>
            <a:pPr marL="168965" indent="-168965">
              <a:buFontTx/>
              <a:buChar char="-"/>
            </a:pPr>
            <a:r>
              <a:rPr lang="en-US" b="0" baseline="0" dirty="0"/>
              <a:t>For how long have you held to this religion, and the beliefs underlying your request? </a:t>
            </a:r>
          </a:p>
          <a:p>
            <a:pPr marL="168965" indent="-168965">
              <a:buFontTx/>
              <a:buChar char="-"/>
            </a:pPr>
            <a:r>
              <a:rPr lang="en-US" b="0" baseline="0" dirty="0"/>
              <a:t>How important to you is this request</a:t>
            </a:r>
            <a:r>
              <a:rPr lang="en-US" dirty="0"/>
              <a:t>? Have you practiced this behavior in the past, and for how long? If this is </a:t>
            </a:r>
            <a:r>
              <a:rPr lang="en-US" b="0" baseline="0" dirty="0"/>
              <a:t>this the first time you requested this , what caused you to raise this now?</a:t>
            </a:r>
          </a:p>
          <a:p>
            <a:pPr marL="168965" indent="-168965">
              <a:buFontTx/>
              <a:buChar char="-"/>
            </a:pPr>
            <a:r>
              <a:rPr lang="en-US" b="0" baseline="0" dirty="0"/>
              <a:t>Are you a part of a community of believers holding similar views? Where and how often do you meet with them? Is this group your primary religious identification? </a:t>
            </a:r>
          </a:p>
          <a:p>
            <a:pPr marL="168965" indent="-168965">
              <a:buFontTx/>
              <a:buChar char="-"/>
            </a:pPr>
            <a:r>
              <a:rPr lang="en-US" b="0" baseline="0" dirty="0"/>
              <a:t>Do you have any spiritual leaders whom you are in relationship with who are specifically supporting this request as part of a spiritual/religious requirement? Would they be willing to provide some form of written support for your request?</a:t>
            </a:r>
          </a:p>
          <a:p>
            <a:pPr marL="168965" indent="-168965">
              <a:buFontTx/>
              <a:buChar char="-"/>
            </a:pPr>
            <a:endParaRPr lang="en-US" b="0" baseline="0" dirty="0"/>
          </a:p>
          <a:p>
            <a:pPr marL="168965" indent="-168965">
              <a:buFontTx/>
              <a:buChar char="-"/>
            </a:pPr>
            <a:endParaRPr lang="en-US" b="1" dirty="0"/>
          </a:p>
        </p:txBody>
      </p:sp>
      <p:sp>
        <p:nvSpPr>
          <p:cNvPr id="4" name="Slide Number Placeholder 3"/>
          <p:cNvSpPr>
            <a:spLocks noGrp="1"/>
          </p:cNvSpPr>
          <p:nvPr>
            <p:ph type="sldNum" sz="quarter" idx="10"/>
          </p:nvPr>
        </p:nvSpPr>
        <p:spPr/>
        <p:txBody>
          <a:bodyPr/>
          <a:lstStyle/>
          <a:p>
            <a:fld id="{19F2D85E-DD41-4138-B7F4-0D3D585A3E91}" type="slidenum">
              <a:rPr lang="en-US" smtClean="0"/>
              <a:pPr/>
              <a:t>68</a:t>
            </a:fld>
            <a:endParaRPr lang="en-US" dirty="0"/>
          </a:p>
        </p:txBody>
      </p:sp>
    </p:spTree>
    <p:extLst>
      <p:ext uri="{BB962C8B-B14F-4D97-AF65-F5344CB8AC3E}">
        <p14:creationId xmlns:p14="http://schemas.microsoft.com/office/powerpoint/2010/main" val="3761868318"/>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234349" y="4444863"/>
            <a:ext cx="6448344" cy="4458109"/>
          </a:xfrm>
        </p:spPr>
        <p:txBody>
          <a:bodyPr/>
          <a:lstStyle/>
          <a:p>
            <a:pPr marL="168965" indent="-168965">
              <a:buFontTx/>
              <a:buChar char="-"/>
            </a:pPr>
            <a:endParaRPr lang="en-US" b="1" dirty="0"/>
          </a:p>
        </p:txBody>
      </p:sp>
      <p:sp>
        <p:nvSpPr>
          <p:cNvPr id="4" name="Slide Number Placeholder 3"/>
          <p:cNvSpPr>
            <a:spLocks noGrp="1"/>
          </p:cNvSpPr>
          <p:nvPr>
            <p:ph type="sldNum" sz="quarter" idx="10"/>
          </p:nvPr>
        </p:nvSpPr>
        <p:spPr/>
        <p:txBody>
          <a:bodyPr/>
          <a:lstStyle/>
          <a:p>
            <a:fld id="{19F2D85E-DD41-4138-B7F4-0D3D585A3E91}" type="slidenum">
              <a:rPr lang="en-US" smtClean="0"/>
              <a:pPr/>
              <a:t>69</a:t>
            </a:fld>
            <a:endParaRPr lang="en-US" dirty="0"/>
          </a:p>
        </p:txBody>
      </p:sp>
    </p:spTree>
    <p:extLst>
      <p:ext uri="{BB962C8B-B14F-4D97-AF65-F5344CB8AC3E}">
        <p14:creationId xmlns:p14="http://schemas.microsoft.com/office/powerpoint/2010/main" val="2026510316"/>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234349" y="4444863"/>
            <a:ext cx="6448344" cy="4458109"/>
          </a:xfrm>
        </p:spPr>
        <p:txBody>
          <a:bodyPr/>
          <a:lstStyle/>
          <a:p>
            <a:pPr marL="168965" indent="-168965">
              <a:buFontTx/>
              <a:buChar char="-"/>
            </a:pPr>
            <a:endParaRPr lang="en-US" b="1" dirty="0"/>
          </a:p>
        </p:txBody>
      </p:sp>
      <p:sp>
        <p:nvSpPr>
          <p:cNvPr id="4" name="Slide Number Placeholder 3"/>
          <p:cNvSpPr>
            <a:spLocks noGrp="1"/>
          </p:cNvSpPr>
          <p:nvPr>
            <p:ph type="sldNum" sz="quarter" idx="10"/>
          </p:nvPr>
        </p:nvSpPr>
        <p:spPr/>
        <p:txBody>
          <a:bodyPr/>
          <a:lstStyle/>
          <a:p>
            <a:fld id="{19F2D85E-DD41-4138-B7F4-0D3D585A3E91}" type="slidenum">
              <a:rPr lang="en-US" smtClean="0"/>
              <a:pPr/>
              <a:t>70</a:t>
            </a:fld>
            <a:endParaRPr lang="en-US" dirty="0"/>
          </a:p>
        </p:txBody>
      </p:sp>
    </p:spTree>
    <p:extLst>
      <p:ext uri="{BB962C8B-B14F-4D97-AF65-F5344CB8AC3E}">
        <p14:creationId xmlns:p14="http://schemas.microsoft.com/office/powerpoint/2010/main" val="3262176356"/>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234349" y="4444863"/>
            <a:ext cx="6448344" cy="4458109"/>
          </a:xfrm>
        </p:spPr>
        <p:txBody>
          <a:bodyPr/>
          <a:lstStyle/>
          <a:p>
            <a:pPr marL="168965" indent="-168965">
              <a:buFontTx/>
              <a:buChar char="-"/>
            </a:pPr>
            <a:endParaRPr lang="en-US" b="1" dirty="0"/>
          </a:p>
        </p:txBody>
      </p:sp>
      <p:sp>
        <p:nvSpPr>
          <p:cNvPr id="4" name="Slide Number Placeholder 3"/>
          <p:cNvSpPr>
            <a:spLocks noGrp="1"/>
          </p:cNvSpPr>
          <p:nvPr>
            <p:ph type="sldNum" sz="quarter" idx="10"/>
          </p:nvPr>
        </p:nvSpPr>
        <p:spPr/>
        <p:txBody>
          <a:bodyPr/>
          <a:lstStyle/>
          <a:p>
            <a:fld id="{19F2D85E-DD41-4138-B7F4-0D3D585A3E91}" type="slidenum">
              <a:rPr lang="en-US" smtClean="0"/>
              <a:pPr/>
              <a:t>71</a:t>
            </a:fld>
            <a:endParaRPr lang="en-US" dirty="0"/>
          </a:p>
        </p:txBody>
      </p:sp>
    </p:spTree>
    <p:extLst>
      <p:ext uri="{BB962C8B-B14F-4D97-AF65-F5344CB8AC3E}">
        <p14:creationId xmlns:p14="http://schemas.microsoft.com/office/powerpoint/2010/main" val="3819721653"/>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234349" y="4444863"/>
            <a:ext cx="6448344" cy="4458109"/>
          </a:xfrm>
        </p:spPr>
        <p:txBody>
          <a:bodyPr/>
          <a:lstStyle/>
          <a:p>
            <a:pPr marL="168965" indent="-168965">
              <a:buFontTx/>
              <a:buChar char="-"/>
            </a:pPr>
            <a:endParaRPr lang="en-US" b="1" dirty="0"/>
          </a:p>
        </p:txBody>
      </p:sp>
      <p:sp>
        <p:nvSpPr>
          <p:cNvPr id="4" name="Slide Number Placeholder 3"/>
          <p:cNvSpPr>
            <a:spLocks noGrp="1"/>
          </p:cNvSpPr>
          <p:nvPr>
            <p:ph type="sldNum" sz="quarter" idx="10"/>
          </p:nvPr>
        </p:nvSpPr>
        <p:spPr/>
        <p:txBody>
          <a:bodyPr/>
          <a:lstStyle/>
          <a:p>
            <a:fld id="{19F2D85E-DD41-4138-B7F4-0D3D585A3E91}" type="slidenum">
              <a:rPr lang="en-US" smtClean="0"/>
              <a:pPr/>
              <a:t>72</a:t>
            </a:fld>
            <a:endParaRPr lang="en-US" dirty="0"/>
          </a:p>
        </p:txBody>
      </p:sp>
    </p:spTree>
    <p:extLst>
      <p:ext uri="{BB962C8B-B14F-4D97-AF65-F5344CB8AC3E}">
        <p14:creationId xmlns:p14="http://schemas.microsoft.com/office/powerpoint/2010/main" val="2612704076"/>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234349" y="4444863"/>
            <a:ext cx="6448344" cy="4458109"/>
          </a:xfrm>
        </p:spPr>
        <p:txBody>
          <a:bodyPr/>
          <a:lstStyle/>
          <a:p>
            <a:pPr marL="168965" indent="-168965">
              <a:buFontTx/>
              <a:buChar char="-"/>
            </a:pPr>
            <a:endParaRPr lang="en-US" b="1" dirty="0"/>
          </a:p>
        </p:txBody>
      </p:sp>
      <p:sp>
        <p:nvSpPr>
          <p:cNvPr id="4" name="Slide Number Placeholder 3"/>
          <p:cNvSpPr>
            <a:spLocks noGrp="1"/>
          </p:cNvSpPr>
          <p:nvPr>
            <p:ph type="sldNum" sz="quarter" idx="10"/>
          </p:nvPr>
        </p:nvSpPr>
        <p:spPr/>
        <p:txBody>
          <a:bodyPr/>
          <a:lstStyle/>
          <a:p>
            <a:fld id="{19F2D85E-DD41-4138-B7F4-0D3D585A3E91}" type="slidenum">
              <a:rPr lang="en-US" smtClean="0"/>
              <a:pPr/>
              <a:t>73</a:t>
            </a:fld>
            <a:endParaRPr lang="en-US" dirty="0"/>
          </a:p>
        </p:txBody>
      </p:sp>
    </p:spTree>
    <p:extLst>
      <p:ext uri="{BB962C8B-B14F-4D97-AF65-F5344CB8AC3E}">
        <p14:creationId xmlns:p14="http://schemas.microsoft.com/office/powerpoint/2010/main" val="3650675771"/>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234349" y="4444863"/>
            <a:ext cx="6448344" cy="4458109"/>
          </a:xfrm>
        </p:spPr>
        <p:txBody>
          <a:bodyPr/>
          <a:lstStyle/>
          <a:p>
            <a:pPr marL="168965" indent="-168965">
              <a:buFontTx/>
              <a:buChar char="-"/>
            </a:pPr>
            <a:endParaRPr lang="en-US" b="1" dirty="0"/>
          </a:p>
        </p:txBody>
      </p:sp>
      <p:sp>
        <p:nvSpPr>
          <p:cNvPr id="4" name="Slide Number Placeholder 3"/>
          <p:cNvSpPr>
            <a:spLocks noGrp="1"/>
          </p:cNvSpPr>
          <p:nvPr>
            <p:ph type="sldNum" sz="quarter" idx="10"/>
          </p:nvPr>
        </p:nvSpPr>
        <p:spPr/>
        <p:txBody>
          <a:bodyPr/>
          <a:lstStyle/>
          <a:p>
            <a:fld id="{19F2D85E-DD41-4138-B7F4-0D3D585A3E91}" type="slidenum">
              <a:rPr lang="en-US" smtClean="0"/>
              <a:pPr/>
              <a:t>74</a:t>
            </a:fld>
            <a:endParaRPr lang="en-US" dirty="0"/>
          </a:p>
        </p:txBody>
      </p:sp>
    </p:spTree>
    <p:extLst>
      <p:ext uri="{BB962C8B-B14F-4D97-AF65-F5344CB8AC3E}">
        <p14:creationId xmlns:p14="http://schemas.microsoft.com/office/powerpoint/2010/main" val="946659595"/>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234349" y="4444863"/>
            <a:ext cx="6448344" cy="4458109"/>
          </a:xfrm>
        </p:spPr>
        <p:txBody>
          <a:bodyPr/>
          <a:lstStyle/>
          <a:p>
            <a:pPr marL="168965" indent="-168965">
              <a:buFontTx/>
              <a:buChar char="-"/>
            </a:pPr>
            <a:endParaRPr lang="en-US" b="1" dirty="0"/>
          </a:p>
        </p:txBody>
      </p:sp>
      <p:sp>
        <p:nvSpPr>
          <p:cNvPr id="4" name="Slide Number Placeholder 3"/>
          <p:cNvSpPr>
            <a:spLocks noGrp="1"/>
          </p:cNvSpPr>
          <p:nvPr>
            <p:ph type="sldNum" sz="quarter" idx="10"/>
          </p:nvPr>
        </p:nvSpPr>
        <p:spPr/>
        <p:txBody>
          <a:bodyPr/>
          <a:lstStyle/>
          <a:p>
            <a:fld id="{19F2D85E-DD41-4138-B7F4-0D3D585A3E91}" type="slidenum">
              <a:rPr lang="en-US" smtClean="0"/>
              <a:pPr/>
              <a:t>75</a:t>
            </a:fld>
            <a:endParaRPr lang="en-US" dirty="0"/>
          </a:p>
        </p:txBody>
      </p:sp>
    </p:spTree>
    <p:extLst>
      <p:ext uri="{BB962C8B-B14F-4D97-AF65-F5344CB8AC3E}">
        <p14:creationId xmlns:p14="http://schemas.microsoft.com/office/powerpoint/2010/main" val="1760373597"/>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234349" y="4444863"/>
            <a:ext cx="6448344" cy="4458109"/>
          </a:xfrm>
        </p:spPr>
        <p:txBody>
          <a:bodyPr/>
          <a:lstStyle/>
          <a:p>
            <a:pPr marL="168965" indent="-168965">
              <a:buFontTx/>
              <a:buChar char="-"/>
            </a:pPr>
            <a:endParaRPr lang="en-US" b="1" dirty="0"/>
          </a:p>
        </p:txBody>
      </p:sp>
      <p:sp>
        <p:nvSpPr>
          <p:cNvPr id="4" name="Slide Number Placeholder 3"/>
          <p:cNvSpPr>
            <a:spLocks noGrp="1"/>
          </p:cNvSpPr>
          <p:nvPr>
            <p:ph type="sldNum" sz="quarter" idx="10"/>
          </p:nvPr>
        </p:nvSpPr>
        <p:spPr/>
        <p:txBody>
          <a:bodyPr/>
          <a:lstStyle/>
          <a:p>
            <a:fld id="{19F2D85E-DD41-4138-B7F4-0D3D585A3E91}" type="slidenum">
              <a:rPr lang="en-US" smtClean="0"/>
              <a:pPr/>
              <a:t>76</a:t>
            </a:fld>
            <a:endParaRPr lang="en-US" dirty="0"/>
          </a:p>
        </p:txBody>
      </p:sp>
    </p:spTree>
    <p:extLst>
      <p:ext uri="{BB962C8B-B14F-4D97-AF65-F5344CB8AC3E}">
        <p14:creationId xmlns:p14="http://schemas.microsoft.com/office/powerpoint/2010/main" val="398314936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Joint</a:t>
            </a:r>
            <a:r>
              <a:rPr lang="en-US" baseline="0" dirty="0"/>
              <a:t> and Army Doctrine (e.g., JG 1-05, FM 1-05, ATP 1-05.04) and Policy Directives and Regulations (e.g. AR 165-1) explain the requirement for chaplains at all echelons of command be prepared to advise on</a:t>
            </a:r>
            <a:r>
              <a:rPr lang="en-US" dirty="0"/>
              <a:t> matters of religion. </a:t>
            </a:r>
          </a:p>
          <a:p>
            <a:endParaRPr lang="en-US" dirty="0"/>
          </a:p>
          <a:p>
            <a:r>
              <a:rPr lang="en-US" dirty="0"/>
              <a:t>This lesson will explain how chaplains must be familiar with complexities of policy and procedures on religious accommodation in order to adequately fulfill two distinct roles: Their general advisory role on religion, and their formal procedural interviewer role for formal requests.</a:t>
            </a:r>
          </a:p>
        </p:txBody>
      </p:sp>
      <p:sp>
        <p:nvSpPr>
          <p:cNvPr id="4" name="Slide Number Placeholder 3"/>
          <p:cNvSpPr>
            <a:spLocks noGrp="1"/>
          </p:cNvSpPr>
          <p:nvPr>
            <p:ph type="sldNum" sz="quarter" idx="10"/>
          </p:nvPr>
        </p:nvSpPr>
        <p:spPr/>
        <p:txBody>
          <a:bodyPr/>
          <a:lstStyle/>
          <a:p>
            <a:fld id="{19F2D85E-DD41-4138-B7F4-0D3D585A3E91}" type="slidenum">
              <a:rPr lang="en-US" smtClean="0">
                <a:solidFill>
                  <a:prstClr val="black"/>
                </a:solidFill>
              </a:rPr>
              <a:pPr/>
              <a:t>5</a:t>
            </a:fld>
            <a:endParaRPr lang="en-US" dirty="0">
              <a:solidFill>
                <a:prstClr val="black"/>
              </a:solidFill>
            </a:endParaRPr>
          </a:p>
        </p:txBody>
      </p:sp>
    </p:spTree>
    <p:extLst>
      <p:ext uri="{BB962C8B-B14F-4D97-AF65-F5344CB8AC3E}">
        <p14:creationId xmlns:p14="http://schemas.microsoft.com/office/powerpoint/2010/main" val="1572050937"/>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234349" y="4444863"/>
            <a:ext cx="6448344" cy="4458109"/>
          </a:xfrm>
        </p:spPr>
        <p:txBody>
          <a:bodyPr/>
          <a:lstStyle/>
          <a:p>
            <a:pPr marL="168965" indent="-168965">
              <a:buFontTx/>
              <a:buChar char="-"/>
            </a:pPr>
            <a:endParaRPr lang="en-US" b="1" dirty="0"/>
          </a:p>
        </p:txBody>
      </p:sp>
      <p:sp>
        <p:nvSpPr>
          <p:cNvPr id="4" name="Slide Number Placeholder 3"/>
          <p:cNvSpPr>
            <a:spLocks noGrp="1"/>
          </p:cNvSpPr>
          <p:nvPr>
            <p:ph type="sldNum" sz="quarter" idx="10"/>
          </p:nvPr>
        </p:nvSpPr>
        <p:spPr/>
        <p:txBody>
          <a:bodyPr/>
          <a:lstStyle/>
          <a:p>
            <a:fld id="{19F2D85E-DD41-4138-B7F4-0D3D585A3E91}" type="slidenum">
              <a:rPr lang="en-US" smtClean="0"/>
              <a:pPr/>
              <a:t>77</a:t>
            </a:fld>
            <a:endParaRPr lang="en-US" dirty="0"/>
          </a:p>
        </p:txBody>
      </p:sp>
    </p:spTree>
    <p:extLst>
      <p:ext uri="{BB962C8B-B14F-4D97-AF65-F5344CB8AC3E}">
        <p14:creationId xmlns:p14="http://schemas.microsoft.com/office/powerpoint/2010/main" val="2273564895"/>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234349" y="4444863"/>
            <a:ext cx="6448344" cy="4458109"/>
          </a:xfrm>
        </p:spPr>
        <p:txBody>
          <a:bodyPr/>
          <a:lstStyle/>
          <a:p>
            <a:pPr marL="168965" indent="-168965">
              <a:buFontTx/>
              <a:buChar char="-"/>
            </a:pPr>
            <a:endParaRPr lang="en-US" b="0" baseline="0" dirty="0"/>
          </a:p>
          <a:p>
            <a:pPr marL="168965" indent="-168965">
              <a:buFontTx/>
              <a:buChar char="-"/>
            </a:pPr>
            <a:endParaRPr lang="en-US" b="1" dirty="0"/>
          </a:p>
        </p:txBody>
      </p:sp>
      <p:sp>
        <p:nvSpPr>
          <p:cNvPr id="4" name="Slide Number Placeholder 3"/>
          <p:cNvSpPr>
            <a:spLocks noGrp="1"/>
          </p:cNvSpPr>
          <p:nvPr>
            <p:ph type="sldNum" sz="quarter" idx="10"/>
          </p:nvPr>
        </p:nvSpPr>
        <p:spPr/>
        <p:txBody>
          <a:bodyPr/>
          <a:lstStyle/>
          <a:p>
            <a:fld id="{19F2D85E-DD41-4138-B7F4-0D3D585A3E91}" type="slidenum">
              <a:rPr lang="en-US" smtClean="0"/>
              <a:pPr/>
              <a:t>79</a:t>
            </a:fld>
            <a:endParaRPr lang="en-US" dirty="0"/>
          </a:p>
        </p:txBody>
      </p:sp>
    </p:spTree>
    <p:extLst>
      <p:ext uri="{BB962C8B-B14F-4D97-AF65-F5344CB8AC3E}">
        <p14:creationId xmlns:p14="http://schemas.microsoft.com/office/powerpoint/2010/main" val="3457733419"/>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234349" y="4444863"/>
            <a:ext cx="6448344" cy="4458109"/>
          </a:xfrm>
        </p:spPr>
        <p:txBody>
          <a:bodyPr/>
          <a:lstStyle/>
          <a:p>
            <a:pPr marL="168965" indent="-168965">
              <a:buFontTx/>
              <a:buChar char="-"/>
            </a:pPr>
            <a:endParaRPr lang="en-US" b="0" baseline="0" dirty="0"/>
          </a:p>
          <a:p>
            <a:pPr marL="168965" indent="-168965">
              <a:buFontTx/>
              <a:buChar char="-"/>
            </a:pPr>
            <a:endParaRPr lang="en-US" b="1" dirty="0"/>
          </a:p>
        </p:txBody>
      </p:sp>
      <p:sp>
        <p:nvSpPr>
          <p:cNvPr id="4" name="Slide Number Placeholder 3"/>
          <p:cNvSpPr>
            <a:spLocks noGrp="1"/>
          </p:cNvSpPr>
          <p:nvPr>
            <p:ph type="sldNum" sz="quarter" idx="10"/>
          </p:nvPr>
        </p:nvSpPr>
        <p:spPr/>
        <p:txBody>
          <a:bodyPr/>
          <a:lstStyle/>
          <a:p>
            <a:fld id="{19F2D85E-DD41-4138-B7F4-0D3D585A3E91}" type="slidenum">
              <a:rPr lang="en-US" smtClean="0"/>
              <a:pPr/>
              <a:t>80</a:t>
            </a:fld>
            <a:endParaRPr lang="en-US" dirty="0"/>
          </a:p>
        </p:txBody>
      </p:sp>
    </p:spTree>
    <p:extLst>
      <p:ext uri="{BB962C8B-B14F-4D97-AF65-F5344CB8AC3E}">
        <p14:creationId xmlns:p14="http://schemas.microsoft.com/office/powerpoint/2010/main" val="1585430432"/>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81125" y="1146175"/>
            <a:ext cx="4129088" cy="3095625"/>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9F2D85E-DD41-4138-B7F4-0D3D585A3E91}" type="slidenum">
              <a:rPr lang="en-US" smtClean="0"/>
              <a:pPr/>
              <a:t>82</a:t>
            </a:fld>
            <a:endParaRPr lang="en-US" dirty="0"/>
          </a:p>
        </p:txBody>
      </p:sp>
    </p:spTree>
    <p:extLst>
      <p:ext uri="{BB962C8B-B14F-4D97-AF65-F5344CB8AC3E}">
        <p14:creationId xmlns:p14="http://schemas.microsoft.com/office/powerpoint/2010/main" val="3942775214"/>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Break</a:t>
            </a:r>
            <a:r>
              <a:rPr lang="en-US" b="1" baseline="0" dirty="0"/>
              <a:t> participants into groups of 3-4 and assign some combination of the following scenarios for each group to analyze, discuss, and prepare to share with the larger class how they would respond.  </a:t>
            </a:r>
          </a:p>
          <a:p>
            <a:endParaRPr lang="en-US" b="1" baseline="0" dirty="0"/>
          </a:p>
          <a:p>
            <a:r>
              <a:rPr lang="en-US" dirty="0"/>
              <a:t>Category 1, permitted</a:t>
            </a:r>
            <a:r>
              <a:rPr lang="en-US" baseline="0" dirty="0"/>
              <a:t> by regulation—no request required, not visible.</a:t>
            </a:r>
          </a:p>
          <a:p>
            <a:r>
              <a:rPr lang="en-US" baseline="0" dirty="0"/>
              <a:t>  </a:t>
            </a:r>
          </a:p>
          <a:p>
            <a:r>
              <a:rPr lang="en-US" dirty="0"/>
              <a:t>AR 670-1, </a:t>
            </a:r>
            <a:r>
              <a:rPr lang="en-US" dirty="0" err="1"/>
              <a:t>para</a:t>
            </a:r>
            <a:r>
              <a:rPr lang="en-US" dirty="0"/>
              <a:t>. 3-15b states: </a:t>
            </a:r>
          </a:p>
          <a:p>
            <a:r>
              <a:rPr lang="en-US" dirty="0"/>
              <a:t>Soldiers may wear religious items that are not visible or apparent when in duty uniform, provided they do not interfere with the performance of the Soldier’s military duties or interfere with the proper wearing of any authorized article of the uniform. Examples of such items include (but are not limited to) religious jewelry worn under the duty uniform or copies.</a:t>
            </a:r>
          </a:p>
          <a:p>
            <a:endParaRPr lang="en-US" baseline="0" dirty="0"/>
          </a:p>
          <a:p>
            <a:endParaRPr lang="en-US" baseline="0" dirty="0"/>
          </a:p>
          <a:p>
            <a:r>
              <a:rPr lang="en-US" baseline="0" dirty="0"/>
              <a:t>While no request is required, Soldiers often require the support of unit ministry teams to advise commanders of these provisions.  </a:t>
            </a:r>
            <a:endParaRPr lang="en-US" dirty="0"/>
          </a:p>
        </p:txBody>
      </p:sp>
      <p:sp>
        <p:nvSpPr>
          <p:cNvPr id="4" name="Slide Number Placeholder 3"/>
          <p:cNvSpPr>
            <a:spLocks noGrp="1"/>
          </p:cNvSpPr>
          <p:nvPr>
            <p:ph type="sldNum" sz="quarter" idx="10"/>
          </p:nvPr>
        </p:nvSpPr>
        <p:spPr/>
        <p:txBody>
          <a:bodyPr/>
          <a:lstStyle/>
          <a:p>
            <a:fld id="{19F2D85E-DD41-4138-B7F4-0D3D585A3E91}" type="slidenum">
              <a:rPr lang="en-US" smtClean="0"/>
              <a:pPr/>
              <a:t>83</a:t>
            </a:fld>
            <a:endParaRPr lang="en-US" dirty="0"/>
          </a:p>
        </p:txBody>
      </p:sp>
    </p:spTree>
    <p:extLst>
      <p:ext uri="{BB962C8B-B14F-4D97-AF65-F5344CB8AC3E}">
        <p14:creationId xmlns:p14="http://schemas.microsoft.com/office/powerpoint/2010/main" val="3794189905"/>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Category 1, permitted</a:t>
            </a:r>
            <a:r>
              <a:rPr lang="en-US" baseline="0" dirty="0"/>
              <a:t> by regulation—no request required.</a:t>
            </a:r>
          </a:p>
          <a:p>
            <a:endParaRPr lang="en-US" dirty="0"/>
          </a:p>
          <a:p>
            <a:r>
              <a:rPr lang="en-US" dirty="0"/>
              <a:t>AR 670-1, </a:t>
            </a:r>
            <a:r>
              <a:rPr lang="en-US" dirty="0" err="1"/>
              <a:t>para</a:t>
            </a:r>
            <a:r>
              <a:rPr lang="en-US" dirty="0"/>
              <a:t>. 3-15b states: </a:t>
            </a:r>
          </a:p>
          <a:p>
            <a:r>
              <a:rPr lang="en-US" dirty="0"/>
              <a:t>Soldiers may wear religious items that are not visible or apparent when in duty uniform, provided they do not interfere with the performance of the Soldier’s military duties or interfere with the proper wearing of any authorized article of the uniform. Examples of such items include (but are not limited to) religious jewelry worn under the duty uniform or copies.</a:t>
            </a:r>
          </a:p>
          <a:p>
            <a:endParaRPr lang="en-US" baseline="0" dirty="0"/>
          </a:p>
          <a:p>
            <a:r>
              <a:rPr lang="en-US" baseline="0" dirty="0"/>
              <a:t>While no request is required, Soldiers often require the support of Unit Ministry Teams to advise commanders of these provisions.  </a:t>
            </a:r>
            <a:endParaRPr lang="en-US" dirty="0"/>
          </a:p>
          <a:p>
            <a:endParaRPr lang="en-US" dirty="0"/>
          </a:p>
        </p:txBody>
      </p:sp>
      <p:sp>
        <p:nvSpPr>
          <p:cNvPr id="4" name="Slide Number Placeholder 3"/>
          <p:cNvSpPr>
            <a:spLocks noGrp="1"/>
          </p:cNvSpPr>
          <p:nvPr>
            <p:ph type="sldNum" sz="quarter" idx="10"/>
          </p:nvPr>
        </p:nvSpPr>
        <p:spPr/>
        <p:txBody>
          <a:bodyPr/>
          <a:lstStyle/>
          <a:p>
            <a:fld id="{19F2D85E-DD41-4138-B7F4-0D3D585A3E91}" type="slidenum">
              <a:rPr lang="en-US" smtClean="0"/>
              <a:pPr/>
              <a:t>84</a:t>
            </a:fld>
            <a:endParaRPr lang="en-US" dirty="0"/>
          </a:p>
        </p:txBody>
      </p:sp>
    </p:spTree>
    <p:extLst>
      <p:ext uri="{BB962C8B-B14F-4D97-AF65-F5344CB8AC3E}">
        <p14:creationId xmlns:p14="http://schemas.microsoft.com/office/powerpoint/2010/main" val="4096650036"/>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95485" y="4444864"/>
            <a:ext cx="5653631" cy="3636705"/>
          </a:xfrm>
        </p:spPr>
        <p:txBody>
          <a:bodyPr/>
          <a:lstStyle/>
          <a:p>
            <a:r>
              <a:rPr lang="en-US" dirty="0"/>
              <a:t>Sabbath observance could be considered a form of “worship” or “religious observance” RA request. No formal chaplain interview is needed for approval since this request does not involve waiver from Army-wide policy/regulations (it will be necessary if denied for the appeal).</a:t>
            </a:r>
          </a:p>
          <a:p>
            <a:endParaRPr lang="en-US" dirty="0"/>
          </a:p>
          <a:p>
            <a:r>
              <a:rPr lang="en-US" dirty="0"/>
              <a:t>Sabbath observance would be most common for Jews and Seventh-Day Adventists, but others could request it for irregular (non-fixed)</a:t>
            </a:r>
            <a:r>
              <a:rPr lang="en-US" baseline="0" dirty="0"/>
              <a:t> observances, such as Ramadan (Islam) or Holi (Hinduism).  Commands can often accommodate such requests with no adverse impact to the mission.  </a:t>
            </a:r>
          </a:p>
          <a:p>
            <a:endParaRPr lang="en-US" dirty="0"/>
          </a:p>
          <a:p>
            <a:r>
              <a:rPr lang="en-US" dirty="0"/>
              <a:t>UMTs in their advisory role can help Soldiers specify or narrow down the types of duties from which they desire accommodation where operations may often require duty during that period. They can also help requesting Soldiers suggest how they could compensate for the RA by working alternative times for other Soldiers.</a:t>
            </a:r>
          </a:p>
          <a:p>
            <a:endParaRPr lang="en-US" baseline="0" dirty="0"/>
          </a:p>
          <a:p>
            <a:r>
              <a:rPr lang="en-US" dirty="0"/>
              <a:t>UMTs in their general advisory role can help command decision makers consider potential impacts to the Soldier and unit of granting or denying the RA to consider the “compelling government interest”/military necessity, and potential “least restrictive means” to accomplish the mission while promoting the RA in the interests of free exercise.  </a:t>
            </a:r>
          </a:p>
          <a:p>
            <a:endParaRPr lang="en-US" dirty="0"/>
          </a:p>
        </p:txBody>
      </p:sp>
      <p:sp>
        <p:nvSpPr>
          <p:cNvPr id="4" name="Slide Number Placeholder 3"/>
          <p:cNvSpPr>
            <a:spLocks noGrp="1"/>
          </p:cNvSpPr>
          <p:nvPr>
            <p:ph type="sldNum" sz="quarter" idx="10"/>
          </p:nvPr>
        </p:nvSpPr>
        <p:spPr/>
        <p:txBody>
          <a:bodyPr/>
          <a:lstStyle/>
          <a:p>
            <a:fld id="{19F2D85E-DD41-4138-B7F4-0D3D585A3E91}" type="slidenum">
              <a:rPr lang="en-US" smtClean="0"/>
              <a:pPr/>
              <a:t>85</a:t>
            </a:fld>
            <a:endParaRPr lang="en-US" dirty="0"/>
          </a:p>
        </p:txBody>
      </p:sp>
    </p:spTree>
    <p:extLst>
      <p:ext uri="{BB962C8B-B14F-4D97-AF65-F5344CB8AC3E}">
        <p14:creationId xmlns:p14="http://schemas.microsoft.com/office/powerpoint/2010/main" val="2445239132"/>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561162" y="4444864"/>
            <a:ext cx="5917716" cy="3636705"/>
          </a:xfrm>
        </p:spPr>
        <p:txBody>
          <a:bodyPr/>
          <a:lstStyle/>
          <a:p>
            <a:r>
              <a:rPr lang="en-US" dirty="0"/>
              <a:t>Category 2. Any</a:t>
            </a:r>
            <a:r>
              <a:rPr lang="en-US" baseline="0" dirty="0"/>
              <a:t> commander may approve since no waiver is required from AR 670-1 standards</a:t>
            </a:r>
            <a:r>
              <a:rPr lang="en-US" dirty="0"/>
              <a:t>, only local uniformity standards. S</a:t>
            </a:r>
            <a:r>
              <a:rPr lang="en-US" baseline="0" dirty="0"/>
              <a:t>ee AR 600-20, para 5-6(4)(i).</a:t>
            </a:r>
          </a:p>
          <a:p>
            <a:endParaRPr lang="en-US" baseline="0" dirty="0"/>
          </a:p>
          <a:p>
            <a:r>
              <a:rPr lang="en-US" baseline="0" dirty="0"/>
              <a:t>In discussing</a:t>
            </a:r>
            <a:r>
              <a:rPr lang="en-US" dirty="0"/>
              <a:t> how UMTs should advise, consider the following factors.</a:t>
            </a:r>
          </a:p>
          <a:p>
            <a:pPr>
              <a:buFontTx/>
              <a:buChar char="-"/>
            </a:pPr>
            <a:r>
              <a:rPr lang="en-US" dirty="0"/>
              <a:t> Formal or informal requests: A commander may decide to approve the request informally without a written request or interview.  </a:t>
            </a:r>
          </a:p>
          <a:p>
            <a:pPr>
              <a:buFontTx/>
              <a:buChar char="-"/>
            </a:pPr>
            <a:r>
              <a:rPr lang="en-US" dirty="0"/>
              <a:t> Chaplain interview: The commander may require a formal request and chaplain interview even if it is not initially mandatory; this allows for fuller consideration and prepares a packet for appeal in the event the commander denies the RA and the requestor desires to appeal. The unit chaplain may be an appropriate interviewer if there is no existing confidential relationship. Remember the chaplain interview and accompanying memorandum are limited to whether the request is sincere and has a religious basis.</a:t>
            </a:r>
          </a:p>
          <a:p>
            <a:pPr>
              <a:buFontTx/>
              <a:buChar char="-"/>
            </a:pPr>
            <a:r>
              <a:rPr lang="en-US" dirty="0"/>
              <a:t>  UMT advisory role: The chaplain must consider</a:t>
            </a:r>
            <a:r>
              <a:rPr lang="en-US" baseline="0" dirty="0"/>
              <a:t> whether there is a sincere religious basis for the request. If so, the chaplain</a:t>
            </a:r>
            <a:r>
              <a:rPr lang="en-US" dirty="0"/>
              <a:t> should advise the commander to consider the impact on the Soldier, the unit and whether the commander considers</a:t>
            </a:r>
            <a:r>
              <a:rPr lang="en-US" baseline="0" dirty="0"/>
              <a:t> there to be </a:t>
            </a:r>
            <a:r>
              <a:rPr lang="en-US" dirty="0"/>
              <a:t>“a compelling government interest” sufficient to deny the request due to adverse impact on Soldier safety/health (e.g., impact of winter PTs in summer climate).  Are there other “least restrictive means” to account for the military necessity safety concerns and accomplish the mission assuming sincerity and religious basis? </a:t>
            </a:r>
          </a:p>
          <a:p>
            <a:pPr>
              <a:buFontTx/>
              <a:buChar char="-"/>
            </a:pPr>
            <a:r>
              <a:rPr lang="en-US" dirty="0"/>
              <a:t> Coordination with servicing judge advocate is advisable prior to a decision.</a:t>
            </a:r>
          </a:p>
        </p:txBody>
      </p:sp>
      <p:sp>
        <p:nvSpPr>
          <p:cNvPr id="4" name="Slide Number Placeholder 3"/>
          <p:cNvSpPr>
            <a:spLocks noGrp="1"/>
          </p:cNvSpPr>
          <p:nvPr>
            <p:ph type="sldNum" sz="quarter" idx="10"/>
          </p:nvPr>
        </p:nvSpPr>
        <p:spPr/>
        <p:txBody>
          <a:bodyPr/>
          <a:lstStyle/>
          <a:p>
            <a:fld id="{19F2D85E-DD41-4138-B7F4-0D3D585A3E91}" type="slidenum">
              <a:rPr lang="en-US" smtClean="0"/>
              <a:pPr/>
              <a:t>86</a:t>
            </a:fld>
            <a:endParaRPr lang="en-US" dirty="0"/>
          </a:p>
        </p:txBody>
      </p:sp>
    </p:spTree>
    <p:extLst>
      <p:ext uri="{BB962C8B-B14F-4D97-AF65-F5344CB8AC3E}">
        <p14:creationId xmlns:p14="http://schemas.microsoft.com/office/powerpoint/2010/main" val="3855324810"/>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Category 3, GCMCA-level approval is required. While the Soldier is correct that hijabs now may be permissible, they are only permissible after a GCMCA-level commander approves a proper RA request being made.  </a:t>
            </a:r>
          </a:p>
          <a:p>
            <a:endParaRPr lang="en-US" dirty="0"/>
          </a:p>
          <a:p>
            <a:r>
              <a:rPr lang="en-US" dirty="0"/>
              <a:t>Until the Soldier receives formal, written approval from her GCMCA commander, she is not authorized to wear a head scarf when in uniform. In</a:t>
            </a:r>
            <a:r>
              <a:rPr lang="en-US" baseline="0" dirty="0"/>
              <a:t> the above situation UMTs can help expedite the process by promptly arranging fo</a:t>
            </a:r>
            <a:r>
              <a:rPr lang="en-US" dirty="0"/>
              <a:t>r the required chaplain interview and memorandum I</a:t>
            </a:r>
            <a:r>
              <a:rPr lang="en-US" baseline="0" dirty="0"/>
              <a:t>AW stated guidelines of </a:t>
            </a:r>
            <a:r>
              <a:rPr lang="en-US" b="0" strike="noStrike" baseline="0" dirty="0"/>
              <a:t>AR 600-20</a:t>
            </a:r>
            <a:r>
              <a:rPr lang="en-US" baseline="0" dirty="0"/>
              <a:t>.  </a:t>
            </a:r>
            <a:endParaRPr lang="en-US" dirty="0"/>
          </a:p>
        </p:txBody>
      </p:sp>
      <p:sp>
        <p:nvSpPr>
          <p:cNvPr id="4" name="Slide Number Placeholder 3"/>
          <p:cNvSpPr>
            <a:spLocks noGrp="1"/>
          </p:cNvSpPr>
          <p:nvPr>
            <p:ph type="sldNum" sz="quarter" idx="10"/>
          </p:nvPr>
        </p:nvSpPr>
        <p:spPr/>
        <p:txBody>
          <a:bodyPr/>
          <a:lstStyle/>
          <a:p>
            <a:fld id="{19F2D85E-DD41-4138-B7F4-0D3D585A3E91}" type="slidenum">
              <a:rPr lang="en-US" smtClean="0"/>
              <a:pPr/>
              <a:t>87</a:t>
            </a:fld>
            <a:endParaRPr lang="en-US" dirty="0"/>
          </a:p>
        </p:txBody>
      </p:sp>
    </p:spTree>
    <p:extLst>
      <p:ext uri="{BB962C8B-B14F-4D97-AF65-F5344CB8AC3E}">
        <p14:creationId xmlns:p14="http://schemas.microsoft.com/office/powerpoint/2010/main" val="1136325351"/>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scenario is intentionally tricky.  The </a:t>
            </a:r>
            <a:r>
              <a:rPr lang="en-US" i="1" dirty="0" err="1"/>
              <a:t>khimara</a:t>
            </a:r>
            <a:r>
              <a:rPr lang="en-US" i="1" dirty="0"/>
              <a:t> </a:t>
            </a:r>
            <a:r>
              <a:rPr lang="en-US" i="0" dirty="0"/>
              <a:t>or </a:t>
            </a:r>
            <a:r>
              <a:rPr lang="en-US" i="1" dirty="0"/>
              <a:t>khimar </a:t>
            </a:r>
            <a:r>
              <a:rPr lang="en-US" i="0" dirty="0"/>
              <a:t>is another type of headscarf, similar to the </a:t>
            </a:r>
            <a:r>
              <a:rPr lang="en-US" i="1" dirty="0"/>
              <a:t>hijab</a:t>
            </a:r>
            <a:r>
              <a:rPr lang="en-US" i="0" dirty="0"/>
              <a:t>.  However, it is often worn loosely and drapes</a:t>
            </a:r>
            <a:r>
              <a:rPr lang="en-US" i="0" baseline="0" dirty="0"/>
              <a:t> down to mid-torso or waist level.  UMTs unfamiliar with this article of clothing will perform a google search and immediately identify wearing a head scarf of this type would conceal a Soldier’s name tape, rank, unit, patch, etc.  </a:t>
            </a:r>
          </a:p>
          <a:p>
            <a:endParaRPr lang="en-US" i="0" baseline="0" dirty="0"/>
          </a:p>
          <a:p>
            <a:r>
              <a:rPr lang="en-US" i="0" baseline="0" dirty="0"/>
              <a:t>Before UMTs are too quick in recommending disapproval to the command in this scenario, they should be thorough in their research. There are women in foreign militaries who tuck their </a:t>
            </a:r>
            <a:r>
              <a:rPr lang="en-US" i="1" baseline="0" dirty="0" err="1"/>
              <a:t>khimara</a:t>
            </a:r>
            <a:r>
              <a:rPr lang="en-US" i="1" baseline="0" dirty="0"/>
              <a:t> </a:t>
            </a:r>
            <a:r>
              <a:rPr lang="en-US" i="0" baseline="0" dirty="0"/>
              <a:t>into their uniform tops to mitigate for this concealment.  Such wear makes the </a:t>
            </a:r>
            <a:r>
              <a:rPr lang="en-US" i="1" baseline="0" dirty="0" err="1"/>
              <a:t>khimara</a:t>
            </a:r>
            <a:r>
              <a:rPr lang="en-US" i="1" baseline="0" dirty="0"/>
              <a:t> </a:t>
            </a:r>
            <a:r>
              <a:rPr lang="en-US" i="0" baseline="0" dirty="0"/>
              <a:t>and the </a:t>
            </a:r>
            <a:r>
              <a:rPr lang="en-US" i="1" baseline="0" dirty="0"/>
              <a:t>hijab </a:t>
            </a:r>
            <a:r>
              <a:rPr lang="en-US" i="0" baseline="0" dirty="0"/>
              <a:t>similar as far as the proper wear and appearance of the uniform is concerned, but further analysis is required based on the particular request that is made to be assessed on a case-by-case basis. </a:t>
            </a:r>
          </a:p>
          <a:p>
            <a:endParaRPr lang="en-US" i="0" baseline="0" dirty="0"/>
          </a:p>
          <a:p>
            <a:r>
              <a:rPr lang="en-US" dirty="0"/>
              <a:t>Category 3. Formal (GCMCA) Request—GCMCA Approval.  See </a:t>
            </a:r>
            <a:r>
              <a:rPr lang="en-US" b="0" dirty="0"/>
              <a:t>AR 600-20.  </a:t>
            </a:r>
            <a:r>
              <a:rPr lang="en-US" b="0" i="0" baseline="0" dirty="0"/>
              <a:t> </a:t>
            </a:r>
          </a:p>
          <a:p>
            <a:endParaRPr lang="en-US" i="0" baseline="0" dirty="0"/>
          </a:p>
          <a:p>
            <a:r>
              <a:rPr lang="en-US" i="0" baseline="0" dirty="0"/>
              <a:t>UMTs must remember accommodation is made by type of clothing, not necessarily the name of that article of religious clothing.</a:t>
            </a:r>
            <a:endParaRPr lang="en-US" dirty="0"/>
          </a:p>
        </p:txBody>
      </p:sp>
      <p:sp>
        <p:nvSpPr>
          <p:cNvPr id="4" name="Slide Number Placeholder 3"/>
          <p:cNvSpPr>
            <a:spLocks noGrp="1"/>
          </p:cNvSpPr>
          <p:nvPr>
            <p:ph type="sldNum" sz="quarter" idx="10"/>
          </p:nvPr>
        </p:nvSpPr>
        <p:spPr/>
        <p:txBody>
          <a:bodyPr/>
          <a:lstStyle/>
          <a:p>
            <a:fld id="{19F2D85E-DD41-4138-B7F4-0D3D585A3E91}" type="slidenum">
              <a:rPr lang="en-US" smtClean="0"/>
              <a:pPr/>
              <a:t>88</a:t>
            </a:fld>
            <a:endParaRPr lang="en-US" dirty="0"/>
          </a:p>
        </p:txBody>
      </p:sp>
    </p:spTree>
    <p:extLst>
      <p:ext uri="{BB962C8B-B14F-4D97-AF65-F5344CB8AC3E}">
        <p14:creationId xmlns:p14="http://schemas.microsoft.com/office/powerpoint/2010/main" val="411938166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9F2D85E-DD41-4138-B7F4-0D3D585A3E91}" type="slidenum">
              <a:rPr lang="en-US" smtClean="0">
                <a:solidFill>
                  <a:prstClr val="black"/>
                </a:solidFill>
              </a:rPr>
              <a:pPr/>
              <a:t>6</a:t>
            </a:fld>
            <a:endParaRPr lang="en-US" dirty="0">
              <a:solidFill>
                <a:prstClr val="black"/>
              </a:solidFill>
            </a:endParaRPr>
          </a:p>
        </p:txBody>
      </p:sp>
    </p:spTree>
    <p:extLst>
      <p:ext uri="{BB962C8B-B14F-4D97-AF65-F5344CB8AC3E}">
        <p14:creationId xmlns:p14="http://schemas.microsoft.com/office/powerpoint/2010/main" val="3751239478"/>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solidFill>
                  <a:srgbClr val="00B0F0"/>
                </a:solidFill>
              </a:rPr>
              <a:t>Is</a:t>
            </a:r>
            <a:r>
              <a:rPr lang="en-US" baseline="0" dirty="0">
                <a:solidFill>
                  <a:srgbClr val="00B0F0"/>
                </a:solidFill>
              </a:rPr>
              <a:t> it religious? </a:t>
            </a:r>
            <a:r>
              <a:rPr lang="en-US" dirty="0"/>
              <a:t>Norse Pagans often</a:t>
            </a:r>
            <a:r>
              <a:rPr lang="en-US" baseline="0" dirty="0"/>
              <a:t> hold beards in high regard with religious significance.  This has clear precedent and substantiation in Norse Pagan religious writings and authoritative statements from Norse Pagan leaders on beards, but no statements related to wear of a turban. </a:t>
            </a:r>
            <a:r>
              <a:rPr lang="en-US" b="0" baseline="0" dirty="0">
                <a:solidFill>
                  <a:srgbClr val="00B0F0"/>
                </a:solidFill>
              </a:rPr>
              <a:t>We balance this with RFRA’s individual, as opposed to religious group standard. </a:t>
            </a:r>
          </a:p>
          <a:p>
            <a:endParaRPr lang="en-US" baseline="0" dirty="0"/>
          </a:p>
          <a:p>
            <a:pPr defTabSz="901598">
              <a:defRPr/>
            </a:pPr>
            <a:r>
              <a:rPr lang="en-US" baseline="0" dirty="0"/>
              <a:t>Some Pagans claim religious significance for long hair, but due to the decentralized nature of the religion do not have as clear a mandate for beards or long hair apart from the Norse tradition, and likewise show no evidence that the wear of the turban has religious significance or precedent. </a:t>
            </a:r>
            <a:r>
              <a:rPr lang="en-US" b="0" baseline="0" dirty="0"/>
              <a:t>Once again, </a:t>
            </a:r>
            <a:r>
              <a:rPr lang="en-US" b="0" baseline="0" dirty="0">
                <a:solidFill>
                  <a:srgbClr val="00B0F0"/>
                </a:solidFill>
              </a:rPr>
              <a:t>we balance this with RFRA’s individual, as opposed to religious group standard.</a:t>
            </a:r>
          </a:p>
          <a:p>
            <a:endParaRPr lang="en-US" baseline="0" dirty="0"/>
          </a:p>
          <a:p>
            <a:r>
              <a:rPr lang="en-US" baseline="0" dirty="0"/>
              <a:t>Sikhs have clear authoritative statements and religious writings to indicate precedent regarding beards, long hair concealed in a turban and other </a:t>
            </a:r>
            <a:r>
              <a:rPr lang="en-US" b="0" baseline="0" dirty="0">
                <a:solidFill>
                  <a:srgbClr val="00B0F0"/>
                </a:solidFill>
              </a:rPr>
              <a:t>practices</a:t>
            </a:r>
            <a:r>
              <a:rPr lang="en-US" b="1" baseline="0" dirty="0">
                <a:solidFill>
                  <a:srgbClr val="00B0F0"/>
                </a:solidFill>
              </a:rPr>
              <a:t>.</a:t>
            </a:r>
          </a:p>
          <a:p>
            <a:endParaRPr lang="en-US" baseline="0" dirty="0"/>
          </a:p>
          <a:p>
            <a:r>
              <a:rPr lang="en-US" baseline="0" dirty="0"/>
              <a:t>Chaplains must be the honest brokers and ensure that there is BASIS and SINCERITY in the request. It is the responsibility of the soldier to demonstrate the religious basis of </a:t>
            </a:r>
            <a:r>
              <a:rPr lang="en-US" b="0" baseline="0" dirty="0">
                <a:solidFill>
                  <a:srgbClr val="00B0F0"/>
                </a:solidFill>
              </a:rPr>
              <a:t>their individual religious expression </a:t>
            </a:r>
            <a:r>
              <a:rPr lang="en-US" baseline="0" dirty="0"/>
              <a:t>and burden of the request and has many avenues to do so. In showing authoritative religious writings, </a:t>
            </a:r>
            <a:r>
              <a:rPr lang="en-US" b="0" baseline="0" dirty="0">
                <a:solidFill>
                  <a:srgbClr val="00B0F0"/>
                </a:solidFill>
              </a:rPr>
              <a:t>Soldiers help their case with </a:t>
            </a:r>
            <a:r>
              <a:rPr lang="en-US" baseline="0" dirty="0"/>
              <a:t>statements from religious leaders or other information that will help establish basis.  Sincerity is an area where a Soldier can demonstrate how they live their faith and why the request has significance and merit even when there may not be authoritative documentation of the request. </a:t>
            </a:r>
          </a:p>
        </p:txBody>
      </p:sp>
      <p:sp>
        <p:nvSpPr>
          <p:cNvPr id="4" name="Slide Number Placeholder 3"/>
          <p:cNvSpPr>
            <a:spLocks noGrp="1"/>
          </p:cNvSpPr>
          <p:nvPr>
            <p:ph type="sldNum" sz="quarter" idx="10"/>
          </p:nvPr>
        </p:nvSpPr>
        <p:spPr/>
        <p:txBody>
          <a:bodyPr/>
          <a:lstStyle/>
          <a:p>
            <a:pPr defTabSz="902590">
              <a:defRPr/>
            </a:pPr>
            <a:fld id="{0037E47B-12F4-429F-85E4-545773FC1C82}" type="slidenum">
              <a:rPr lang="en-US">
                <a:solidFill>
                  <a:prstClr val="black"/>
                </a:solidFill>
                <a:latin typeface="Calibri" panose="020F0502020204030204"/>
              </a:rPr>
              <a:pPr defTabSz="902590">
                <a:defRPr/>
              </a:pPr>
              <a:t>89</a:t>
            </a:fld>
            <a:endParaRPr lang="en-US">
              <a:solidFill>
                <a:prstClr val="black"/>
              </a:solidFill>
              <a:latin typeface="Calibri" panose="020F0502020204030204"/>
            </a:endParaRPr>
          </a:p>
        </p:txBody>
      </p:sp>
    </p:spTree>
    <p:extLst>
      <p:ext uri="{BB962C8B-B14F-4D97-AF65-F5344CB8AC3E}">
        <p14:creationId xmlns:p14="http://schemas.microsoft.com/office/powerpoint/2010/main" val="2798228706"/>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Category 4. Waiver Request—Secretary of the Army (or Designee) Approval.   </a:t>
            </a:r>
          </a:p>
          <a:p>
            <a:endParaRPr lang="en-US" dirty="0"/>
          </a:p>
          <a:p>
            <a:r>
              <a:rPr lang="en-US" dirty="0"/>
              <a:t>While the most recent change to AR 670-1 allows women to wear dreadlocks IAW stated guidelines, this is not the case for males—nor is it tied to religious accommodation requests.  Such a request will require</a:t>
            </a:r>
            <a:r>
              <a:rPr lang="en-US" baseline="0" dirty="0"/>
              <a:t> the requester to follow AR 600-20 ordinary standards</a:t>
            </a:r>
            <a:r>
              <a:rPr lang="en-US" dirty="0"/>
              <a:t> to route the request to the DCS G-1 for approval by the Secretary of the Army</a:t>
            </a:r>
            <a:r>
              <a:rPr lang="en-US" baseline="0" dirty="0"/>
              <a:t>.</a:t>
            </a:r>
          </a:p>
          <a:p>
            <a:endParaRPr lang="en-US" dirty="0"/>
          </a:p>
          <a:p>
            <a:r>
              <a:rPr lang="en-US" dirty="0"/>
              <a:t>CHAPLAIN INTERVIEWER OR ADVISORY ROLE: A formal chaplain interview is required that solely considers religious nature of the request and sincerity and may or may not recommend approval. Making a recommendation is of questionable value in either an interviewer or general advisory role since the decision to approve or disapprove is made at the HQDA level.</a:t>
            </a:r>
          </a:p>
        </p:txBody>
      </p:sp>
      <p:sp>
        <p:nvSpPr>
          <p:cNvPr id="4" name="Slide Number Placeholder 3"/>
          <p:cNvSpPr>
            <a:spLocks noGrp="1"/>
          </p:cNvSpPr>
          <p:nvPr>
            <p:ph type="sldNum" sz="quarter" idx="10"/>
          </p:nvPr>
        </p:nvSpPr>
        <p:spPr/>
        <p:txBody>
          <a:bodyPr/>
          <a:lstStyle/>
          <a:p>
            <a:fld id="{19F2D85E-DD41-4138-B7F4-0D3D585A3E91}" type="slidenum">
              <a:rPr lang="en-US" smtClean="0"/>
              <a:pPr/>
              <a:t>90</a:t>
            </a:fld>
            <a:endParaRPr lang="en-US" dirty="0"/>
          </a:p>
        </p:txBody>
      </p:sp>
    </p:spTree>
    <p:extLst>
      <p:ext uri="{BB962C8B-B14F-4D97-AF65-F5344CB8AC3E}">
        <p14:creationId xmlns:p14="http://schemas.microsoft.com/office/powerpoint/2010/main" val="357338565"/>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10696" y="4444863"/>
            <a:ext cx="5875302" cy="4247639"/>
          </a:xfrm>
        </p:spPr>
        <p:txBody>
          <a:bodyPr/>
          <a:lstStyle/>
          <a:p>
            <a:r>
              <a:rPr lang="en-US" dirty="0"/>
              <a:t>This scenario raises two different issues that participants should discuss/distinguish: </a:t>
            </a:r>
          </a:p>
          <a:p>
            <a:pPr marL="225286" indent="-225286">
              <a:buAutoNum type="arabicPeriod"/>
            </a:pPr>
            <a:r>
              <a:rPr lang="en-US" dirty="0"/>
              <a:t>Discrimination. The supervisor/command may not discriminate against religious speech, as opposed to other types of speech. Prohibiting whole categories of speech such as “religious” speech violates Equal Opportunity and Establishment Clause provisions where other types of philosophical and personal speech are freely allowed during break and lunch times in the workplace. The command may implement reasonable restrictions on disruptive, harassing, unprofessional or disrespectful speech or behavior in the workplace, but the example is an overly broad restriction.</a:t>
            </a:r>
          </a:p>
          <a:p>
            <a:pPr marL="225286" indent="-225286">
              <a:buAutoNum type="arabicPeriod"/>
            </a:pPr>
            <a:r>
              <a:rPr lang="en-US" dirty="0"/>
              <a:t>Religious Accommodation. Even where reasonable workplace restrictions on potentially offensive speech may be appropriate, a Soldier could request special accommodations based on their own religious belief/exercise to “evangelize” under normal analysis of RA standards and processes IAW AR 600-20. While no one has a right to be rude or disrespectful in their manner of communication, the Soldier may make a RA request formally or informally to be able to continue to share their beliefs with consideration of “military necessity” and particular contextualized facts.</a:t>
            </a:r>
          </a:p>
          <a:p>
            <a:pPr marL="225286" indent="-225286"/>
            <a:endParaRPr lang="en-US" sz="800" dirty="0"/>
          </a:p>
          <a:p>
            <a:pPr marL="225286" indent="-225286"/>
            <a:r>
              <a:rPr lang="en-US" dirty="0"/>
              <a:t>UMTs advising Soldiers/commanders/supervisors about how to consider RA requests for religious speech or reasonable policies/restrictions on personal speech in the workplace should consider whether the restriction on religious speech would be considered a “compelling government interest” with “least restrictive means” of limiting religious speech to accomplish that interest. Coordination with the servicing judge advocate in these situations is always advisable.</a:t>
            </a:r>
          </a:p>
        </p:txBody>
      </p:sp>
      <p:sp>
        <p:nvSpPr>
          <p:cNvPr id="4" name="Slide Number Placeholder 3"/>
          <p:cNvSpPr>
            <a:spLocks noGrp="1"/>
          </p:cNvSpPr>
          <p:nvPr>
            <p:ph type="sldNum" sz="quarter" idx="10"/>
          </p:nvPr>
        </p:nvSpPr>
        <p:spPr/>
        <p:txBody>
          <a:bodyPr/>
          <a:lstStyle/>
          <a:p>
            <a:fld id="{19F2D85E-DD41-4138-B7F4-0D3D585A3E91}" type="slidenum">
              <a:rPr lang="en-US" smtClean="0"/>
              <a:pPr/>
              <a:t>91</a:t>
            </a:fld>
            <a:endParaRPr lang="en-US" dirty="0"/>
          </a:p>
        </p:txBody>
      </p:sp>
    </p:spTree>
    <p:extLst>
      <p:ext uri="{BB962C8B-B14F-4D97-AF65-F5344CB8AC3E}">
        <p14:creationId xmlns:p14="http://schemas.microsoft.com/office/powerpoint/2010/main" val="2445239132"/>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b="0" dirty="0">
                <a:solidFill>
                  <a:srgbClr val="00B0F0"/>
                </a:solidFill>
              </a:rPr>
              <a:t>DODI 1304.28, 3.1.d., dated May 12, 2021, clearly directs </a:t>
            </a:r>
            <a:r>
              <a:rPr lang="en-US" b="0" baseline="0" dirty="0">
                <a:solidFill>
                  <a:srgbClr val="00B0F0"/>
                </a:solidFill>
              </a:rPr>
              <a:t>chaplains to faithfully represent the theological tenets of their endorsing agency. Furthermore, the Chief of Chaplains directs Garrison chaplains to assign chaplains who are theologically congruent with congregations. Finally, 533(b) of Public Law 112-239 (NDAA 13), and DODI 1300.17, 1.2.c. protects chaplains from adverse actions due to their religious support provision.</a:t>
            </a:r>
            <a:endParaRPr lang="en-US" b="0" dirty="0">
              <a:solidFill>
                <a:srgbClr val="00B0F0"/>
              </a:solidFill>
            </a:endParaRPr>
          </a:p>
        </p:txBody>
      </p:sp>
      <p:sp>
        <p:nvSpPr>
          <p:cNvPr id="4" name="Slide Number Placeholder 3"/>
          <p:cNvSpPr>
            <a:spLocks noGrp="1"/>
          </p:cNvSpPr>
          <p:nvPr>
            <p:ph type="sldNum" sz="quarter" idx="10"/>
          </p:nvPr>
        </p:nvSpPr>
        <p:spPr/>
        <p:txBody>
          <a:bodyPr/>
          <a:lstStyle/>
          <a:p>
            <a:pPr defTabSz="902590">
              <a:defRPr/>
            </a:pPr>
            <a:fld id="{0037E47B-12F4-429F-85E4-545773FC1C82}" type="slidenum">
              <a:rPr lang="en-US">
                <a:solidFill>
                  <a:prstClr val="black"/>
                </a:solidFill>
                <a:latin typeface="Calibri" panose="020F0502020204030204"/>
              </a:rPr>
              <a:pPr defTabSz="902590">
                <a:defRPr/>
              </a:pPr>
              <a:t>92</a:t>
            </a:fld>
            <a:endParaRPr lang="en-US">
              <a:solidFill>
                <a:prstClr val="black"/>
              </a:solidFill>
              <a:latin typeface="Calibri" panose="020F0502020204030204"/>
            </a:endParaRPr>
          </a:p>
        </p:txBody>
      </p:sp>
    </p:spTree>
    <p:extLst>
      <p:ext uri="{BB962C8B-B14F-4D97-AF65-F5344CB8AC3E}">
        <p14:creationId xmlns:p14="http://schemas.microsoft.com/office/powerpoint/2010/main" val="1456026945"/>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97000" y="1154113"/>
            <a:ext cx="4160838" cy="3119437"/>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OCCH has seen a marketable improvement in chaplain interview memoranda since 2020. Yet, we receive consistent memo examples that indicate we still lack competence within this capability. This PE serves to address the chaplain interview memo capability gap that exists across the field.  </a:t>
            </a:r>
          </a:p>
          <a:p>
            <a:endParaRPr lang="en-US" dirty="0"/>
          </a:p>
        </p:txBody>
      </p:sp>
      <p:sp>
        <p:nvSpPr>
          <p:cNvPr id="4" name="Slide Number Placeholder 3"/>
          <p:cNvSpPr>
            <a:spLocks noGrp="1"/>
          </p:cNvSpPr>
          <p:nvPr>
            <p:ph type="sldNum" sz="quarter" idx="10"/>
          </p:nvPr>
        </p:nvSpPr>
        <p:spPr/>
        <p:txBody>
          <a:bodyPr/>
          <a:lstStyle/>
          <a:p>
            <a:fld id="{19F2D85E-DD41-4138-B7F4-0D3D585A3E91}" type="slidenum">
              <a:rPr lang="en-US" smtClean="0"/>
              <a:pPr/>
              <a:t>93</a:t>
            </a:fld>
            <a:endParaRPr lang="en-US" dirty="0"/>
          </a:p>
        </p:txBody>
      </p:sp>
    </p:spTree>
    <p:extLst>
      <p:ext uri="{BB962C8B-B14F-4D97-AF65-F5344CB8AC3E}">
        <p14:creationId xmlns:p14="http://schemas.microsoft.com/office/powerpoint/2010/main" val="4256871261"/>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97000" y="1154113"/>
            <a:ext cx="4160838" cy="3119437"/>
          </a:xfrm>
        </p:spPr>
      </p:sp>
      <p:sp>
        <p:nvSpPr>
          <p:cNvPr id="3" name="Notes Placeholder 2"/>
          <p:cNvSpPr>
            <a:spLocks noGrp="1"/>
          </p:cNvSpPr>
          <p:nvPr>
            <p:ph type="body" idx="1"/>
          </p:nvPr>
        </p:nvSpPr>
        <p:spPr/>
        <p:txBody>
          <a:bodyPr/>
          <a:lstStyle/>
          <a:p>
            <a:r>
              <a:rPr lang="en-US" dirty="0"/>
              <a:t>These examples are real examples taken from actual requests. OCCH changed names and dates to protect PII.</a:t>
            </a:r>
          </a:p>
        </p:txBody>
      </p:sp>
      <p:sp>
        <p:nvSpPr>
          <p:cNvPr id="4" name="Slide Number Placeholder 3"/>
          <p:cNvSpPr>
            <a:spLocks noGrp="1"/>
          </p:cNvSpPr>
          <p:nvPr>
            <p:ph type="sldNum" sz="quarter" idx="10"/>
          </p:nvPr>
        </p:nvSpPr>
        <p:spPr/>
        <p:txBody>
          <a:bodyPr/>
          <a:lstStyle/>
          <a:p>
            <a:fld id="{19F2D85E-DD41-4138-B7F4-0D3D585A3E91}" type="slidenum">
              <a:rPr lang="en-US" smtClean="0"/>
              <a:pPr/>
              <a:t>94</a:t>
            </a:fld>
            <a:endParaRPr lang="en-US" dirty="0"/>
          </a:p>
        </p:txBody>
      </p:sp>
    </p:spTree>
    <p:extLst>
      <p:ext uri="{BB962C8B-B14F-4D97-AF65-F5344CB8AC3E}">
        <p14:creationId xmlns:p14="http://schemas.microsoft.com/office/powerpoint/2010/main" val="2975944731"/>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chaplain memo is incorrect. The chaplain does not address the request’s religion or sincerity of belief. </a:t>
            </a:r>
          </a:p>
          <a:p>
            <a:endParaRPr lang="en-US"/>
          </a:p>
          <a:p>
            <a:r>
              <a:rPr lang="en-US"/>
              <a:t>SSG </a:t>
            </a:r>
            <a:r>
              <a:rPr lang="en-US" dirty="0" err="1"/>
              <a:t>Mersmash</a:t>
            </a:r>
            <a:r>
              <a:rPr lang="en-US" dirty="0"/>
              <a:t> demonstrates religious basis.  It satisfies the “Iron Triangle” for religious basis. </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Further, this practice is common within Nordic Paganism. Although this is not required, </a:t>
            </a:r>
            <a:r>
              <a:rPr lang="en-US" sz="1800" dirty="0">
                <a:effectLst/>
                <a:latin typeface="Calibri" panose="020F0502020204030204" pitchFamily="34" charset="0"/>
              </a:rPr>
              <a:t>i</a:t>
            </a:r>
            <a:r>
              <a:rPr lang="en-US" sz="1800" dirty="0">
                <a:effectLst/>
                <a:latin typeface="Calibri" panose="020F0502020204030204" pitchFamily="34" charset="0"/>
                <a:ea typeface="Calibri" panose="020F0502020204030204" pitchFamily="34" charset="0"/>
              </a:rPr>
              <a:t>n providing expert analysis on religious sincerity, and in concert with law and regulation, OCCH considers that when the belief occurs within the claimed religion (externally recognizable), then that belief more fully demonstrates a connection with a comprehensive religious belief system, and more clearly provides evidence to the fundamental and ultimate question of sincerity.  </a:t>
            </a:r>
          </a:p>
          <a:p>
            <a:r>
              <a:rPr lang="en-US" dirty="0"/>
              <a:t> </a:t>
            </a:r>
          </a:p>
        </p:txBody>
      </p:sp>
      <p:sp>
        <p:nvSpPr>
          <p:cNvPr id="4" name="Slide Number Placeholder 3"/>
          <p:cNvSpPr>
            <a:spLocks noGrp="1"/>
          </p:cNvSpPr>
          <p:nvPr>
            <p:ph type="sldNum" sz="quarter" idx="5"/>
          </p:nvPr>
        </p:nvSpPr>
        <p:spPr/>
        <p:txBody>
          <a:bodyPr/>
          <a:lstStyle/>
          <a:p>
            <a:fld id="{19F2D85E-DD41-4138-B7F4-0D3D585A3E91}" type="slidenum">
              <a:rPr lang="en-US" smtClean="0"/>
              <a:pPr/>
              <a:t>95</a:t>
            </a:fld>
            <a:endParaRPr lang="en-US" dirty="0"/>
          </a:p>
        </p:txBody>
      </p:sp>
    </p:spTree>
    <p:extLst>
      <p:ext uri="{BB962C8B-B14F-4D97-AF65-F5344CB8AC3E}">
        <p14:creationId xmlns:p14="http://schemas.microsoft.com/office/powerpoint/2010/main" val="3522246353"/>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97000" y="1154113"/>
            <a:ext cx="4160838" cy="3119437"/>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9F2D85E-DD41-4138-B7F4-0D3D585A3E91}" type="slidenum">
              <a:rPr lang="en-US" smtClean="0"/>
              <a:pPr/>
              <a:t>96</a:t>
            </a:fld>
            <a:endParaRPr lang="en-US" dirty="0"/>
          </a:p>
        </p:txBody>
      </p:sp>
    </p:spTree>
    <p:extLst>
      <p:ext uri="{BB962C8B-B14F-4D97-AF65-F5344CB8AC3E}">
        <p14:creationId xmlns:p14="http://schemas.microsoft.com/office/powerpoint/2010/main" val="785783089"/>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chaplain memo is incorrect. This request is not religious as described in DA PAM 165-19 and FM 7-22. </a:t>
            </a:r>
          </a:p>
          <a:p>
            <a:endParaRPr lang="en-US" dirty="0"/>
          </a:p>
          <a:p>
            <a:r>
              <a:rPr lang="en-US" sz="1800" dirty="0">
                <a:effectLst/>
                <a:latin typeface="Arial" panose="020B0604020202020204" pitchFamily="34" charset="0"/>
                <a:ea typeface="Times New Roman" panose="02020603050405020304" pitchFamily="18" charset="0"/>
              </a:rPr>
              <a:t>Military policy (DA PAM 165-19, FM 7-22) is sufficient to determine what is religion in the military context. The court case </a:t>
            </a:r>
            <a:r>
              <a:rPr lang="en-US" sz="1800" i="1" dirty="0">
                <a:effectLst/>
                <a:latin typeface="Arial" panose="020B0604020202020204" pitchFamily="34" charset="0"/>
                <a:ea typeface="Times New Roman" panose="02020603050405020304" pitchFamily="18" charset="0"/>
              </a:rPr>
              <a:t>Heap vs. Carter</a:t>
            </a:r>
            <a:r>
              <a:rPr lang="en-US" sz="1800" dirty="0">
                <a:effectLst/>
                <a:latin typeface="Arial" panose="020B0604020202020204" pitchFamily="34" charset="0"/>
                <a:ea typeface="Times New Roman" panose="02020603050405020304" pitchFamily="18" charset="0"/>
              </a:rPr>
              <a:t> (2015) involved a secular humanist and his representing atheist organization who sued the Navy for refusing his request to be a military chaplain on the basis that his request, by definition, is not religious. The Navy won the case, and the court ruled that military policy is authoritative in the military context. </a:t>
            </a:r>
          </a:p>
          <a:p>
            <a:endParaRPr lang="en-US" dirty="0"/>
          </a:p>
          <a:p>
            <a:r>
              <a:rPr lang="en-US" dirty="0"/>
              <a:t>Sincerity is not “sincerely” wanting something. Sincerity is congruence with faith and practice. This requestor does not demonstrate religious basis. This request, therefore, cannot demonstrate sincerity of belief. A request not religious cannot constitute a sincerely held religious belief. </a:t>
            </a:r>
          </a:p>
        </p:txBody>
      </p:sp>
      <p:sp>
        <p:nvSpPr>
          <p:cNvPr id="4" name="Slide Number Placeholder 3"/>
          <p:cNvSpPr>
            <a:spLocks noGrp="1"/>
          </p:cNvSpPr>
          <p:nvPr>
            <p:ph type="sldNum" sz="quarter" idx="5"/>
          </p:nvPr>
        </p:nvSpPr>
        <p:spPr/>
        <p:txBody>
          <a:bodyPr/>
          <a:lstStyle/>
          <a:p>
            <a:fld id="{19F2D85E-DD41-4138-B7F4-0D3D585A3E91}" type="slidenum">
              <a:rPr lang="en-US" smtClean="0"/>
              <a:pPr/>
              <a:t>97</a:t>
            </a:fld>
            <a:endParaRPr lang="en-US" dirty="0"/>
          </a:p>
        </p:txBody>
      </p:sp>
    </p:spTree>
    <p:extLst>
      <p:ext uri="{BB962C8B-B14F-4D97-AF65-F5344CB8AC3E}">
        <p14:creationId xmlns:p14="http://schemas.microsoft.com/office/powerpoint/2010/main" val="1148028341"/>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97000" y="1154113"/>
            <a:ext cx="4160838" cy="3119437"/>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9F2D85E-DD41-4138-B7F4-0D3D585A3E91}" type="slidenum">
              <a:rPr lang="en-US" smtClean="0"/>
              <a:pPr/>
              <a:t>98</a:t>
            </a:fld>
            <a:endParaRPr lang="en-US" dirty="0"/>
          </a:p>
        </p:txBody>
      </p:sp>
    </p:spTree>
    <p:extLst>
      <p:ext uri="{BB962C8B-B14F-4D97-AF65-F5344CB8AC3E}">
        <p14:creationId xmlns:p14="http://schemas.microsoft.com/office/powerpoint/2010/main" val="360019195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98588" y="1155700"/>
            <a:ext cx="4157662" cy="3117850"/>
          </a:xfrm>
        </p:spPr>
      </p:sp>
      <p:sp>
        <p:nvSpPr>
          <p:cNvPr id="3" name="Notes Placeholder 2"/>
          <p:cNvSpPr>
            <a:spLocks noGrp="1"/>
          </p:cNvSpPr>
          <p:nvPr>
            <p:ph type="body" idx="1"/>
          </p:nvPr>
        </p:nvSpPr>
        <p:spPr/>
        <p:txBody>
          <a:bodyPr/>
          <a:lstStyle/>
          <a:p>
            <a:r>
              <a:rPr lang="en-US" dirty="0"/>
              <a:t>While</a:t>
            </a:r>
            <a:r>
              <a:rPr lang="en-US" baseline="0" dirty="0"/>
              <a:t> chaplains do not provide legal advice, it is necessary in order to execute religious support in pluralistic military environments and in order to advise commands professionally on matters of religion and religious accommodation as professionals that they be familiar with basic constitutional and legal foundations that undergird religious liberty policy in the military.</a:t>
            </a:r>
            <a:endParaRPr lang="en-US" dirty="0"/>
          </a:p>
          <a:p>
            <a:endParaRPr lang="en-US" dirty="0"/>
          </a:p>
          <a:p>
            <a:r>
              <a:rPr lang="en-US" dirty="0"/>
              <a:t>The “</a:t>
            </a:r>
            <a:r>
              <a:rPr lang="en-US" b="1" dirty="0"/>
              <a:t>Establishment” Clause</a:t>
            </a:r>
            <a:r>
              <a:rPr lang="en-US" b="0" dirty="0"/>
              <a:t> </a:t>
            </a:r>
            <a:r>
              <a:rPr lang="en-US" dirty="0"/>
              <a:t>of the First Amendment forbids the Congress or United States Government from establishing a state religion. It also prevents the Federal Government from giving preference to, force or compel belief in any religion, or to prefer one religion over another.</a:t>
            </a:r>
          </a:p>
          <a:p>
            <a:endParaRPr lang="en-US" dirty="0"/>
          </a:p>
          <a:p>
            <a:r>
              <a:rPr lang="en-US" dirty="0"/>
              <a:t>The </a:t>
            </a:r>
            <a:r>
              <a:rPr lang="en-US" b="1" dirty="0"/>
              <a:t>“Free Exercise” Clause </a:t>
            </a:r>
            <a:r>
              <a:rPr lang="en-US" dirty="0"/>
              <a:t>of the First Amendment is the centuries-old foundation of religious accommodation in the United States applicable to the DOD and the U.S. Army. The Religious Freedom Restoration Act provides a standard of federal law that is applied in the Army (and all Federal entities) </a:t>
            </a:r>
            <a:r>
              <a:rPr lang="en-US" i="1" dirty="0"/>
              <a:t>for </a:t>
            </a:r>
            <a:r>
              <a:rPr lang="en-US" dirty="0"/>
              <a:t>the</a:t>
            </a:r>
            <a:r>
              <a:rPr lang="en-US" i="1" dirty="0"/>
              <a:t> </a:t>
            </a:r>
            <a:r>
              <a:rPr lang="en-US" dirty="0"/>
              <a:t>free exercise of religion in the military, and with the Establishment clause undergirds DOD Directives (DOD Directive 1300.17), AR 600-20, and Army doctrine (e.g., ATP 1-05.04) that implement and provide specific guidance on how religious exercise is accommodated in the Army. </a:t>
            </a:r>
          </a:p>
          <a:p>
            <a:endParaRPr lang="en-US" dirty="0"/>
          </a:p>
        </p:txBody>
      </p:sp>
      <p:sp>
        <p:nvSpPr>
          <p:cNvPr id="4" name="Slide Number Placeholder 3"/>
          <p:cNvSpPr>
            <a:spLocks noGrp="1"/>
          </p:cNvSpPr>
          <p:nvPr>
            <p:ph type="sldNum" sz="quarter" idx="10"/>
          </p:nvPr>
        </p:nvSpPr>
        <p:spPr/>
        <p:txBody>
          <a:bodyPr/>
          <a:lstStyle/>
          <a:p>
            <a:fld id="{19F2D85E-DD41-4138-B7F4-0D3D585A3E91}" type="slidenum">
              <a:rPr lang="en-US" smtClean="0"/>
              <a:pPr/>
              <a:t>8</a:t>
            </a:fld>
            <a:endParaRPr lang="en-US" dirty="0"/>
          </a:p>
        </p:txBody>
      </p:sp>
    </p:spTree>
    <p:extLst>
      <p:ext uri="{BB962C8B-B14F-4D97-AF65-F5344CB8AC3E}">
        <p14:creationId xmlns:p14="http://schemas.microsoft.com/office/powerpoint/2010/main" val="2843425783"/>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chaplain interview memorandum is incorrect.  DA PAM 165-19 and FM 7-22 indicate that religion is transcendent, has a comprehensive belief system, and demonstrates external signs. Moreover, </a:t>
            </a:r>
            <a:r>
              <a:rPr lang="en-US" sz="1800" i="1" dirty="0">
                <a:effectLst/>
                <a:latin typeface="Calibri" panose="020F0502020204030204" pitchFamily="34" charset="0"/>
                <a:ea typeface="Calibri" panose="020F0502020204030204" pitchFamily="34" charset="0"/>
              </a:rPr>
              <a:t>Sossamon v. Lone Star State of Texas </a:t>
            </a:r>
            <a:r>
              <a:rPr lang="en-US" sz="1800" dirty="0">
                <a:effectLst/>
                <a:latin typeface="Calibri" panose="020F0502020204030204" pitchFamily="34" charset="0"/>
                <a:ea typeface="Calibri" panose="020F0502020204030204" pitchFamily="34" charset="0"/>
              </a:rPr>
              <a:t>(2011) opines, “While religious practices include individual expressions of religious beliefs, whether or not compelled by, or central to, the religion concerned, an applicant must have a subjectively honest belief that the practice is important to his free exercise of religion.”  Therefore, it is inappropriate to disapprove a religious accommodation request because it is not compelled by, or a central tenet of the religion concerned.  </a:t>
            </a:r>
          </a:p>
          <a:p>
            <a:endParaRPr lang="en-US" dirty="0"/>
          </a:p>
          <a:p>
            <a:pPr marL="0" marR="0">
              <a:lnSpc>
                <a:spcPct val="107000"/>
              </a:lnSpc>
              <a:spcBef>
                <a:spcPts val="0"/>
              </a:spcBef>
              <a:spcAft>
                <a:spcPts val="0"/>
              </a:spcAft>
            </a:pPr>
            <a:r>
              <a:rPr lang="en-US" dirty="0"/>
              <a:t>The Soldier presents indicators for sincerity of belief such as duration of belief and practice, participation in a faith group, religious leader identification, and whole-of-life impact. </a:t>
            </a:r>
            <a:r>
              <a:rPr lang="en-US" sz="1800" dirty="0">
                <a:effectLst/>
                <a:latin typeface="Calibri" panose="020F0502020204030204" pitchFamily="34" charset="0"/>
                <a:ea typeface="Calibri" panose="020F0502020204030204" pitchFamily="34" charset="0"/>
                <a:cs typeface="Calibri" panose="020F0502020204030204" pitchFamily="34" charset="0"/>
              </a:rPr>
              <a:t>Religious beliefs “need not be acceptable, logical, or comprehensible to others in order to merit First </a:t>
            </a:r>
            <a:r>
              <a:rPr lang="en-US" sz="1800" dirty="0">
                <a:effectLst/>
                <a:latin typeface="Calibri" panose="020F0502020204030204" pitchFamily="34" charset="0"/>
                <a:ea typeface="Calibri" panose="020F0502020204030204" pitchFamily="34" charset="0"/>
              </a:rPr>
              <a:t>Amendment protection. They must be merely sincerely held.” </a:t>
            </a:r>
            <a:r>
              <a:rPr lang="en-US" sz="1800" i="1" dirty="0">
                <a:effectLst/>
                <a:latin typeface="Calibri" panose="020F0502020204030204" pitchFamily="34" charset="0"/>
                <a:ea typeface="Calibri" panose="020F0502020204030204" pitchFamily="34" charset="0"/>
              </a:rPr>
              <a:t>Frazee v. IL Dept. of Employment Security </a:t>
            </a:r>
            <a:r>
              <a:rPr lang="en-US" sz="1800" dirty="0">
                <a:effectLst/>
                <a:latin typeface="Calibri" panose="020F0502020204030204" pitchFamily="34" charset="0"/>
                <a:ea typeface="Calibri" panose="020F0502020204030204" pitchFamily="34" charset="0"/>
              </a:rPr>
              <a:t>(1989). Thus, </a:t>
            </a:r>
            <a:r>
              <a:rPr lang="en-US" sz="1200" dirty="0">
                <a:effectLst/>
                <a:latin typeface="Calibri" panose="020F0502020204030204" pitchFamily="34" charset="0"/>
                <a:ea typeface="Calibri" panose="020F0502020204030204" pitchFamily="34" charset="0"/>
                <a:cs typeface="Calibri" panose="020F0502020204030204" pitchFamily="34" charset="0"/>
              </a:rPr>
              <a:t>the chaplain should only find a lack of sincerity if these are not the actual beliefs of the Soldier and are not religiously motivated.</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19F2D85E-DD41-4138-B7F4-0D3D585A3E91}" type="slidenum">
              <a:rPr lang="en-US" smtClean="0"/>
              <a:pPr/>
              <a:t>99</a:t>
            </a:fld>
            <a:endParaRPr lang="en-US" dirty="0"/>
          </a:p>
        </p:txBody>
      </p:sp>
    </p:spTree>
    <p:extLst>
      <p:ext uri="{BB962C8B-B14F-4D97-AF65-F5344CB8AC3E}">
        <p14:creationId xmlns:p14="http://schemas.microsoft.com/office/powerpoint/2010/main" val="14184925"/>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97000" y="1154113"/>
            <a:ext cx="4160838" cy="3119437"/>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9F2D85E-DD41-4138-B7F4-0D3D585A3E91}" type="slidenum">
              <a:rPr lang="en-US" smtClean="0"/>
              <a:pPr/>
              <a:t>100</a:t>
            </a:fld>
            <a:endParaRPr lang="en-US" dirty="0"/>
          </a:p>
        </p:txBody>
      </p:sp>
    </p:spTree>
    <p:extLst>
      <p:ext uri="{BB962C8B-B14F-4D97-AF65-F5344CB8AC3E}">
        <p14:creationId xmlns:p14="http://schemas.microsoft.com/office/powerpoint/2010/main" val="2857311762"/>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request chaplain memo correctly indicates the request is religious and sincere.  </a:t>
            </a:r>
          </a:p>
          <a:p>
            <a:endParaRPr lang="en-US" dirty="0"/>
          </a:p>
          <a:p>
            <a:pPr marL="0" marR="0">
              <a:lnSpc>
                <a:spcPct val="107000"/>
              </a:lnSpc>
              <a:spcBef>
                <a:spcPts val="0"/>
              </a:spcBef>
              <a:spcAft>
                <a:spcPts val="0"/>
              </a:spcAft>
            </a:pPr>
            <a:r>
              <a:rPr lang="en-US" dirty="0"/>
              <a:t>Further, the request does not have to be logical (such as reliance on the logic of the Saudi expert), only that it satisfies the religious criteria. On this subject, </a:t>
            </a:r>
            <a:r>
              <a:rPr lang="en-US" sz="1800" i="1" dirty="0">
                <a:effectLst/>
                <a:latin typeface="Calibri" panose="020F0502020204030204" pitchFamily="34" charset="0"/>
                <a:ea typeface="Calibri" panose="020F0502020204030204" pitchFamily="34" charset="0"/>
                <a:cs typeface="Calibri" panose="020F0502020204030204" pitchFamily="34" charset="0"/>
              </a:rPr>
              <a:t>Frazee v. IL Dept. of Employment Security </a:t>
            </a:r>
            <a:r>
              <a:rPr lang="en-US" sz="1800" dirty="0">
                <a:effectLst/>
                <a:latin typeface="Calibri" panose="020F0502020204030204" pitchFamily="34" charset="0"/>
                <a:ea typeface="Calibri" panose="020F0502020204030204" pitchFamily="34" charset="0"/>
                <a:cs typeface="Calibri" panose="020F0502020204030204" pitchFamily="34" charset="0"/>
              </a:rPr>
              <a:t>(1989) guides, religious beliefs “need not be acceptable, logical, or comprehensible to others in order to merit First Amendment protection. They must be merely sincerely held.” </a:t>
            </a:r>
          </a:p>
          <a:p>
            <a:pPr marL="0" marR="0">
              <a:lnSpc>
                <a:spcPct val="107000"/>
              </a:lnSpc>
              <a:spcBef>
                <a:spcPts val="0"/>
              </a:spcBef>
              <a:spcAft>
                <a:spcPts val="0"/>
              </a:spcAft>
            </a:pPr>
            <a:endParaRPr lang="en-US" sz="1800" dirty="0">
              <a:effectLst/>
              <a:latin typeface="Calibri" panose="020F0502020204030204" pitchFamily="34" charset="0"/>
              <a:ea typeface="Calibri" panose="020F0502020204030204" pitchFamily="34" charset="0"/>
              <a:cs typeface="Calibri" panose="020F0502020204030204" pitchFamily="34" charset="0"/>
            </a:endParaRPr>
          </a:p>
          <a:p>
            <a:endParaRPr lang="en-US" dirty="0"/>
          </a:p>
        </p:txBody>
      </p:sp>
      <p:sp>
        <p:nvSpPr>
          <p:cNvPr id="4" name="Slide Number Placeholder 3"/>
          <p:cNvSpPr>
            <a:spLocks noGrp="1"/>
          </p:cNvSpPr>
          <p:nvPr>
            <p:ph type="sldNum" sz="quarter" idx="5"/>
          </p:nvPr>
        </p:nvSpPr>
        <p:spPr/>
        <p:txBody>
          <a:bodyPr/>
          <a:lstStyle/>
          <a:p>
            <a:fld id="{19F2D85E-DD41-4138-B7F4-0D3D585A3E91}" type="slidenum">
              <a:rPr lang="en-US" smtClean="0"/>
              <a:pPr/>
              <a:t>101</a:t>
            </a:fld>
            <a:endParaRPr lang="en-US" dirty="0"/>
          </a:p>
        </p:txBody>
      </p:sp>
    </p:spTree>
    <p:extLst>
      <p:ext uri="{BB962C8B-B14F-4D97-AF65-F5344CB8AC3E}">
        <p14:creationId xmlns:p14="http://schemas.microsoft.com/office/powerpoint/2010/main" val="1750343659"/>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9F2D85E-DD41-4138-B7F4-0D3D585A3E91}" type="slidenum">
              <a:rPr lang="en-US" smtClean="0">
                <a:solidFill>
                  <a:prstClr val="black"/>
                </a:solidFill>
              </a:rPr>
              <a:pPr/>
              <a:t>102</a:t>
            </a:fld>
            <a:endParaRPr lang="en-US" dirty="0">
              <a:solidFill>
                <a:prstClr val="black"/>
              </a:solidFill>
            </a:endParaRPr>
          </a:p>
        </p:txBody>
      </p:sp>
    </p:spTree>
    <p:extLst>
      <p:ext uri="{BB962C8B-B14F-4D97-AF65-F5344CB8AC3E}">
        <p14:creationId xmlns:p14="http://schemas.microsoft.com/office/powerpoint/2010/main" val="146388819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68965" indent="-168965">
              <a:buFontTx/>
              <a:buChar char="-"/>
            </a:pPr>
            <a:r>
              <a:rPr lang="en-US" baseline="0" dirty="0"/>
              <a:t>The First Amendment generally is interpreted to restrict the federal government, to include the military, from prohibiting “free exercise” of religion. </a:t>
            </a:r>
          </a:p>
          <a:p>
            <a:pPr marL="168965" indent="-168965">
              <a:buFontTx/>
              <a:buChar char="-"/>
            </a:pPr>
            <a:endParaRPr lang="en-US" b="0" i="0" baseline="0" dirty="0">
              <a:solidFill>
                <a:srgbClr val="222222"/>
              </a:solidFill>
              <a:effectLst/>
              <a:latin typeface="Calibri" panose="020F0502020204030204" pitchFamily="34" charset="0"/>
            </a:endParaRPr>
          </a:p>
          <a:p>
            <a:pPr marL="168965" indent="-168965">
              <a:buFontTx/>
              <a:buChar char="-"/>
            </a:pPr>
            <a:r>
              <a:rPr lang="en-US" b="0" i="0" dirty="0">
                <a:solidFill>
                  <a:srgbClr val="222222"/>
                </a:solidFill>
                <a:effectLst/>
                <a:latin typeface="Calibri" panose="020F0502020204030204" pitchFamily="34" charset="0"/>
              </a:rPr>
              <a:t>Congress created a high legal standard by passing The Religious Freedom Restoration Act (RFRA). This federal law provides specific standards for our government, military, and the courts regarding how free exercise must be specifically protected and accommodated. The SM must demonstrate that their sincerely held religious belief is substantially burdened by military policy (government action) before the law considers whether the Army has a compelling governmental interest and pursued the least restrictive means to achieve it.</a:t>
            </a:r>
          </a:p>
          <a:p>
            <a:pPr marL="168965" indent="-168965">
              <a:buFontTx/>
              <a:buChar char="-"/>
            </a:pPr>
            <a:endParaRPr lang="en-US" b="0" i="0" dirty="0">
              <a:solidFill>
                <a:srgbClr val="222222"/>
              </a:solidFill>
              <a:effectLst/>
              <a:latin typeface="Calibri" panose="020F0502020204030204" pitchFamily="34" charset="0"/>
            </a:endParaRPr>
          </a:p>
          <a:p>
            <a:pPr marL="168965" indent="-168965">
              <a:buFontTx/>
              <a:buChar char="-"/>
            </a:pPr>
            <a:r>
              <a:rPr lang="en-US" b="0" i="0" dirty="0">
                <a:solidFill>
                  <a:srgbClr val="222222"/>
                </a:solidFill>
                <a:effectLst/>
                <a:latin typeface="Calibri" panose="020F0502020204030204" pitchFamily="34" charset="0"/>
              </a:rPr>
              <a:t>The Free Exercise Clause applies to laws and activities specifically targeted at a religion, e.g. – a commander stating that Catholics will not be allowed to worship on Saturdays.  This would clearly be a Free Exercise Clause violation, but not necessarily relevant to RFRA. RFRA is more directly related to “EXERCISE or PRACTICE” of religion. Together The First Amendment and RFRA protect religious liberty for all in the Army. </a:t>
            </a:r>
            <a:endParaRPr lang="en-US" baseline="0" dirty="0"/>
          </a:p>
          <a:p>
            <a:pPr marL="168965" indent="-168965">
              <a:buFontTx/>
              <a:buChar char="-"/>
            </a:pPr>
            <a:endParaRPr lang="en-US" baseline="0" dirty="0"/>
          </a:p>
          <a:p>
            <a:pPr marL="168965" indent="-168965">
              <a:buFontTx/>
              <a:buChar char="-"/>
            </a:pPr>
            <a:r>
              <a:rPr lang="en-US" baseline="0" dirty="0"/>
              <a:t>Two important </a:t>
            </a:r>
            <a:r>
              <a:rPr lang="en-US" dirty="0"/>
              <a:t>phrases to remember in knowing the legal standard for when the military can restrict or burden the exercise of religion is</a:t>
            </a:r>
          </a:p>
          <a:p>
            <a:pPr marL="619537" lvl="1" indent="-168965">
              <a:buFontTx/>
              <a:buChar char="-"/>
            </a:pPr>
            <a:r>
              <a:rPr lang="en-US" b="1" baseline="0" dirty="0"/>
              <a:t>Compelling government</a:t>
            </a:r>
            <a:r>
              <a:rPr lang="en-US" b="1" dirty="0"/>
              <a:t> interest </a:t>
            </a:r>
            <a:r>
              <a:rPr lang="en-US" dirty="0"/>
              <a:t>(which is considered in DOD/Army contexts in later slides as “military necessity”) and</a:t>
            </a:r>
          </a:p>
          <a:p>
            <a:pPr marL="619537" lvl="1" indent="-168965">
              <a:buFontTx/>
              <a:buChar char="-"/>
            </a:pPr>
            <a:r>
              <a:rPr lang="en-US" b="1" dirty="0"/>
              <a:t>Least restrictive means</a:t>
            </a:r>
            <a:endParaRPr lang="en-US" b="1" baseline="0" dirty="0"/>
          </a:p>
        </p:txBody>
      </p:sp>
      <p:sp>
        <p:nvSpPr>
          <p:cNvPr id="4" name="Slide Number Placeholder 3"/>
          <p:cNvSpPr>
            <a:spLocks noGrp="1"/>
          </p:cNvSpPr>
          <p:nvPr>
            <p:ph type="sldNum" sz="quarter" idx="10"/>
          </p:nvPr>
        </p:nvSpPr>
        <p:spPr/>
        <p:txBody>
          <a:bodyPr/>
          <a:lstStyle/>
          <a:p>
            <a:fld id="{19F2D85E-DD41-4138-B7F4-0D3D585A3E91}" type="slidenum">
              <a:rPr lang="en-US" smtClean="0"/>
              <a:pPr/>
              <a:t>9</a:t>
            </a:fld>
            <a:endParaRPr lang="en-US" dirty="0"/>
          </a:p>
        </p:txBody>
      </p:sp>
    </p:spTree>
    <p:extLst>
      <p:ext uri="{BB962C8B-B14F-4D97-AF65-F5344CB8AC3E}">
        <p14:creationId xmlns:p14="http://schemas.microsoft.com/office/powerpoint/2010/main" val="258656846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68965" indent="-168965">
              <a:buFontTx/>
              <a:buChar char="-"/>
            </a:pPr>
            <a:r>
              <a:rPr lang="en-US" baseline="0" dirty="0"/>
              <a:t>Statements</a:t>
            </a:r>
            <a:r>
              <a:rPr lang="en-US" dirty="0"/>
              <a:t> </a:t>
            </a:r>
            <a:r>
              <a:rPr lang="en-US" baseline="0" dirty="0"/>
              <a:t>on this slide and the next are taken directly from the October 2017 Attorney General Memorandum guidance to all Executive Departments and Agencies (including the Department of Defense and the U.S. Army) on religious liberty protections in federal law. </a:t>
            </a:r>
          </a:p>
          <a:p>
            <a:pPr marL="168965" indent="-168965">
              <a:buFontTx/>
              <a:buChar char="-"/>
            </a:pPr>
            <a:endParaRPr lang="en-US" baseline="0" dirty="0"/>
          </a:p>
          <a:p>
            <a:pPr marL="168965" indent="-168965">
              <a:buFontTx/>
              <a:buChar char="-"/>
            </a:pPr>
            <a:r>
              <a:rPr lang="en-US" baseline="0" dirty="0"/>
              <a:t>Religious accommodation</a:t>
            </a:r>
            <a:r>
              <a:rPr lang="en-US" dirty="0"/>
              <a:t> </a:t>
            </a:r>
            <a:r>
              <a:rPr lang="en-US" baseline="0" dirty="0"/>
              <a:t>involves interpretation of the Free Exercise Clause of the First Amendment. However, when accommodating free exercise of</a:t>
            </a:r>
            <a:r>
              <a:rPr lang="en-US" dirty="0"/>
              <a:t> religion, </a:t>
            </a:r>
            <a:r>
              <a:rPr lang="en-US" baseline="0" dirty="0"/>
              <a:t>the government/military must also be careful not to favor certain religions, which is a principle supported by the Establishment Clause of the First Amendment. That is why advisors to government and military leaders must be careful not to appear to “officially favor or disfavor particular religious groups”, and why a military leader’s “exercise of religion” must be careful not to appear to communicate official government endorsement of that particular religious belief.</a:t>
            </a:r>
          </a:p>
          <a:p>
            <a:pPr marL="168965" indent="-168965">
              <a:buFontTx/>
              <a:buChar char="-"/>
            </a:pPr>
            <a:endParaRPr lang="en-US" baseline="0" dirty="0"/>
          </a:p>
          <a:p>
            <a:pPr marL="168965" indent="-168965">
              <a:buFontTx/>
              <a:buChar char="-"/>
            </a:pPr>
            <a:endParaRPr lang="en-US" dirty="0"/>
          </a:p>
        </p:txBody>
      </p:sp>
      <p:sp>
        <p:nvSpPr>
          <p:cNvPr id="4" name="Slide Number Placeholder 3"/>
          <p:cNvSpPr>
            <a:spLocks noGrp="1"/>
          </p:cNvSpPr>
          <p:nvPr>
            <p:ph type="sldNum" sz="quarter" idx="10"/>
          </p:nvPr>
        </p:nvSpPr>
        <p:spPr/>
        <p:txBody>
          <a:bodyPr/>
          <a:lstStyle/>
          <a:p>
            <a:fld id="{19F2D85E-DD41-4138-B7F4-0D3D585A3E91}" type="slidenum">
              <a:rPr lang="en-US" smtClean="0"/>
              <a:pPr/>
              <a:t>10</a:t>
            </a:fld>
            <a:endParaRPr lang="en-US" dirty="0"/>
          </a:p>
        </p:txBody>
      </p:sp>
    </p:spTree>
    <p:extLst>
      <p:ext uri="{BB962C8B-B14F-4D97-AF65-F5344CB8AC3E}">
        <p14:creationId xmlns:p14="http://schemas.microsoft.com/office/powerpoint/2010/main" val="424664251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ver Slide">
    <p:spTree>
      <p:nvGrpSpPr>
        <p:cNvPr id="1" name=""/>
        <p:cNvGrpSpPr/>
        <p:nvPr/>
      </p:nvGrpSpPr>
      <p:grpSpPr>
        <a:xfrm>
          <a:off x="0" y="0"/>
          <a:ext cx="0" cy="0"/>
          <a:chOff x="0" y="0"/>
          <a:chExt cx="0" cy="0"/>
        </a:xfrm>
      </p:grpSpPr>
      <p:sp>
        <p:nvSpPr>
          <p:cNvPr id="11" name="Rectangle 10"/>
          <p:cNvSpPr/>
          <p:nvPr userDrawn="1"/>
        </p:nvSpPr>
        <p:spPr>
          <a:xfrm>
            <a:off x="0" y="-1"/>
            <a:ext cx="9144000" cy="914400"/>
          </a:xfrm>
          <a:prstGeom prst="rect">
            <a:avLst/>
          </a:prstGeom>
          <a:solidFill>
            <a:srgbClr val="000000"/>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8" name="Round Same Side Corner Rectangle 7"/>
          <p:cNvSpPr/>
          <p:nvPr userDrawn="1"/>
        </p:nvSpPr>
        <p:spPr>
          <a:xfrm flipV="1">
            <a:off x="7007192" y="727078"/>
            <a:ext cx="2136809" cy="828596"/>
          </a:xfrm>
          <a:prstGeom prst="round2SameRect">
            <a:avLst>
              <a:gd name="adj1" fmla="val 29123"/>
              <a:gd name="adj2" fmla="val 0"/>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2" descr="ecc5aac5-c394-4a77-aff2-6354ec9e1b79@easf"/>
          <p:cNvPicPr preferRelativeResize="0">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8217101" y="378183"/>
            <a:ext cx="779827" cy="9769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7" name="Straight Connector 6"/>
          <p:cNvCxnSpPr>
            <a:cxnSpLocks noChangeAspect="1"/>
          </p:cNvCxnSpPr>
          <p:nvPr userDrawn="1"/>
        </p:nvCxnSpPr>
        <p:spPr>
          <a:xfrm>
            <a:off x="8142707" y="202839"/>
            <a:ext cx="0" cy="1152248"/>
          </a:xfrm>
          <a:prstGeom prst="line">
            <a:avLst/>
          </a:prstGeom>
          <a:ln w="12700">
            <a:solidFill>
              <a:schemeClr val="bg1"/>
            </a:solidFill>
          </a:ln>
        </p:spPr>
        <p:style>
          <a:lnRef idx="1">
            <a:schemeClr val="dk1"/>
          </a:lnRef>
          <a:fillRef idx="0">
            <a:schemeClr val="dk1"/>
          </a:fillRef>
          <a:effectRef idx="0">
            <a:schemeClr val="dk1"/>
          </a:effectRef>
          <a:fontRef idx="minor">
            <a:schemeClr val="tx1"/>
          </a:fontRef>
        </p:style>
      </p:cxnSp>
      <p:sp>
        <p:nvSpPr>
          <p:cNvPr id="12" name="Title 1"/>
          <p:cNvSpPr>
            <a:spLocks noGrp="1"/>
          </p:cNvSpPr>
          <p:nvPr userDrawn="1">
            <p:ph type="ctrTitle" hasCustomPrompt="1"/>
          </p:nvPr>
        </p:nvSpPr>
        <p:spPr>
          <a:xfrm>
            <a:off x="329909" y="1541517"/>
            <a:ext cx="7772400" cy="1728009"/>
          </a:xfrm>
        </p:spPr>
        <p:txBody>
          <a:bodyPr anchor="ctr">
            <a:normAutofit/>
          </a:bodyPr>
          <a:lstStyle>
            <a:lvl1pPr algn="l">
              <a:defRPr sz="5400"/>
            </a:lvl1pPr>
          </a:lstStyle>
          <a:p>
            <a:r>
              <a:rPr lang="en-US"/>
              <a:t>ENTER TITLE HERE</a:t>
            </a:r>
          </a:p>
        </p:txBody>
      </p:sp>
      <p:sp>
        <p:nvSpPr>
          <p:cNvPr id="13" name="Subtitle 2"/>
          <p:cNvSpPr>
            <a:spLocks noGrp="1"/>
          </p:cNvSpPr>
          <p:nvPr userDrawn="1">
            <p:ph type="subTitle" idx="1" hasCustomPrompt="1"/>
          </p:nvPr>
        </p:nvSpPr>
        <p:spPr>
          <a:xfrm>
            <a:off x="329909" y="4432886"/>
            <a:ext cx="6858000" cy="500514"/>
          </a:xfrm>
        </p:spPr>
        <p:txBody>
          <a:bodyPr>
            <a:normAutofit/>
          </a:bodyPr>
          <a:lstStyle>
            <a:lvl1pPr marL="0" indent="0" algn="l">
              <a:buNone/>
              <a:defRPr sz="2000" baseline="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ENTER DATE HERE (e.g. 13 MAY 2020)</a:t>
            </a:r>
          </a:p>
        </p:txBody>
      </p:sp>
      <p:sp>
        <p:nvSpPr>
          <p:cNvPr id="14" name="Text Placeholder 9"/>
          <p:cNvSpPr>
            <a:spLocks noGrp="1"/>
          </p:cNvSpPr>
          <p:nvPr userDrawn="1">
            <p:ph type="body" sz="quarter" idx="13" hasCustomPrompt="1"/>
          </p:nvPr>
        </p:nvSpPr>
        <p:spPr>
          <a:xfrm>
            <a:off x="329909" y="3275285"/>
            <a:ext cx="7772400" cy="615950"/>
          </a:xfrm>
        </p:spPr>
        <p:txBody>
          <a:bodyPr anchor="ctr">
            <a:normAutofit/>
          </a:bodyPr>
          <a:lstStyle>
            <a:lvl1pPr marL="0" indent="0" algn="l">
              <a:buNone/>
              <a:defRPr sz="3000">
                <a:solidFill>
                  <a:srgbClr val="8D8D8D"/>
                </a:solidFill>
                <a:latin typeface="US Army Light" panose="020B0506030202020204" pitchFamily="34" charset="0"/>
              </a:defRPr>
            </a:lvl1pPr>
            <a:lvl2pPr marL="457200" indent="0">
              <a:buNone/>
              <a:defRPr>
                <a:latin typeface="US Army Light" panose="020B0506030202020204" pitchFamily="34" charset="0"/>
              </a:defRPr>
            </a:lvl2pPr>
            <a:lvl3pPr marL="914400" indent="0">
              <a:buNone/>
              <a:defRPr>
                <a:latin typeface="US Army Light" panose="020B0506030202020204" pitchFamily="34" charset="0"/>
              </a:defRPr>
            </a:lvl3pPr>
            <a:lvl4pPr marL="1371600" indent="0">
              <a:buNone/>
              <a:defRPr>
                <a:latin typeface="US Army Light" panose="020B0506030202020204" pitchFamily="34" charset="0"/>
              </a:defRPr>
            </a:lvl4pPr>
            <a:lvl5pPr marL="1828800" indent="0">
              <a:buNone/>
              <a:defRPr>
                <a:latin typeface="US Army Light" panose="020B0506030202020204" pitchFamily="34" charset="0"/>
              </a:defRPr>
            </a:lvl5pPr>
          </a:lstStyle>
          <a:p>
            <a:pPr lvl="0"/>
            <a:r>
              <a:rPr lang="en-US"/>
              <a:t>ENTER SUB-TITLE HERE</a:t>
            </a:r>
          </a:p>
        </p:txBody>
      </p:sp>
      <p:sp>
        <p:nvSpPr>
          <p:cNvPr id="15" name="Text Placeholder 11"/>
          <p:cNvSpPr>
            <a:spLocks noGrp="1"/>
          </p:cNvSpPr>
          <p:nvPr userDrawn="1">
            <p:ph type="body" sz="quarter" idx="14" hasCustomPrompt="1"/>
          </p:nvPr>
        </p:nvSpPr>
        <p:spPr>
          <a:xfrm>
            <a:off x="329909" y="5057115"/>
            <a:ext cx="6858000" cy="1276350"/>
          </a:xfrm>
        </p:spPr>
        <p:txBody>
          <a:bodyPr>
            <a:normAutofit/>
          </a:bodyPr>
          <a:lstStyle>
            <a:lvl1pPr marL="0" indent="0" algn="l">
              <a:spcBef>
                <a:spcPts val="400"/>
              </a:spcBef>
              <a:buNone/>
              <a:defRPr sz="2000" baseline="0">
                <a:solidFill>
                  <a:schemeClr val="tx1"/>
                </a:solidFill>
                <a:latin typeface="US Army Light" panose="020B0506030202020204" pitchFamily="34" charset="0"/>
              </a:defRPr>
            </a:lvl1pPr>
            <a:lvl2pPr marL="457200" indent="0">
              <a:buNone/>
              <a:defRPr>
                <a:latin typeface="US Army Light" panose="020B0506030202020204" pitchFamily="34" charset="0"/>
              </a:defRPr>
            </a:lvl2pPr>
            <a:lvl3pPr marL="914400" indent="0">
              <a:buNone/>
              <a:defRPr>
                <a:latin typeface="US Army Light" panose="020B0506030202020204" pitchFamily="34" charset="0"/>
              </a:defRPr>
            </a:lvl3pPr>
            <a:lvl4pPr marL="1371600" indent="0">
              <a:buNone/>
              <a:defRPr>
                <a:latin typeface="US Army Light" panose="020B0506030202020204" pitchFamily="34" charset="0"/>
              </a:defRPr>
            </a:lvl4pPr>
            <a:lvl5pPr marL="1828800" indent="0">
              <a:buNone/>
              <a:defRPr>
                <a:latin typeface="US Army Light" panose="020B0506030202020204" pitchFamily="34" charset="0"/>
              </a:defRPr>
            </a:lvl5pPr>
          </a:lstStyle>
          <a:p>
            <a:pPr lvl="0"/>
            <a:r>
              <a:rPr lang="en-US"/>
              <a:t>ENTER AUTHOR(S) HERE</a:t>
            </a:r>
          </a:p>
        </p:txBody>
      </p:sp>
      <p:sp>
        <p:nvSpPr>
          <p:cNvPr id="16" name="Text Placeholder 15"/>
          <p:cNvSpPr>
            <a:spLocks noGrp="1"/>
          </p:cNvSpPr>
          <p:nvPr userDrawn="1">
            <p:ph type="body" sz="quarter" idx="15" hasCustomPrompt="1"/>
          </p:nvPr>
        </p:nvSpPr>
        <p:spPr>
          <a:xfrm>
            <a:off x="279760" y="558100"/>
            <a:ext cx="6677025" cy="269875"/>
          </a:xfrm>
        </p:spPr>
        <p:txBody>
          <a:bodyPr>
            <a:noAutofit/>
          </a:bodyPr>
          <a:lstStyle>
            <a:lvl1pPr marL="0" indent="0">
              <a:buNone/>
              <a:defRPr sz="1800" baseline="0">
                <a:solidFill>
                  <a:schemeClr val="tx2"/>
                </a:solidFill>
                <a:latin typeface="US Army Light" panose="020B0506030202020204"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ASSITANT DIRECTORATE FOR PROPONENCY</a:t>
            </a:r>
          </a:p>
        </p:txBody>
      </p:sp>
      <p:sp>
        <p:nvSpPr>
          <p:cNvPr id="17" name="Footer Placeholder 2">
            <a:extLst>
              <a:ext uri="{FF2B5EF4-FFF2-40B4-BE49-F238E27FC236}">
                <a16:creationId xmlns:a16="http://schemas.microsoft.com/office/drawing/2014/main" id="{A151D331-5C30-4ACA-9ECE-6AA25EBE3EC9}"/>
              </a:ext>
            </a:extLst>
          </p:cNvPr>
          <p:cNvSpPr txBox="1">
            <a:spLocks/>
          </p:cNvSpPr>
          <p:nvPr userDrawn="1"/>
        </p:nvSpPr>
        <p:spPr>
          <a:xfrm>
            <a:off x="3030424" y="-48509"/>
            <a:ext cx="3086100" cy="365125"/>
          </a:xfrm>
          <a:prstGeom prst="rect">
            <a:avLst/>
          </a:prstGeom>
        </p:spPr>
        <p:txBody>
          <a:bodyPr vert="horz" lIns="91440" tIns="45720" rIns="91440" bIns="45720" rtlCol="0" anchor="ctr"/>
          <a:lstStyle>
            <a:defPPr>
              <a:defRPr lang="en-US"/>
            </a:defPPr>
            <a:lvl1pPr marL="0" algn="ctr" defTabSz="457200" rtl="0" eaLnBrk="1" latinLnBrk="0" hangingPunct="1">
              <a:defRPr sz="1200" b="1" kern="1200">
                <a:solidFill>
                  <a:srgbClr val="00B050"/>
                </a:solidFill>
                <a:latin typeface="US Army Light" panose="020B0506030202020204" pitchFamily="34" charset="0"/>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a:t>CUI</a:t>
            </a:r>
          </a:p>
        </p:txBody>
      </p:sp>
      <p:sp>
        <p:nvSpPr>
          <p:cNvPr id="4" name="Content Placeholder 3">
            <a:extLst>
              <a:ext uri="{FF2B5EF4-FFF2-40B4-BE49-F238E27FC236}">
                <a16:creationId xmlns:a16="http://schemas.microsoft.com/office/drawing/2014/main" id="{BAB6ADC8-EBF1-4164-A172-93B576358488}"/>
              </a:ext>
            </a:extLst>
          </p:cNvPr>
          <p:cNvSpPr>
            <a:spLocks noGrp="1"/>
          </p:cNvSpPr>
          <p:nvPr userDrawn="1">
            <p:ph sz="quarter" idx="16"/>
          </p:nvPr>
        </p:nvSpPr>
        <p:spPr>
          <a:xfrm>
            <a:off x="330200" y="558800"/>
            <a:ext cx="914400" cy="914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10" name="Picture 9">
            <a:extLst>
              <a:ext uri="{FF2B5EF4-FFF2-40B4-BE49-F238E27FC236}">
                <a16:creationId xmlns:a16="http://schemas.microsoft.com/office/drawing/2014/main" id="{368FA03E-F3E7-442F-B2A4-7EE7611AD93C}"/>
              </a:ext>
            </a:extLst>
          </p:cNvPr>
          <p:cNvPicPr>
            <a:picLocks noChangeAspect="1"/>
          </p:cNvPicPr>
          <p:nvPr userDrawn="1"/>
        </p:nvPicPr>
        <p:blipFill>
          <a:blip r:embed="rId3"/>
          <a:stretch>
            <a:fillRect/>
          </a:stretch>
        </p:blipFill>
        <p:spPr>
          <a:xfrm>
            <a:off x="7185036" y="375637"/>
            <a:ext cx="779827" cy="979450"/>
          </a:xfrm>
          <a:prstGeom prst="rect">
            <a:avLst/>
          </a:prstGeom>
        </p:spPr>
      </p:pic>
    </p:spTree>
    <p:extLst>
      <p:ext uri="{BB962C8B-B14F-4D97-AF65-F5344CB8AC3E}">
        <p14:creationId xmlns:p14="http://schemas.microsoft.com/office/powerpoint/2010/main" val="385855161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
        <p:nvSpPr>
          <p:cNvPr id="8" name="Rectangle 7"/>
          <p:cNvSpPr>
            <a:spLocks noChangeArrowheads="1"/>
          </p:cNvSpPr>
          <p:nvPr userDrawn="1"/>
        </p:nvSpPr>
        <p:spPr bwMode="auto">
          <a:xfrm>
            <a:off x="152400" y="6553204"/>
            <a:ext cx="8839200" cy="161925"/>
          </a:xfrm>
          <a:prstGeom prst="rect">
            <a:avLst/>
          </a:prstGeom>
          <a:solidFill>
            <a:schemeClr val="tx1"/>
          </a:solidFill>
          <a:ln>
            <a:noFill/>
          </a:ln>
        </p:spPr>
        <p:txBody>
          <a:bodyPr lIns="51430" tIns="25715" rIns="51430" bIns="25715"/>
          <a:lstStyle>
            <a:lvl1pPr defTabSz="912813">
              <a:defRPr>
                <a:solidFill>
                  <a:schemeClr val="tx1"/>
                </a:solidFill>
                <a:latin typeface="Arial" panose="020B0604020202020204" pitchFamily="34" charset="0"/>
                <a:cs typeface="Arial" panose="020B0604020202020204" pitchFamily="34" charset="0"/>
              </a:defRPr>
            </a:lvl1pPr>
            <a:lvl2pPr marL="742950" indent="-285750" defTabSz="912813">
              <a:defRPr>
                <a:solidFill>
                  <a:schemeClr val="tx1"/>
                </a:solidFill>
                <a:latin typeface="Arial" panose="020B0604020202020204" pitchFamily="34" charset="0"/>
                <a:cs typeface="Arial" panose="020B0604020202020204" pitchFamily="34" charset="0"/>
              </a:defRPr>
            </a:lvl2pPr>
            <a:lvl3pPr marL="1143000" indent="-228600" defTabSz="912813">
              <a:defRPr>
                <a:solidFill>
                  <a:schemeClr val="tx1"/>
                </a:solidFill>
                <a:latin typeface="Arial" panose="020B0604020202020204" pitchFamily="34" charset="0"/>
                <a:cs typeface="Arial" panose="020B0604020202020204" pitchFamily="34" charset="0"/>
              </a:defRPr>
            </a:lvl3pPr>
            <a:lvl4pPr marL="1600200" indent="-228600" defTabSz="912813">
              <a:defRPr>
                <a:solidFill>
                  <a:schemeClr val="tx1"/>
                </a:solidFill>
                <a:latin typeface="Arial" panose="020B0604020202020204" pitchFamily="34" charset="0"/>
                <a:cs typeface="Arial" panose="020B0604020202020204" pitchFamily="34" charset="0"/>
              </a:defRPr>
            </a:lvl4pPr>
            <a:lvl5pPr marL="2057400" indent="-228600" defTabSz="912813">
              <a:defRPr>
                <a:solidFill>
                  <a:schemeClr val="tx1"/>
                </a:solidFill>
                <a:latin typeface="Arial" panose="020B0604020202020204" pitchFamily="34" charset="0"/>
                <a:cs typeface="Arial" panose="020B0604020202020204" pitchFamily="34" charset="0"/>
              </a:defRPr>
            </a:lvl5pPr>
            <a:lvl6pPr marL="2514600" indent="-228600" defTabSz="91281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91281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91281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91281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0" fontAlgn="base" hangingPunct="0">
              <a:spcBef>
                <a:spcPct val="0"/>
              </a:spcBef>
              <a:spcAft>
                <a:spcPct val="0"/>
              </a:spcAft>
              <a:defRPr/>
            </a:pPr>
            <a:endParaRPr lang="en-US" sz="956" dirty="0">
              <a:solidFill>
                <a:srgbClr val="000000"/>
              </a:solidFill>
              <a:ea typeface="ＭＳ Ｐゴシック" pitchFamily="34" charset="-128"/>
            </a:endParaRPr>
          </a:p>
        </p:txBody>
      </p:sp>
      <p:sp>
        <p:nvSpPr>
          <p:cNvPr id="9" name="Rectangle 8"/>
          <p:cNvSpPr>
            <a:spLocks noChangeArrowheads="1"/>
          </p:cNvSpPr>
          <p:nvPr userDrawn="1"/>
        </p:nvSpPr>
        <p:spPr bwMode="auto">
          <a:xfrm>
            <a:off x="1066800" y="609600"/>
            <a:ext cx="8001000" cy="109538"/>
          </a:xfrm>
          <a:prstGeom prst="rect">
            <a:avLst/>
          </a:prstGeom>
          <a:solidFill>
            <a:srgbClr val="EABD00"/>
          </a:solidFill>
          <a:ln>
            <a:noFill/>
          </a:ln>
        </p:spPr>
        <p:txBody>
          <a:bodyPr lIns="51430" tIns="25715" rIns="51430" bIns="25715"/>
          <a:lstStyle>
            <a:lvl1pPr defTabSz="912813">
              <a:defRPr>
                <a:solidFill>
                  <a:schemeClr val="tx1"/>
                </a:solidFill>
                <a:latin typeface="Arial" panose="020B0604020202020204" pitchFamily="34" charset="0"/>
                <a:cs typeface="Arial" panose="020B0604020202020204" pitchFamily="34" charset="0"/>
              </a:defRPr>
            </a:lvl1pPr>
            <a:lvl2pPr marL="742950" indent="-285750" defTabSz="912813">
              <a:defRPr>
                <a:solidFill>
                  <a:schemeClr val="tx1"/>
                </a:solidFill>
                <a:latin typeface="Arial" panose="020B0604020202020204" pitchFamily="34" charset="0"/>
                <a:cs typeface="Arial" panose="020B0604020202020204" pitchFamily="34" charset="0"/>
              </a:defRPr>
            </a:lvl2pPr>
            <a:lvl3pPr marL="1143000" indent="-228600" defTabSz="912813">
              <a:defRPr>
                <a:solidFill>
                  <a:schemeClr val="tx1"/>
                </a:solidFill>
                <a:latin typeface="Arial" panose="020B0604020202020204" pitchFamily="34" charset="0"/>
                <a:cs typeface="Arial" panose="020B0604020202020204" pitchFamily="34" charset="0"/>
              </a:defRPr>
            </a:lvl3pPr>
            <a:lvl4pPr marL="1600200" indent="-228600" defTabSz="912813">
              <a:defRPr>
                <a:solidFill>
                  <a:schemeClr val="tx1"/>
                </a:solidFill>
                <a:latin typeface="Arial" panose="020B0604020202020204" pitchFamily="34" charset="0"/>
                <a:cs typeface="Arial" panose="020B0604020202020204" pitchFamily="34" charset="0"/>
              </a:defRPr>
            </a:lvl4pPr>
            <a:lvl5pPr marL="2057400" indent="-228600" defTabSz="912813">
              <a:defRPr>
                <a:solidFill>
                  <a:schemeClr val="tx1"/>
                </a:solidFill>
                <a:latin typeface="Arial" panose="020B0604020202020204" pitchFamily="34" charset="0"/>
                <a:cs typeface="Arial" panose="020B0604020202020204" pitchFamily="34" charset="0"/>
              </a:defRPr>
            </a:lvl5pPr>
            <a:lvl6pPr marL="2514600" indent="-228600" defTabSz="91281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91281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91281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91281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0" fontAlgn="base" hangingPunct="0">
              <a:spcBef>
                <a:spcPct val="0"/>
              </a:spcBef>
              <a:spcAft>
                <a:spcPct val="0"/>
              </a:spcAft>
              <a:defRPr/>
            </a:pPr>
            <a:endParaRPr lang="en-US" sz="956" dirty="0">
              <a:solidFill>
                <a:srgbClr val="000000"/>
              </a:solidFill>
            </a:endParaRPr>
          </a:p>
        </p:txBody>
      </p:sp>
      <p:sp>
        <p:nvSpPr>
          <p:cNvPr id="2" name="Title 1"/>
          <p:cNvSpPr>
            <a:spLocks noGrp="1"/>
          </p:cNvSpPr>
          <p:nvPr>
            <p:ph type="title"/>
          </p:nvPr>
        </p:nvSpPr>
        <p:spPr>
          <a:xfrm>
            <a:off x="1017038" y="192884"/>
            <a:ext cx="7142225" cy="662782"/>
          </a:xfrm>
          <a:prstGeom prst="rect">
            <a:avLst/>
          </a:prstGeom>
        </p:spPr>
        <p:txBody>
          <a:bodyPr/>
          <a:lstStyle>
            <a:lvl1pPr marL="0" marR="0" indent="0" algn="ctr" defTabSz="685800" rtl="0" eaLnBrk="1" fontAlgn="auto" latinLnBrk="0" hangingPunct="1">
              <a:lnSpc>
                <a:spcPct val="90000"/>
              </a:lnSpc>
              <a:spcBef>
                <a:spcPct val="0"/>
              </a:spcBef>
              <a:spcAft>
                <a:spcPts val="0"/>
              </a:spcAft>
              <a:buClrTx/>
              <a:buSzTx/>
              <a:buFontTx/>
              <a:buNone/>
              <a:tabLst/>
              <a:defRPr sz="2100" b="1" i="0" baseline="0">
                <a:latin typeface="Arial" panose="020B0604020202020204" pitchFamily="34" charset="0"/>
                <a:cs typeface="Arial" panose="020B0604020202020204" pitchFamily="34" charset="0"/>
              </a:defRPr>
            </a:lvl1pPr>
          </a:lstStyle>
          <a:p>
            <a:pPr marL="0" marR="0" lvl="0" indent="0" algn="l" defTabSz="685800" rtl="0" eaLnBrk="1" fontAlgn="auto" latinLnBrk="0" hangingPunct="1">
              <a:lnSpc>
                <a:spcPct val="90000"/>
              </a:lnSpc>
              <a:spcBef>
                <a:spcPct val="0"/>
              </a:spcBef>
              <a:spcAft>
                <a:spcPts val="0"/>
              </a:spcAft>
              <a:buClrTx/>
              <a:buSzTx/>
              <a:buFontTx/>
              <a:buNone/>
              <a:tabLst/>
              <a:defRPr/>
            </a:pPr>
            <a:r>
              <a:rPr lang="en-US" dirty="0"/>
              <a:t>Click to edit Master title style</a:t>
            </a:r>
          </a:p>
        </p:txBody>
      </p:sp>
      <p:sp>
        <p:nvSpPr>
          <p:cNvPr id="11" name="Slide Number Placeholder 8">
            <a:extLst>
              <a:ext uri="{FF2B5EF4-FFF2-40B4-BE49-F238E27FC236}">
                <a16:creationId xmlns:a16="http://schemas.microsoft.com/office/drawing/2014/main" id="{71CBA813-F2EA-4F14-B9BB-74E6EFCF598B}"/>
              </a:ext>
            </a:extLst>
          </p:cNvPr>
          <p:cNvSpPr txBox="1">
            <a:spLocks/>
          </p:cNvSpPr>
          <p:nvPr userDrawn="1"/>
        </p:nvSpPr>
        <p:spPr>
          <a:xfrm>
            <a:off x="6858000" y="6448425"/>
            <a:ext cx="2133600" cy="381000"/>
          </a:xfrm>
          <a:prstGeom prst="rect">
            <a:avLst/>
          </a:prstGeom>
        </p:spPr>
        <p:txBody>
          <a:bodyPr lIns="51430" tIns="25715" rIns="51430" bIns="25715" anchor="ctr"/>
          <a:lstStyle/>
          <a:p>
            <a:pPr algn="r" defTabSz="513458" fontAlgn="base">
              <a:spcBef>
                <a:spcPct val="0"/>
              </a:spcBef>
              <a:spcAft>
                <a:spcPct val="0"/>
              </a:spcAft>
              <a:defRPr/>
            </a:pPr>
            <a:fld id="{BA879E58-23A0-4A77-8FB5-76FAC61AC11D}" type="slidenum">
              <a:rPr lang="en-US" sz="675" b="1">
                <a:solidFill>
                  <a:srgbClr val="FFFFFF"/>
                </a:solidFill>
                <a:cs typeface="Arial" charset="0"/>
              </a:rPr>
              <a:pPr algn="r" defTabSz="513458" fontAlgn="base">
                <a:spcBef>
                  <a:spcPct val="0"/>
                </a:spcBef>
                <a:spcAft>
                  <a:spcPct val="0"/>
                </a:spcAft>
                <a:defRPr/>
              </a:pPr>
              <a:t>‹#›</a:t>
            </a:fld>
            <a:endParaRPr lang="en-US" sz="675" b="1" dirty="0">
              <a:solidFill>
                <a:srgbClr val="FFFFFF"/>
              </a:solidFill>
              <a:cs typeface="Arial" charset="0"/>
            </a:endParaRPr>
          </a:p>
        </p:txBody>
      </p:sp>
      <p:sp>
        <p:nvSpPr>
          <p:cNvPr id="12" name="TextBox 11">
            <a:extLst>
              <a:ext uri="{FF2B5EF4-FFF2-40B4-BE49-F238E27FC236}">
                <a16:creationId xmlns:a16="http://schemas.microsoft.com/office/drawing/2014/main" id="{2552E82F-0BC4-4DB7-8319-69DC8D56A864}"/>
              </a:ext>
            </a:extLst>
          </p:cNvPr>
          <p:cNvSpPr txBox="1"/>
          <p:nvPr userDrawn="1"/>
        </p:nvSpPr>
        <p:spPr>
          <a:xfrm>
            <a:off x="4111509" y="6549078"/>
            <a:ext cx="308098" cy="170175"/>
          </a:xfrm>
          <a:prstGeom prst="rect">
            <a:avLst/>
          </a:prstGeom>
          <a:noFill/>
        </p:spPr>
        <p:txBody>
          <a:bodyPr wrap="none" rtlCol="0">
            <a:spAutoFit/>
          </a:bodyPr>
          <a:lstStyle/>
          <a:p>
            <a:pPr fontAlgn="base">
              <a:spcBef>
                <a:spcPct val="0"/>
              </a:spcBef>
              <a:spcAft>
                <a:spcPct val="0"/>
              </a:spcAft>
            </a:pPr>
            <a:r>
              <a:rPr lang="en-US" sz="506" b="1" dirty="0">
                <a:solidFill>
                  <a:srgbClr val="00B050"/>
                </a:solidFill>
                <a:latin typeface="Tahoma" pitchFamily="34" charset="0"/>
                <a:cs typeface="Arial" charset="0"/>
              </a:rPr>
              <a:t>CUI</a:t>
            </a:r>
          </a:p>
        </p:txBody>
      </p:sp>
    </p:spTree>
    <p:extLst>
      <p:ext uri="{BB962C8B-B14F-4D97-AF65-F5344CB8AC3E}">
        <p14:creationId xmlns:p14="http://schemas.microsoft.com/office/powerpoint/2010/main" val="412417307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7" name="Rectangle 8"/>
          <p:cNvSpPr>
            <a:spLocks noChangeArrowheads="1"/>
          </p:cNvSpPr>
          <p:nvPr userDrawn="1"/>
        </p:nvSpPr>
        <p:spPr bwMode="auto">
          <a:xfrm>
            <a:off x="914400" y="457200"/>
            <a:ext cx="8001000" cy="109538"/>
          </a:xfrm>
          <a:prstGeom prst="rect">
            <a:avLst/>
          </a:prstGeom>
          <a:solidFill>
            <a:srgbClr val="EABD00"/>
          </a:solidFill>
          <a:ln>
            <a:noFill/>
          </a:ln>
        </p:spPr>
        <p:txBody>
          <a:bodyPr lIns="51430" tIns="25715" rIns="51430" bIns="25715"/>
          <a:lstStyle>
            <a:lvl1pPr defTabSz="912813">
              <a:defRPr>
                <a:solidFill>
                  <a:schemeClr val="tx1"/>
                </a:solidFill>
                <a:latin typeface="Arial" panose="020B0604020202020204" pitchFamily="34" charset="0"/>
                <a:cs typeface="Arial" panose="020B0604020202020204" pitchFamily="34" charset="0"/>
              </a:defRPr>
            </a:lvl1pPr>
            <a:lvl2pPr marL="742950" indent="-285750" defTabSz="912813">
              <a:defRPr>
                <a:solidFill>
                  <a:schemeClr val="tx1"/>
                </a:solidFill>
                <a:latin typeface="Arial" panose="020B0604020202020204" pitchFamily="34" charset="0"/>
                <a:cs typeface="Arial" panose="020B0604020202020204" pitchFamily="34" charset="0"/>
              </a:defRPr>
            </a:lvl2pPr>
            <a:lvl3pPr marL="1143000" indent="-228600" defTabSz="912813">
              <a:defRPr>
                <a:solidFill>
                  <a:schemeClr val="tx1"/>
                </a:solidFill>
                <a:latin typeface="Arial" panose="020B0604020202020204" pitchFamily="34" charset="0"/>
                <a:cs typeface="Arial" panose="020B0604020202020204" pitchFamily="34" charset="0"/>
              </a:defRPr>
            </a:lvl3pPr>
            <a:lvl4pPr marL="1600200" indent="-228600" defTabSz="912813">
              <a:defRPr>
                <a:solidFill>
                  <a:schemeClr val="tx1"/>
                </a:solidFill>
                <a:latin typeface="Arial" panose="020B0604020202020204" pitchFamily="34" charset="0"/>
                <a:cs typeface="Arial" panose="020B0604020202020204" pitchFamily="34" charset="0"/>
              </a:defRPr>
            </a:lvl4pPr>
            <a:lvl5pPr marL="2057400" indent="-228600" defTabSz="912813">
              <a:defRPr>
                <a:solidFill>
                  <a:schemeClr val="tx1"/>
                </a:solidFill>
                <a:latin typeface="Arial" panose="020B0604020202020204" pitchFamily="34" charset="0"/>
                <a:cs typeface="Arial" panose="020B0604020202020204" pitchFamily="34" charset="0"/>
              </a:defRPr>
            </a:lvl5pPr>
            <a:lvl6pPr marL="2514600" indent="-228600" defTabSz="91281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91281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91281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91281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0" fontAlgn="base" hangingPunct="0">
              <a:spcBef>
                <a:spcPct val="0"/>
              </a:spcBef>
              <a:spcAft>
                <a:spcPct val="0"/>
              </a:spcAft>
              <a:defRPr/>
            </a:pPr>
            <a:endParaRPr lang="en-US" sz="956" dirty="0">
              <a:solidFill>
                <a:srgbClr val="000000"/>
              </a:solidFill>
            </a:endParaRPr>
          </a:p>
        </p:txBody>
      </p:sp>
      <p:sp>
        <p:nvSpPr>
          <p:cNvPr id="8" name="Rectangle 10"/>
          <p:cNvSpPr>
            <a:spLocks noChangeArrowheads="1"/>
          </p:cNvSpPr>
          <p:nvPr userDrawn="1"/>
        </p:nvSpPr>
        <p:spPr bwMode="auto">
          <a:xfrm>
            <a:off x="152400" y="6553204"/>
            <a:ext cx="8839200" cy="161925"/>
          </a:xfrm>
          <a:prstGeom prst="rect">
            <a:avLst/>
          </a:prstGeom>
          <a:solidFill>
            <a:schemeClr val="tx1"/>
          </a:solidFill>
          <a:ln>
            <a:noFill/>
          </a:ln>
        </p:spPr>
        <p:txBody>
          <a:bodyPr lIns="51430" tIns="25715" rIns="51430" bIns="25715"/>
          <a:lstStyle>
            <a:lvl1pPr defTabSz="912813">
              <a:defRPr>
                <a:solidFill>
                  <a:schemeClr val="tx1"/>
                </a:solidFill>
                <a:latin typeface="Arial" panose="020B0604020202020204" pitchFamily="34" charset="0"/>
                <a:cs typeface="Arial" panose="020B0604020202020204" pitchFamily="34" charset="0"/>
              </a:defRPr>
            </a:lvl1pPr>
            <a:lvl2pPr marL="742950" indent="-285750" defTabSz="912813">
              <a:defRPr>
                <a:solidFill>
                  <a:schemeClr val="tx1"/>
                </a:solidFill>
                <a:latin typeface="Arial" panose="020B0604020202020204" pitchFamily="34" charset="0"/>
                <a:cs typeface="Arial" panose="020B0604020202020204" pitchFamily="34" charset="0"/>
              </a:defRPr>
            </a:lvl2pPr>
            <a:lvl3pPr marL="1143000" indent="-228600" defTabSz="912813">
              <a:defRPr>
                <a:solidFill>
                  <a:schemeClr val="tx1"/>
                </a:solidFill>
                <a:latin typeface="Arial" panose="020B0604020202020204" pitchFamily="34" charset="0"/>
                <a:cs typeface="Arial" panose="020B0604020202020204" pitchFamily="34" charset="0"/>
              </a:defRPr>
            </a:lvl3pPr>
            <a:lvl4pPr marL="1600200" indent="-228600" defTabSz="912813">
              <a:defRPr>
                <a:solidFill>
                  <a:schemeClr val="tx1"/>
                </a:solidFill>
                <a:latin typeface="Arial" panose="020B0604020202020204" pitchFamily="34" charset="0"/>
                <a:cs typeface="Arial" panose="020B0604020202020204" pitchFamily="34" charset="0"/>
              </a:defRPr>
            </a:lvl4pPr>
            <a:lvl5pPr marL="2057400" indent="-228600" defTabSz="912813">
              <a:defRPr>
                <a:solidFill>
                  <a:schemeClr val="tx1"/>
                </a:solidFill>
                <a:latin typeface="Arial" panose="020B0604020202020204" pitchFamily="34" charset="0"/>
                <a:cs typeface="Arial" panose="020B0604020202020204" pitchFamily="34" charset="0"/>
              </a:defRPr>
            </a:lvl5pPr>
            <a:lvl6pPr marL="2514600" indent="-228600" defTabSz="91281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91281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91281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91281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0" fontAlgn="base" hangingPunct="0">
              <a:spcBef>
                <a:spcPct val="0"/>
              </a:spcBef>
              <a:spcAft>
                <a:spcPct val="0"/>
              </a:spcAft>
              <a:defRPr/>
            </a:pPr>
            <a:endParaRPr lang="en-US" sz="956" dirty="0">
              <a:solidFill>
                <a:srgbClr val="000000"/>
              </a:solidFill>
            </a:endParaRPr>
          </a:p>
        </p:txBody>
      </p:sp>
      <p:sp>
        <p:nvSpPr>
          <p:cNvPr id="11" name="Slide Number Placeholder 8">
            <a:extLst>
              <a:ext uri="{FF2B5EF4-FFF2-40B4-BE49-F238E27FC236}">
                <a16:creationId xmlns:a16="http://schemas.microsoft.com/office/drawing/2014/main" id="{EF466547-36E3-4FF3-AC93-1DFDB65B5EC8}"/>
              </a:ext>
            </a:extLst>
          </p:cNvPr>
          <p:cNvSpPr txBox="1">
            <a:spLocks/>
          </p:cNvSpPr>
          <p:nvPr userDrawn="1"/>
        </p:nvSpPr>
        <p:spPr>
          <a:xfrm>
            <a:off x="6858000" y="6448425"/>
            <a:ext cx="2133600" cy="381000"/>
          </a:xfrm>
          <a:prstGeom prst="rect">
            <a:avLst/>
          </a:prstGeom>
        </p:spPr>
        <p:txBody>
          <a:bodyPr lIns="51430" tIns="25715" rIns="51430" bIns="25715" anchor="ctr"/>
          <a:lstStyle/>
          <a:p>
            <a:pPr algn="r" defTabSz="513458" fontAlgn="base">
              <a:spcBef>
                <a:spcPct val="0"/>
              </a:spcBef>
              <a:spcAft>
                <a:spcPct val="0"/>
              </a:spcAft>
              <a:defRPr/>
            </a:pPr>
            <a:fld id="{BA879E58-23A0-4A77-8FB5-76FAC61AC11D}" type="slidenum">
              <a:rPr lang="en-US" sz="675" b="1">
                <a:solidFill>
                  <a:srgbClr val="FFFFFF"/>
                </a:solidFill>
                <a:cs typeface="Arial" charset="0"/>
              </a:rPr>
              <a:pPr algn="r" defTabSz="513458" fontAlgn="base">
                <a:spcBef>
                  <a:spcPct val="0"/>
                </a:spcBef>
                <a:spcAft>
                  <a:spcPct val="0"/>
                </a:spcAft>
                <a:defRPr/>
              </a:pPr>
              <a:t>‹#›</a:t>
            </a:fld>
            <a:endParaRPr lang="en-US" sz="675" b="1" dirty="0">
              <a:solidFill>
                <a:srgbClr val="FFFFFF"/>
              </a:solidFill>
              <a:cs typeface="Arial" charset="0"/>
            </a:endParaRPr>
          </a:p>
        </p:txBody>
      </p:sp>
      <p:sp>
        <p:nvSpPr>
          <p:cNvPr id="12" name="TextBox 11">
            <a:extLst>
              <a:ext uri="{FF2B5EF4-FFF2-40B4-BE49-F238E27FC236}">
                <a16:creationId xmlns:a16="http://schemas.microsoft.com/office/drawing/2014/main" id="{717068FE-44EE-42AE-B572-AEA0EBC8C10C}"/>
              </a:ext>
            </a:extLst>
          </p:cNvPr>
          <p:cNvSpPr txBox="1"/>
          <p:nvPr userDrawn="1"/>
        </p:nvSpPr>
        <p:spPr>
          <a:xfrm>
            <a:off x="4111509" y="6549078"/>
            <a:ext cx="308098" cy="170175"/>
          </a:xfrm>
          <a:prstGeom prst="rect">
            <a:avLst/>
          </a:prstGeom>
          <a:noFill/>
        </p:spPr>
        <p:txBody>
          <a:bodyPr wrap="none" rtlCol="0">
            <a:spAutoFit/>
          </a:bodyPr>
          <a:lstStyle/>
          <a:p>
            <a:pPr fontAlgn="base">
              <a:spcBef>
                <a:spcPct val="0"/>
              </a:spcBef>
              <a:spcAft>
                <a:spcPct val="0"/>
              </a:spcAft>
            </a:pPr>
            <a:r>
              <a:rPr lang="en-US" sz="506" b="1" dirty="0">
                <a:solidFill>
                  <a:srgbClr val="00B050"/>
                </a:solidFill>
                <a:latin typeface="Tahoma" pitchFamily="34" charset="0"/>
                <a:cs typeface="Arial" charset="0"/>
              </a:rPr>
              <a:t>CUI</a:t>
            </a:r>
          </a:p>
        </p:txBody>
      </p:sp>
    </p:spTree>
    <p:extLst>
      <p:ext uri="{BB962C8B-B14F-4D97-AF65-F5344CB8AC3E}">
        <p14:creationId xmlns:p14="http://schemas.microsoft.com/office/powerpoint/2010/main" val="136125807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Section Divider">
    <p:bg>
      <p:bgPr>
        <a:gradFill>
          <a:gsLst>
            <a:gs pos="0">
              <a:srgbClr val="D0D0D0"/>
            </a:gs>
            <a:gs pos="33000">
              <a:schemeClr val="bg1">
                <a:tint val="98000"/>
                <a:satMod val="130000"/>
                <a:shade val="90000"/>
                <a:lumMod val="103000"/>
              </a:schemeClr>
            </a:gs>
            <a:gs pos="100000">
              <a:schemeClr val="bg1">
                <a:shade val="63000"/>
                <a:satMod val="120000"/>
              </a:schemeClr>
            </a:gs>
          </a:gsLst>
          <a:lin ang="5400000" scaled="0"/>
        </a:gradFill>
        <a:effectLst/>
      </p:bgPr>
    </p:bg>
    <p:spTree>
      <p:nvGrpSpPr>
        <p:cNvPr id="1" name=""/>
        <p:cNvGrpSpPr/>
        <p:nvPr/>
      </p:nvGrpSpPr>
      <p:grpSpPr>
        <a:xfrm>
          <a:off x="0" y="0"/>
          <a:ext cx="0" cy="0"/>
          <a:chOff x="0" y="0"/>
          <a:chExt cx="0" cy="0"/>
        </a:xfrm>
      </p:grpSpPr>
      <p:sp>
        <p:nvSpPr>
          <p:cNvPr id="7" name="Freeform 6"/>
          <p:cNvSpPr/>
          <p:nvPr userDrawn="1"/>
        </p:nvSpPr>
        <p:spPr>
          <a:xfrm rot="10952479" flipH="1">
            <a:off x="-91365" y="1048032"/>
            <a:ext cx="7359063" cy="3113444"/>
          </a:xfrm>
          <a:custGeom>
            <a:avLst/>
            <a:gdLst>
              <a:gd name="connsiteX0" fmla="*/ 0 w 5778604"/>
              <a:gd name="connsiteY0" fmla="*/ 2458537 h 2665736"/>
              <a:gd name="connsiteX1" fmla="*/ 326001 w 5778604"/>
              <a:gd name="connsiteY1" fmla="*/ 2473006 h 2665736"/>
              <a:gd name="connsiteX2" fmla="*/ 380950 w 5778604"/>
              <a:gd name="connsiteY2" fmla="*/ 2475445 h 2665736"/>
              <a:gd name="connsiteX3" fmla="*/ 4656922 w 5778604"/>
              <a:gd name="connsiteY3" fmla="*/ 2665227 h 2665736"/>
              <a:gd name="connsiteX4" fmla="*/ 4992188 w 5778604"/>
              <a:gd name="connsiteY4" fmla="*/ 2470932 h 2665736"/>
              <a:gd name="connsiteX5" fmla="*/ 5046258 w 5778604"/>
              <a:gd name="connsiteY5" fmla="*/ 1252695 h 2665736"/>
              <a:gd name="connsiteX6" fmla="*/ 5049323 w 5778604"/>
              <a:gd name="connsiteY6" fmla="*/ 1268856 h 2665736"/>
              <a:gd name="connsiteX7" fmla="*/ 5058322 w 5778604"/>
              <a:gd name="connsiteY7" fmla="*/ 1224187 h 2665736"/>
              <a:gd name="connsiteX8" fmla="*/ 5189233 w 5778604"/>
              <a:gd name="connsiteY8" fmla="*/ 1092971 h 2665736"/>
              <a:gd name="connsiteX9" fmla="*/ 5253886 w 5778604"/>
              <a:gd name="connsiteY9" fmla="*/ 1079888 h 2665736"/>
              <a:gd name="connsiteX10" fmla="*/ 5634058 w 5778604"/>
              <a:gd name="connsiteY10" fmla="*/ 1096762 h 2665736"/>
              <a:gd name="connsiteX11" fmla="*/ 5740465 w 5778604"/>
              <a:gd name="connsiteY11" fmla="*/ 999399 h 2665736"/>
              <a:gd name="connsiteX12" fmla="*/ 5778502 w 5778604"/>
              <a:gd name="connsiteY12" fmla="*/ 142384 h 2665736"/>
              <a:gd name="connsiteX13" fmla="*/ 5681139 w 5778604"/>
              <a:gd name="connsiteY13" fmla="*/ 35977 h 2665736"/>
              <a:gd name="connsiteX14" fmla="*/ 4872841 w 5778604"/>
              <a:gd name="connsiteY14" fmla="*/ 102 h 2665736"/>
              <a:gd name="connsiteX15" fmla="*/ 4766434 w 5778604"/>
              <a:gd name="connsiteY15" fmla="*/ 97465 h 2665736"/>
              <a:gd name="connsiteX16" fmla="*/ 4749141 w 5778604"/>
              <a:gd name="connsiteY16" fmla="*/ 487106 h 2665736"/>
              <a:gd name="connsiteX17" fmla="*/ 4741087 w 5778604"/>
              <a:gd name="connsiteY17" fmla="*/ 527081 h 2665736"/>
              <a:gd name="connsiteX18" fmla="*/ 4610177 w 5778604"/>
              <a:gd name="connsiteY18" fmla="*/ 658298 h 2665736"/>
              <a:gd name="connsiteX19" fmla="*/ 4605853 w 5778604"/>
              <a:gd name="connsiteY19" fmla="*/ 659173 h 2665736"/>
              <a:gd name="connsiteX20" fmla="*/ 469710 w 5778604"/>
              <a:gd name="connsiteY20" fmla="*/ 475596 h 2665736"/>
              <a:gd name="connsiteX21" fmla="*/ 469733 w 5778604"/>
              <a:gd name="connsiteY21" fmla="*/ 475068 h 2665736"/>
              <a:gd name="connsiteX22" fmla="*/ 88784 w 5778604"/>
              <a:gd name="connsiteY22" fmla="*/ 458160 h 2665736"/>
              <a:gd name="connsiteX23" fmla="*/ 79495 w 5778604"/>
              <a:gd name="connsiteY23" fmla="*/ 667452 h 2665736"/>
              <a:gd name="connsiteX24" fmla="*/ 9266 w 5778604"/>
              <a:gd name="connsiteY24" fmla="*/ 2249773 h 26657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5778604" h="2665736">
                <a:moveTo>
                  <a:pt x="0" y="2458537"/>
                </a:moveTo>
                <a:lnTo>
                  <a:pt x="326001" y="2473006"/>
                </a:lnTo>
                <a:lnTo>
                  <a:pt x="380950" y="2475445"/>
                </a:lnTo>
                <a:lnTo>
                  <a:pt x="4656922" y="2665227"/>
                </a:lnTo>
                <a:cubicBezTo>
                  <a:pt x="4836967" y="2673218"/>
                  <a:pt x="4987071" y="2586229"/>
                  <a:pt x="4992188" y="2470932"/>
                </a:cubicBezTo>
                <a:lnTo>
                  <a:pt x="5046258" y="1252695"/>
                </a:lnTo>
                <a:lnTo>
                  <a:pt x="5049323" y="1268856"/>
                </a:lnTo>
                <a:lnTo>
                  <a:pt x="5058322" y="1224187"/>
                </a:lnTo>
                <a:cubicBezTo>
                  <a:pt x="5083215" y="1165189"/>
                  <a:pt x="5130370" y="1117928"/>
                  <a:pt x="5189233" y="1092971"/>
                </a:cubicBezTo>
                <a:lnTo>
                  <a:pt x="5253886" y="1079888"/>
                </a:lnTo>
                <a:lnTo>
                  <a:pt x="5634058" y="1096762"/>
                </a:lnTo>
                <a:cubicBezTo>
                  <a:pt x="5690328" y="1099259"/>
                  <a:pt x="5737967" y="1055669"/>
                  <a:pt x="5740465" y="999399"/>
                </a:cubicBezTo>
                <a:lnTo>
                  <a:pt x="5778502" y="142384"/>
                </a:lnTo>
                <a:cubicBezTo>
                  <a:pt x="5781000" y="86114"/>
                  <a:pt x="5737409" y="38475"/>
                  <a:pt x="5681139" y="35977"/>
                </a:cubicBezTo>
                <a:lnTo>
                  <a:pt x="4872841" y="102"/>
                </a:lnTo>
                <a:cubicBezTo>
                  <a:pt x="4816572" y="-2395"/>
                  <a:pt x="4768932" y="41195"/>
                  <a:pt x="4766434" y="97465"/>
                </a:cubicBezTo>
                <a:lnTo>
                  <a:pt x="4749141" y="487106"/>
                </a:lnTo>
                <a:lnTo>
                  <a:pt x="4741087" y="527081"/>
                </a:lnTo>
                <a:cubicBezTo>
                  <a:pt x="4716194" y="586080"/>
                  <a:pt x="4669040" y="633340"/>
                  <a:pt x="4610177" y="658298"/>
                </a:cubicBezTo>
                <a:lnTo>
                  <a:pt x="4605853" y="659173"/>
                </a:lnTo>
                <a:lnTo>
                  <a:pt x="469710" y="475596"/>
                </a:lnTo>
                <a:lnTo>
                  <a:pt x="469733" y="475068"/>
                </a:lnTo>
                <a:lnTo>
                  <a:pt x="88784" y="458160"/>
                </a:lnTo>
                <a:lnTo>
                  <a:pt x="79495" y="667452"/>
                </a:lnTo>
                <a:lnTo>
                  <a:pt x="9266" y="2249773"/>
                </a:lnTo>
                <a:close/>
              </a:path>
            </a:pathLst>
          </a:custGeom>
          <a:solidFill>
            <a:srgbClr val="000000"/>
          </a:solidFill>
          <a:ln w="3175">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p:cNvSpPr>
            <a:spLocks noGrp="1"/>
          </p:cNvSpPr>
          <p:nvPr>
            <p:ph type="title" hasCustomPrompt="1"/>
          </p:nvPr>
        </p:nvSpPr>
        <p:spPr>
          <a:xfrm>
            <a:off x="19904" y="1212781"/>
            <a:ext cx="6265393" cy="2204185"/>
          </a:xfrm>
        </p:spPr>
        <p:txBody>
          <a:bodyPr anchor="ctr"/>
          <a:lstStyle>
            <a:lvl1pPr>
              <a:defRPr sz="6000">
                <a:solidFill>
                  <a:schemeClr val="bg1"/>
                </a:solidFill>
              </a:defRPr>
            </a:lvl1pPr>
          </a:lstStyle>
          <a:p>
            <a:r>
              <a:rPr lang="en-US"/>
              <a:t>CLICK TO EDIT SECTION TITLE</a:t>
            </a:r>
          </a:p>
        </p:txBody>
      </p:sp>
      <p:sp>
        <p:nvSpPr>
          <p:cNvPr id="3" name="Text Placeholder 2"/>
          <p:cNvSpPr>
            <a:spLocks noGrp="1"/>
          </p:cNvSpPr>
          <p:nvPr>
            <p:ph type="body" idx="1" hasCustomPrompt="1"/>
          </p:nvPr>
        </p:nvSpPr>
        <p:spPr>
          <a:xfrm>
            <a:off x="19903" y="3474721"/>
            <a:ext cx="5841882" cy="1500187"/>
          </a:xfrm>
        </p:spPr>
        <p:txBody>
          <a:bodyPr/>
          <a:lstStyle>
            <a:lvl1pPr marL="0" indent="0">
              <a:buNone/>
              <a:defRPr sz="2400" baseline="0">
                <a:solidFill>
                  <a:srgbClr val="8D8D8D"/>
                </a:solidFill>
                <a:latin typeface="US Army Light" panose="020B050603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SECTION SUB-TITLE</a:t>
            </a:r>
          </a:p>
        </p:txBody>
      </p:sp>
      <p:sp>
        <p:nvSpPr>
          <p:cNvPr id="8" name="Freeform 7"/>
          <p:cNvSpPr/>
          <p:nvPr userDrawn="1"/>
        </p:nvSpPr>
        <p:spPr>
          <a:xfrm rot="16200000">
            <a:off x="7548614" y="5262614"/>
            <a:ext cx="1583355" cy="1607417"/>
          </a:xfrm>
          <a:custGeom>
            <a:avLst/>
            <a:gdLst>
              <a:gd name="connsiteX0" fmla="*/ 0 w 3384026"/>
              <a:gd name="connsiteY0" fmla="*/ 0 h 2121408"/>
              <a:gd name="connsiteX1" fmla="*/ 221395 w 3384026"/>
              <a:gd name="connsiteY1" fmla="*/ 0 h 2121408"/>
              <a:gd name="connsiteX2" fmla="*/ 258712 w 3384026"/>
              <a:gd name="connsiteY2" fmla="*/ 0 h 2121408"/>
              <a:gd name="connsiteX3" fmla="*/ 3162631 w 3384026"/>
              <a:gd name="connsiteY3" fmla="*/ 0 h 2121408"/>
              <a:gd name="connsiteX4" fmla="*/ 3384026 w 3384026"/>
              <a:gd name="connsiteY4" fmla="*/ 221395 h 2121408"/>
              <a:gd name="connsiteX5" fmla="*/ 3384026 w 3384026"/>
              <a:gd name="connsiteY5" fmla="*/ 1899453 h 2121408"/>
              <a:gd name="connsiteX6" fmla="*/ 3162631 w 3384026"/>
              <a:gd name="connsiteY6" fmla="*/ 2120848 h 2121408"/>
              <a:gd name="connsiteX7" fmla="*/ 258712 w 3384026"/>
              <a:gd name="connsiteY7" fmla="*/ 2120848 h 2121408"/>
              <a:gd name="connsiteX8" fmla="*/ 258712 w 3384026"/>
              <a:gd name="connsiteY8" fmla="*/ 2121408 h 2121408"/>
              <a:gd name="connsiteX9" fmla="*/ 0 w 3384026"/>
              <a:gd name="connsiteY9" fmla="*/ 2121408 h 2121408"/>
              <a:gd name="connsiteX10" fmla="*/ 0 w 3384026"/>
              <a:gd name="connsiteY10" fmla="*/ 1899453 h 2121408"/>
              <a:gd name="connsiteX11" fmla="*/ 0 w 3384026"/>
              <a:gd name="connsiteY11" fmla="*/ 221395 h 21214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384026" h="2121408">
                <a:moveTo>
                  <a:pt x="0" y="0"/>
                </a:moveTo>
                <a:lnTo>
                  <a:pt x="221395" y="0"/>
                </a:lnTo>
                <a:lnTo>
                  <a:pt x="258712" y="0"/>
                </a:lnTo>
                <a:lnTo>
                  <a:pt x="3162631" y="0"/>
                </a:lnTo>
                <a:cubicBezTo>
                  <a:pt x="3284904" y="0"/>
                  <a:pt x="3384026" y="99122"/>
                  <a:pt x="3384026" y="221395"/>
                </a:cubicBezTo>
                <a:lnTo>
                  <a:pt x="3384026" y="1899453"/>
                </a:lnTo>
                <a:cubicBezTo>
                  <a:pt x="3384026" y="2021726"/>
                  <a:pt x="3284904" y="2120848"/>
                  <a:pt x="3162631" y="2120848"/>
                </a:cubicBezTo>
                <a:lnTo>
                  <a:pt x="258712" y="2120848"/>
                </a:lnTo>
                <a:lnTo>
                  <a:pt x="258712" y="2121408"/>
                </a:lnTo>
                <a:lnTo>
                  <a:pt x="0" y="2121408"/>
                </a:lnTo>
                <a:lnTo>
                  <a:pt x="0" y="1899453"/>
                </a:lnTo>
                <a:lnTo>
                  <a:pt x="0" y="221395"/>
                </a:lnTo>
                <a:close/>
              </a:path>
            </a:pathLst>
          </a:custGeom>
          <a:solidFill>
            <a:srgbClr val="00000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US Army" panose="020B0506030202020204" pitchFamily="34" charset="0"/>
            </a:endParaRPr>
          </a:p>
        </p:txBody>
      </p:sp>
      <p:pic>
        <p:nvPicPr>
          <p:cNvPr id="10" name="Picture 2" descr="ecc5aac5-c394-4a77-aff2-6354ec9e1b79@easf"/>
          <p:cNvPicPr preferRelativeResize="0">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6173339" y="3205785"/>
            <a:ext cx="762922" cy="9557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10">
            <a:extLst>
              <a:ext uri="{FF2B5EF4-FFF2-40B4-BE49-F238E27FC236}">
                <a16:creationId xmlns:a16="http://schemas.microsoft.com/office/drawing/2014/main" id="{7A476DE0-A278-4657-9B6A-4EE6405871E7}"/>
              </a:ext>
            </a:extLst>
          </p:cNvPr>
          <p:cNvPicPr>
            <a:picLocks noChangeAspect="1"/>
          </p:cNvPicPr>
          <p:nvPr userDrawn="1"/>
        </p:nvPicPr>
        <p:blipFill>
          <a:blip r:embed="rId3"/>
          <a:stretch>
            <a:fillRect/>
          </a:stretch>
        </p:blipFill>
        <p:spPr>
          <a:xfrm>
            <a:off x="7950377" y="5576597"/>
            <a:ext cx="779827" cy="979450"/>
          </a:xfrm>
          <a:prstGeom prst="rect">
            <a:avLst/>
          </a:prstGeom>
        </p:spPr>
      </p:pic>
    </p:spTree>
    <p:extLst>
      <p:ext uri="{BB962C8B-B14F-4D97-AF65-F5344CB8AC3E}">
        <p14:creationId xmlns:p14="http://schemas.microsoft.com/office/powerpoint/2010/main" val="3061247061"/>
      </p:ext>
    </p:extLst>
  </p:cSld>
  <p:clrMapOvr>
    <a:overrideClrMapping bg1="lt1" tx1="dk1" bg2="lt2" tx2="dk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Body Slide">
    <p:spTree>
      <p:nvGrpSpPr>
        <p:cNvPr id="1" name=""/>
        <p:cNvGrpSpPr/>
        <p:nvPr/>
      </p:nvGrpSpPr>
      <p:grpSpPr>
        <a:xfrm>
          <a:off x="0" y="0"/>
          <a:ext cx="0" cy="0"/>
          <a:chOff x="0" y="0"/>
          <a:chExt cx="0" cy="0"/>
        </a:xfrm>
      </p:grpSpPr>
      <p:sp>
        <p:nvSpPr>
          <p:cNvPr id="4" name="Rectangle 3"/>
          <p:cNvSpPr/>
          <p:nvPr userDrawn="1"/>
        </p:nvSpPr>
        <p:spPr>
          <a:xfrm>
            <a:off x="-1" y="6657020"/>
            <a:ext cx="9144001" cy="20098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Isosceles Triangle 14"/>
          <p:cNvSpPr/>
          <p:nvPr userDrawn="1"/>
        </p:nvSpPr>
        <p:spPr>
          <a:xfrm rot="16200000">
            <a:off x="8648300" y="6362299"/>
            <a:ext cx="770021" cy="221379"/>
          </a:xfrm>
          <a:prstGeom prst="triangle">
            <a:avLst/>
          </a:prstGeom>
          <a:solidFill>
            <a:schemeClr val="bg1"/>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userDrawn="1"/>
        </p:nvSpPr>
        <p:spPr>
          <a:xfrm>
            <a:off x="0" y="0"/>
            <a:ext cx="9144000" cy="914400"/>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259882" y="1132887"/>
            <a:ext cx="8604985" cy="463261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6" name="Slide Number Placeholder 5"/>
          <p:cNvSpPr>
            <a:spLocks noGrp="1"/>
          </p:cNvSpPr>
          <p:nvPr>
            <p:ph type="sldNum" sz="quarter" idx="12"/>
          </p:nvPr>
        </p:nvSpPr>
        <p:spPr>
          <a:xfrm>
            <a:off x="7009600" y="6569877"/>
            <a:ext cx="2057400" cy="365125"/>
          </a:xfrm>
        </p:spPr>
        <p:txBody>
          <a:bodyPr/>
          <a:lstStyle>
            <a:lvl1pPr>
              <a:defRPr>
                <a:solidFill>
                  <a:schemeClr val="bg1"/>
                </a:solidFill>
              </a:defRPr>
            </a:lvl1pPr>
          </a:lstStyle>
          <a:p>
            <a:fld id="{486883CC-8FE0-48B2-AFDD-ECB6A95AA855}" type="slidenum">
              <a:rPr lang="en-US" smtClean="0"/>
              <a:pPr/>
              <a:t>‹#›</a:t>
            </a:fld>
            <a:endParaRPr lang="en-US"/>
          </a:p>
        </p:txBody>
      </p:sp>
      <p:sp>
        <p:nvSpPr>
          <p:cNvPr id="13" name="Rectangle 12"/>
          <p:cNvSpPr/>
          <p:nvPr userDrawn="1"/>
        </p:nvSpPr>
        <p:spPr>
          <a:xfrm>
            <a:off x="6920564" y="0"/>
            <a:ext cx="2223436" cy="914400"/>
          </a:xfrm>
          <a:custGeom>
            <a:avLst/>
            <a:gdLst>
              <a:gd name="connsiteX0" fmla="*/ 0 w 1982804"/>
              <a:gd name="connsiteY0" fmla="*/ 0 h 1052706"/>
              <a:gd name="connsiteX1" fmla="*/ 1982804 w 1982804"/>
              <a:gd name="connsiteY1" fmla="*/ 0 h 1052706"/>
              <a:gd name="connsiteX2" fmla="*/ 1982804 w 1982804"/>
              <a:gd name="connsiteY2" fmla="*/ 1052706 h 1052706"/>
              <a:gd name="connsiteX3" fmla="*/ 0 w 1982804"/>
              <a:gd name="connsiteY3" fmla="*/ 1052706 h 1052706"/>
              <a:gd name="connsiteX4" fmla="*/ 0 w 1982804"/>
              <a:gd name="connsiteY4" fmla="*/ 0 h 1052706"/>
              <a:gd name="connsiteX0" fmla="*/ 664143 w 1982804"/>
              <a:gd name="connsiteY0" fmla="*/ 0 h 1052706"/>
              <a:gd name="connsiteX1" fmla="*/ 1982804 w 1982804"/>
              <a:gd name="connsiteY1" fmla="*/ 0 h 1052706"/>
              <a:gd name="connsiteX2" fmla="*/ 1982804 w 1982804"/>
              <a:gd name="connsiteY2" fmla="*/ 1052706 h 1052706"/>
              <a:gd name="connsiteX3" fmla="*/ 0 w 1982804"/>
              <a:gd name="connsiteY3" fmla="*/ 1052706 h 1052706"/>
              <a:gd name="connsiteX4" fmla="*/ 664143 w 1982804"/>
              <a:gd name="connsiteY4" fmla="*/ 0 h 10527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82804" h="1052706">
                <a:moveTo>
                  <a:pt x="664143" y="0"/>
                </a:moveTo>
                <a:lnTo>
                  <a:pt x="1982804" y="0"/>
                </a:lnTo>
                <a:lnTo>
                  <a:pt x="1982804" y="1052706"/>
                </a:lnTo>
                <a:lnTo>
                  <a:pt x="0" y="1052706"/>
                </a:lnTo>
                <a:lnTo>
                  <a:pt x="664143" y="0"/>
                </a:ln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2" descr="ecc5aac5-c394-4a77-aff2-6354ec9e1b79@easf"/>
          <p:cNvPicPr preferRelativeResize="0">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8497895" y="181814"/>
            <a:ext cx="540831" cy="6774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 name="Text Placeholder 15"/>
          <p:cNvSpPr>
            <a:spLocks noGrp="1"/>
          </p:cNvSpPr>
          <p:nvPr>
            <p:ph type="body" sz="quarter" idx="16" hasCustomPrompt="1"/>
          </p:nvPr>
        </p:nvSpPr>
        <p:spPr>
          <a:xfrm>
            <a:off x="259882" y="558100"/>
            <a:ext cx="6677025" cy="269875"/>
          </a:xfrm>
        </p:spPr>
        <p:txBody>
          <a:bodyPr>
            <a:noAutofit/>
          </a:bodyPr>
          <a:lstStyle>
            <a:lvl1pPr marL="0" indent="0">
              <a:buNone/>
              <a:defRPr sz="1800" baseline="0">
                <a:solidFill>
                  <a:schemeClr val="tx2"/>
                </a:solidFill>
                <a:latin typeface="US Army Light" panose="020B0506030202020204"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a:t>ENTER SPPR OR RSOC DIVISION HERE (E.G. SPPR – PLANS DIVISION)</a:t>
            </a:r>
          </a:p>
        </p:txBody>
      </p:sp>
      <p:sp>
        <p:nvSpPr>
          <p:cNvPr id="2" name="Title 1"/>
          <p:cNvSpPr>
            <a:spLocks noGrp="1"/>
          </p:cNvSpPr>
          <p:nvPr>
            <p:ph type="title" hasCustomPrompt="1"/>
          </p:nvPr>
        </p:nvSpPr>
        <p:spPr>
          <a:xfrm>
            <a:off x="259882" y="66749"/>
            <a:ext cx="6987940" cy="584238"/>
          </a:xfrm>
        </p:spPr>
        <p:txBody>
          <a:bodyPr>
            <a:noAutofit/>
          </a:bodyPr>
          <a:lstStyle>
            <a:lvl1pPr>
              <a:defRPr sz="3600">
                <a:solidFill>
                  <a:schemeClr val="bg1"/>
                </a:solidFill>
              </a:defRPr>
            </a:lvl1pPr>
          </a:lstStyle>
          <a:p>
            <a:r>
              <a:rPr lang="en-US"/>
              <a:t>CLICK TO EDIT MASTER TITLE</a:t>
            </a:r>
          </a:p>
        </p:txBody>
      </p:sp>
      <p:cxnSp>
        <p:nvCxnSpPr>
          <p:cNvPr id="10" name="Straight Connector 9"/>
          <p:cNvCxnSpPr>
            <a:cxnSpLocks noChangeAspect="1"/>
          </p:cNvCxnSpPr>
          <p:nvPr userDrawn="1"/>
        </p:nvCxnSpPr>
        <p:spPr>
          <a:xfrm flipV="1">
            <a:off x="7084194" y="-19251"/>
            <a:ext cx="611377" cy="1173868"/>
          </a:xfrm>
          <a:prstGeom prst="line">
            <a:avLst/>
          </a:prstGeom>
          <a:ln w="19050">
            <a:solidFill>
              <a:srgbClr val="FFFFFF"/>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a:cxnSpLocks noChangeAspect="1"/>
          </p:cNvCxnSpPr>
          <p:nvPr userDrawn="1"/>
        </p:nvCxnSpPr>
        <p:spPr>
          <a:xfrm flipV="1">
            <a:off x="7007433" y="-19251"/>
            <a:ext cx="611377" cy="1173868"/>
          </a:xfrm>
          <a:prstGeom prst="line">
            <a:avLst/>
          </a:prstGeom>
          <a:ln w="19050">
            <a:solidFill>
              <a:srgbClr val="FFFFFF"/>
            </a:solidFill>
          </a:ln>
        </p:spPr>
        <p:style>
          <a:lnRef idx="1">
            <a:schemeClr val="accent1"/>
          </a:lnRef>
          <a:fillRef idx="0">
            <a:schemeClr val="accent1"/>
          </a:fillRef>
          <a:effectRef idx="0">
            <a:schemeClr val="accent1"/>
          </a:effectRef>
          <a:fontRef idx="minor">
            <a:schemeClr val="tx1"/>
          </a:fontRef>
        </p:style>
      </p:cxnSp>
      <p:sp>
        <p:nvSpPr>
          <p:cNvPr id="22" name="Footer Placeholder 2">
            <a:extLst>
              <a:ext uri="{FF2B5EF4-FFF2-40B4-BE49-F238E27FC236}">
                <a16:creationId xmlns:a16="http://schemas.microsoft.com/office/drawing/2014/main" id="{AE19F725-6B3B-45F5-B5E4-518AB029DFE6}"/>
              </a:ext>
            </a:extLst>
          </p:cNvPr>
          <p:cNvSpPr txBox="1">
            <a:spLocks/>
          </p:cNvSpPr>
          <p:nvPr userDrawn="1"/>
        </p:nvSpPr>
        <p:spPr>
          <a:xfrm>
            <a:off x="3030424" y="-48509"/>
            <a:ext cx="3086100" cy="365125"/>
          </a:xfrm>
          <a:prstGeom prst="rect">
            <a:avLst/>
          </a:prstGeom>
        </p:spPr>
        <p:txBody>
          <a:bodyPr vert="horz" lIns="91440" tIns="45720" rIns="91440" bIns="45720" rtlCol="0" anchor="ctr"/>
          <a:lstStyle>
            <a:defPPr>
              <a:defRPr lang="en-US"/>
            </a:defPPr>
            <a:lvl1pPr marL="0" algn="ctr" defTabSz="457200" rtl="0" eaLnBrk="1" latinLnBrk="0" hangingPunct="1">
              <a:defRPr sz="1200" b="1" kern="1200">
                <a:solidFill>
                  <a:srgbClr val="00B050"/>
                </a:solidFill>
                <a:latin typeface="US Army Light" panose="020B0506030202020204" pitchFamily="34" charset="0"/>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a:t>CUI</a:t>
            </a:r>
          </a:p>
        </p:txBody>
      </p:sp>
      <p:sp>
        <p:nvSpPr>
          <p:cNvPr id="23" name="Footer Placeholder 2">
            <a:extLst>
              <a:ext uri="{FF2B5EF4-FFF2-40B4-BE49-F238E27FC236}">
                <a16:creationId xmlns:a16="http://schemas.microsoft.com/office/drawing/2014/main" id="{434BA9F6-DBF7-457B-9FDA-C837606C6FD2}"/>
              </a:ext>
            </a:extLst>
          </p:cNvPr>
          <p:cNvSpPr txBox="1">
            <a:spLocks/>
          </p:cNvSpPr>
          <p:nvPr userDrawn="1"/>
        </p:nvSpPr>
        <p:spPr>
          <a:xfrm>
            <a:off x="3030424" y="6584613"/>
            <a:ext cx="3086100" cy="291143"/>
          </a:xfrm>
          <a:prstGeom prst="rect">
            <a:avLst/>
          </a:prstGeom>
        </p:spPr>
        <p:txBody>
          <a:bodyPr vert="horz" lIns="91440" tIns="45720" rIns="91440" bIns="45720" rtlCol="0" anchor="ctr"/>
          <a:lstStyle>
            <a:defPPr>
              <a:defRPr lang="en-US"/>
            </a:defPPr>
            <a:lvl1pPr marL="0" algn="ctr" defTabSz="457200" rtl="0" eaLnBrk="1" latinLnBrk="0" hangingPunct="1">
              <a:defRPr sz="1200" b="1" kern="1200">
                <a:solidFill>
                  <a:srgbClr val="00B050"/>
                </a:solidFill>
                <a:latin typeface="US Army Light" panose="020B0506030202020204" pitchFamily="34" charset="0"/>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a:t>CUI</a:t>
            </a:r>
          </a:p>
        </p:txBody>
      </p:sp>
      <p:sp>
        <p:nvSpPr>
          <p:cNvPr id="11" name="AutoShape 2" descr="United States Army">
            <a:extLst>
              <a:ext uri="{FF2B5EF4-FFF2-40B4-BE49-F238E27FC236}">
                <a16:creationId xmlns:a16="http://schemas.microsoft.com/office/drawing/2014/main" id="{1A83ADA7-B93D-4942-B9EF-098A2D85B41B}"/>
              </a:ext>
            </a:extLst>
          </p:cNvPr>
          <p:cNvSpPr>
            <a:spLocks noChangeAspect="1" noChangeArrowheads="1"/>
          </p:cNvSpPr>
          <p:nvPr userDrawn="1"/>
        </p:nvSpPr>
        <p:spPr bwMode="auto">
          <a:xfrm>
            <a:off x="4419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2" name="Picture 11">
            <a:extLst>
              <a:ext uri="{FF2B5EF4-FFF2-40B4-BE49-F238E27FC236}">
                <a16:creationId xmlns:a16="http://schemas.microsoft.com/office/drawing/2014/main" id="{20E19209-F5CF-428B-B663-23EE2591B533}"/>
              </a:ext>
            </a:extLst>
          </p:cNvPr>
          <p:cNvPicPr>
            <a:picLocks noChangeAspect="1"/>
          </p:cNvPicPr>
          <p:nvPr userDrawn="1"/>
        </p:nvPicPr>
        <p:blipFill>
          <a:blip r:embed="rId3"/>
          <a:stretch>
            <a:fillRect/>
          </a:stretch>
        </p:blipFill>
        <p:spPr>
          <a:xfrm>
            <a:off x="7820864" y="181814"/>
            <a:ext cx="540831" cy="677494"/>
          </a:xfrm>
          <a:prstGeom prst="rect">
            <a:avLst/>
          </a:prstGeom>
        </p:spPr>
      </p:pic>
    </p:spTree>
    <p:extLst>
      <p:ext uri="{BB962C8B-B14F-4D97-AF65-F5344CB8AC3E}">
        <p14:creationId xmlns:p14="http://schemas.microsoft.com/office/powerpoint/2010/main" val="388740746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hasCustomPrompt="1"/>
          </p:nvPr>
        </p:nvSpPr>
        <p:spPr>
          <a:xfrm>
            <a:off x="259882" y="1154617"/>
            <a:ext cx="4251960" cy="823912"/>
          </a:xfrm>
        </p:spPr>
        <p:txBody>
          <a:bodyPr anchor="b">
            <a:normAutofit/>
          </a:bodyPr>
          <a:lstStyle>
            <a:lvl1pPr marL="0" indent="0">
              <a:buNone/>
              <a:defRPr sz="2800" b="0">
                <a:latin typeface="US Army Light" panose="020B050603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259882" y="2065672"/>
            <a:ext cx="4251960" cy="4123991"/>
          </a:xfrm>
        </p:spPr>
        <p:txBody>
          <a:bodyPr>
            <a:normAutofit/>
          </a:bodyPr>
          <a:lstStyle>
            <a:lvl1pPr>
              <a:defRPr sz="2000"/>
            </a:lvl1pPr>
            <a:lvl2pPr>
              <a:defRPr sz="1800"/>
            </a:lvl2pPr>
            <a:lvl3pPr>
              <a:defRPr sz="1600"/>
            </a:lvl3pPr>
            <a:lvl4pPr>
              <a:defRPr sz="1400"/>
            </a:lvl4pPr>
            <a:lvl5pPr>
              <a:defRPr sz="14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hasCustomPrompt="1"/>
          </p:nvPr>
        </p:nvSpPr>
        <p:spPr>
          <a:xfrm>
            <a:off x="4629150" y="1154617"/>
            <a:ext cx="4250939" cy="823912"/>
          </a:xfrm>
        </p:spPr>
        <p:txBody>
          <a:bodyPr anchor="b">
            <a:normAutofit/>
          </a:bodyPr>
          <a:lstStyle>
            <a:lvl1pPr marL="0" indent="0">
              <a:buNone/>
              <a:defRPr sz="2800" b="0">
                <a:latin typeface="US Army Light" panose="020B050603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29150" y="2065672"/>
            <a:ext cx="4250939" cy="4123991"/>
          </a:xfrm>
        </p:spPr>
        <p:txBody>
          <a:bodyPr>
            <a:normAutofit/>
          </a:bodyPr>
          <a:lstStyle>
            <a:lvl1pPr>
              <a:defRPr sz="2000"/>
            </a:lvl1pPr>
            <a:lvl2pPr>
              <a:defRPr sz="1800"/>
            </a:lvl2pPr>
            <a:lvl3pPr>
              <a:defRPr sz="1600"/>
            </a:lvl3pPr>
            <a:lvl4pPr>
              <a:defRPr sz="1400"/>
            </a:lvl4pPr>
            <a:lvl5pPr>
              <a:defRPr sz="14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Rectangle 9"/>
          <p:cNvSpPr/>
          <p:nvPr userDrawn="1"/>
        </p:nvSpPr>
        <p:spPr>
          <a:xfrm>
            <a:off x="0" y="0"/>
            <a:ext cx="9144000" cy="914400"/>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2"/>
          <p:cNvSpPr/>
          <p:nvPr userDrawn="1"/>
        </p:nvSpPr>
        <p:spPr>
          <a:xfrm>
            <a:off x="6920564" y="0"/>
            <a:ext cx="2223436" cy="914400"/>
          </a:xfrm>
          <a:custGeom>
            <a:avLst/>
            <a:gdLst>
              <a:gd name="connsiteX0" fmla="*/ 0 w 1982804"/>
              <a:gd name="connsiteY0" fmla="*/ 0 h 1052706"/>
              <a:gd name="connsiteX1" fmla="*/ 1982804 w 1982804"/>
              <a:gd name="connsiteY1" fmla="*/ 0 h 1052706"/>
              <a:gd name="connsiteX2" fmla="*/ 1982804 w 1982804"/>
              <a:gd name="connsiteY2" fmla="*/ 1052706 h 1052706"/>
              <a:gd name="connsiteX3" fmla="*/ 0 w 1982804"/>
              <a:gd name="connsiteY3" fmla="*/ 1052706 h 1052706"/>
              <a:gd name="connsiteX4" fmla="*/ 0 w 1982804"/>
              <a:gd name="connsiteY4" fmla="*/ 0 h 1052706"/>
              <a:gd name="connsiteX0" fmla="*/ 664143 w 1982804"/>
              <a:gd name="connsiteY0" fmla="*/ 0 h 1052706"/>
              <a:gd name="connsiteX1" fmla="*/ 1982804 w 1982804"/>
              <a:gd name="connsiteY1" fmla="*/ 0 h 1052706"/>
              <a:gd name="connsiteX2" fmla="*/ 1982804 w 1982804"/>
              <a:gd name="connsiteY2" fmla="*/ 1052706 h 1052706"/>
              <a:gd name="connsiteX3" fmla="*/ 0 w 1982804"/>
              <a:gd name="connsiteY3" fmla="*/ 1052706 h 1052706"/>
              <a:gd name="connsiteX4" fmla="*/ 664143 w 1982804"/>
              <a:gd name="connsiteY4" fmla="*/ 0 h 10527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82804" h="1052706">
                <a:moveTo>
                  <a:pt x="664143" y="0"/>
                </a:moveTo>
                <a:lnTo>
                  <a:pt x="1982804" y="0"/>
                </a:lnTo>
                <a:lnTo>
                  <a:pt x="1982804" y="1052706"/>
                </a:lnTo>
                <a:lnTo>
                  <a:pt x="0" y="1052706"/>
                </a:lnTo>
                <a:lnTo>
                  <a:pt x="664143" y="0"/>
                </a:ln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p:cNvPicPr preferRelativeResize="0">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753160" y="58640"/>
            <a:ext cx="633421" cy="800668"/>
          </a:xfrm>
          <a:prstGeom prst="rect">
            <a:avLst/>
          </a:prstGeom>
        </p:spPr>
      </p:pic>
      <p:cxnSp>
        <p:nvCxnSpPr>
          <p:cNvPr id="13" name="Straight Connector 12"/>
          <p:cNvCxnSpPr/>
          <p:nvPr userDrawn="1"/>
        </p:nvCxnSpPr>
        <p:spPr>
          <a:xfrm>
            <a:off x="8417522" y="55598"/>
            <a:ext cx="0" cy="822960"/>
          </a:xfrm>
          <a:prstGeom prst="line">
            <a:avLst/>
          </a:prstGeom>
          <a:ln/>
        </p:spPr>
        <p:style>
          <a:lnRef idx="1">
            <a:schemeClr val="dk1"/>
          </a:lnRef>
          <a:fillRef idx="0">
            <a:schemeClr val="dk1"/>
          </a:fillRef>
          <a:effectRef idx="0">
            <a:schemeClr val="dk1"/>
          </a:effectRef>
          <a:fontRef idx="minor">
            <a:schemeClr val="tx1"/>
          </a:fontRef>
        </p:style>
      </p:cxnSp>
      <p:pic>
        <p:nvPicPr>
          <p:cNvPr id="14" name="Picture 2" descr="ecc5aac5-c394-4a77-aff2-6354ec9e1b79@easf"/>
          <p:cNvPicPr preferRelativeResize="0">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8497895" y="181814"/>
            <a:ext cx="540831" cy="6774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Text Placeholder 15"/>
          <p:cNvSpPr>
            <a:spLocks noGrp="1"/>
          </p:cNvSpPr>
          <p:nvPr>
            <p:ph type="body" sz="quarter" idx="16" hasCustomPrompt="1"/>
          </p:nvPr>
        </p:nvSpPr>
        <p:spPr>
          <a:xfrm>
            <a:off x="259882" y="558100"/>
            <a:ext cx="6677025" cy="269875"/>
          </a:xfrm>
        </p:spPr>
        <p:txBody>
          <a:bodyPr>
            <a:noAutofit/>
          </a:bodyPr>
          <a:lstStyle>
            <a:lvl1pPr marL="0" indent="0">
              <a:buNone/>
              <a:defRPr sz="1800" baseline="0">
                <a:solidFill>
                  <a:schemeClr val="tx2"/>
                </a:solidFill>
                <a:latin typeface="US Army Light" panose="020B0506030202020204"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a:t>ENTER SPPR OR RSOC DIVISION HERE (E.G. SPPR – PLANS DIVISION)</a:t>
            </a:r>
          </a:p>
        </p:txBody>
      </p:sp>
      <p:sp>
        <p:nvSpPr>
          <p:cNvPr id="16" name="Title 1"/>
          <p:cNvSpPr>
            <a:spLocks noGrp="1"/>
          </p:cNvSpPr>
          <p:nvPr>
            <p:ph type="title" hasCustomPrompt="1"/>
          </p:nvPr>
        </p:nvSpPr>
        <p:spPr>
          <a:xfrm>
            <a:off x="259882" y="66749"/>
            <a:ext cx="6987940" cy="584238"/>
          </a:xfrm>
        </p:spPr>
        <p:txBody>
          <a:bodyPr>
            <a:noAutofit/>
          </a:bodyPr>
          <a:lstStyle>
            <a:lvl1pPr>
              <a:defRPr sz="3600">
                <a:solidFill>
                  <a:schemeClr val="bg1"/>
                </a:solidFill>
              </a:defRPr>
            </a:lvl1pPr>
          </a:lstStyle>
          <a:p>
            <a:r>
              <a:rPr lang="en-US"/>
              <a:t>CLICK TO EDIT MASTER TITLE</a:t>
            </a:r>
          </a:p>
        </p:txBody>
      </p:sp>
      <p:cxnSp>
        <p:nvCxnSpPr>
          <p:cNvPr id="17" name="Straight Connector 16"/>
          <p:cNvCxnSpPr/>
          <p:nvPr userDrawn="1"/>
        </p:nvCxnSpPr>
        <p:spPr>
          <a:xfrm>
            <a:off x="8445794" y="36348"/>
            <a:ext cx="0" cy="822960"/>
          </a:xfrm>
          <a:prstGeom prst="line">
            <a:avLst/>
          </a:prstGeom>
          <a:ln>
            <a:solidFill>
              <a:srgbClr val="D0D0D0"/>
            </a:solidFill>
          </a:ln>
        </p:spPr>
        <p:style>
          <a:lnRef idx="1">
            <a:schemeClr val="dk1"/>
          </a:lnRef>
          <a:fillRef idx="0">
            <a:schemeClr val="dk1"/>
          </a:fillRef>
          <a:effectRef idx="0">
            <a:schemeClr val="dk1"/>
          </a:effectRef>
          <a:fontRef idx="minor">
            <a:schemeClr val="tx1"/>
          </a:fontRef>
        </p:style>
      </p:cxnSp>
      <p:sp>
        <p:nvSpPr>
          <p:cNvPr id="18" name="Rectangle 17"/>
          <p:cNvSpPr/>
          <p:nvPr userDrawn="1"/>
        </p:nvSpPr>
        <p:spPr>
          <a:xfrm>
            <a:off x="-1" y="6657020"/>
            <a:ext cx="9144001" cy="20098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Isosceles Triangle 18"/>
          <p:cNvSpPr/>
          <p:nvPr userDrawn="1"/>
        </p:nvSpPr>
        <p:spPr>
          <a:xfrm rot="16200000">
            <a:off x="8648300" y="6362299"/>
            <a:ext cx="770021" cy="221379"/>
          </a:xfrm>
          <a:prstGeom prst="triangle">
            <a:avLst/>
          </a:prstGeom>
          <a:solidFill>
            <a:schemeClr val="bg1"/>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Slide Number Placeholder 5"/>
          <p:cNvSpPr>
            <a:spLocks noGrp="1"/>
          </p:cNvSpPr>
          <p:nvPr>
            <p:ph type="sldNum" sz="quarter" idx="12"/>
          </p:nvPr>
        </p:nvSpPr>
        <p:spPr>
          <a:xfrm>
            <a:off x="7009600" y="6569877"/>
            <a:ext cx="2057400" cy="365125"/>
          </a:xfrm>
        </p:spPr>
        <p:txBody>
          <a:bodyPr/>
          <a:lstStyle>
            <a:lvl1pPr>
              <a:defRPr>
                <a:solidFill>
                  <a:schemeClr val="bg1"/>
                </a:solidFill>
              </a:defRPr>
            </a:lvl1pPr>
          </a:lstStyle>
          <a:p>
            <a:fld id="{486883CC-8FE0-48B2-AFDD-ECB6A95AA855}" type="slidenum">
              <a:rPr lang="en-US" smtClean="0"/>
              <a:pPr/>
              <a:t>‹#›</a:t>
            </a:fld>
            <a:endParaRPr lang="en-US"/>
          </a:p>
        </p:txBody>
      </p:sp>
      <p:cxnSp>
        <p:nvCxnSpPr>
          <p:cNvPr id="22" name="Straight Connector 21"/>
          <p:cNvCxnSpPr>
            <a:cxnSpLocks noChangeAspect="1"/>
          </p:cNvCxnSpPr>
          <p:nvPr userDrawn="1"/>
        </p:nvCxnSpPr>
        <p:spPr>
          <a:xfrm flipV="1">
            <a:off x="7084194" y="-19251"/>
            <a:ext cx="611377" cy="1173868"/>
          </a:xfrm>
          <a:prstGeom prst="line">
            <a:avLst/>
          </a:prstGeom>
          <a:ln w="19050">
            <a:solidFill>
              <a:srgbClr val="FFFFFF"/>
            </a:solidFil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a:cxnSpLocks noChangeAspect="1"/>
          </p:cNvCxnSpPr>
          <p:nvPr userDrawn="1"/>
        </p:nvCxnSpPr>
        <p:spPr>
          <a:xfrm flipV="1">
            <a:off x="7007433" y="-19251"/>
            <a:ext cx="611377" cy="1173868"/>
          </a:xfrm>
          <a:prstGeom prst="line">
            <a:avLst/>
          </a:prstGeom>
          <a:ln w="19050">
            <a:solidFill>
              <a:srgbClr val="FFFFFF"/>
            </a:solidFill>
          </a:ln>
        </p:spPr>
        <p:style>
          <a:lnRef idx="1">
            <a:schemeClr val="accent1"/>
          </a:lnRef>
          <a:fillRef idx="0">
            <a:schemeClr val="accent1"/>
          </a:fillRef>
          <a:effectRef idx="0">
            <a:schemeClr val="accent1"/>
          </a:effectRef>
          <a:fontRef idx="minor">
            <a:schemeClr val="tx1"/>
          </a:fontRef>
        </p:style>
      </p:cxnSp>
      <p:sp>
        <p:nvSpPr>
          <p:cNvPr id="25" name="Footer Placeholder 2">
            <a:extLst>
              <a:ext uri="{FF2B5EF4-FFF2-40B4-BE49-F238E27FC236}">
                <a16:creationId xmlns:a16="http://schemas.microsoft.com/office/drawing/2014/main" id="{CC1E7244-FE61-4211-A1CA-12EA3B7BC611}"/>
              </a:ext>
            </a:extLst>
          </p:cNvPr>
          <p:cNvSpPr txBox="1">
            <a:spLocks/>
          </p:cNvSpPr>
          <p:nvPr userDrawn="1"/>
        </p:nvSpPr>
        <p:spPr>
          <a:xfrm>
            <a:off x="3030424" y="-75143"/>
            <a:ext cx="3086100" cy="365125"/>
          </a:xfrm>
          <a:prstGeom prst="rect">
            <a:avLst/>
          </a:prstGeom>
        </p:spPr>
        <p:txBody>
          <a:bodyPr vert="horz" lIns="91440" tIns="45720" rIns="91440" bIns="45720" rtlCol="0" anchor="ctr"/>
          <a:lstStyle>
            <a:defPPr>
              <a:defRPr lang="en-US"/>
            </a:defPPr>
            <a:lvl1pPr marL="0" algn="ctr" defTabSz="457200" rtl="0" eaLnBrk="1" latinLnBrk="0" hangingPunct="1">
              <a:defRPr sz="1200" b="1" kern="1200">
                <a:solidFill>
                  <a:srgbClr val="00B050"/>
                </a:solidFill>
                <a:latin typeface="US Army Light" panose="020B0506030202020204" pitchFamily="34" charset="0"/>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a:t>CUI</a:t>
            </a:r>
          </a:p>
        </p:txBody>
      </p:sp>
      <p:sp>
        <p:nvSpPr>
          <p:cNvPr id="26" name="Footer Placeholder 2">
            <a:extLst>
              <a:ext uri="{FF2B5EF4-FFF2-40B4-BE49-F238E27FC236}">
                <a16:creationId xmlns:a16="http://schemas.microsoft.com/office/drawing/2014/main" id="{2ED714DD-9489-4F9B-8F5C-49D96D37BC3F}"/>
              </a:ext>
            </a:extLst>
          </p:cNvPr>
          <p:cNvSpPr txBox="1">
            <a:spLocks/>
          </p:cNvSpPr>
          <p:nvPr userDrawn="1"/>
        </p:nvSpPr>
        <p:spPr>
          <a:xfrm>
            <a:off x="3030424" y="6584613"/>
            <a:ext cx="3086100" cy="291143"/>
          </a:xfrm>
          <a:prstGeom prst="rect">
            <a:avLst/>
          </a:prstGeom>
        </p:spPr>
        <p:txBody>
          <a:bodyPr vert="horz" lIns="91440" tIns="45720" rIns="91440" bIns="45720" rtlCol="0" anchor="ctr"/>
          <a:lstStyle>
            <a:defPPr>
              <a:defRPr lang="en-US"/>
            </a:defPPr>
            <a:lvl1pPr marL="0" algn="ctr" defTabSz="457200" rtl="0" eaLnBrk="1" latinLnBrk="0" hangingPunct="1">
              <a:defRPr sz="1200" b="1" kern="1200">
                <a:solidFill>
                  <a:srgbClr val="00B050"/>
                </a:solidFill>
                <a:latin typeface="US Army Light" panose="020B0506030202020204" pitchFamily="34" charset="0"/>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a:t>CUI</a:t>
            </a:r>
          </a:p>
        </p:txBody>
      </p:sp>
    </p:spTree>
    <p:extLst>
      <p:ext uri="{BB962C8B-B14F-4D97-AF65-F5344CB8AC3E}">
        <p14:creationId xmlns:p14="http://schemas.microsoft.com/office/powerpoint/2010/main" val="144359238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259882" y="1216909"/>
            <a:ext cx="4254968" cy="496005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29149" y="1216909"/>
            <a:ext cx="4251960" cy="496005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Rectangle 7"/>
          <p:cNvSpPr/>
          <p:nvPr userDrawn="1"/>
        </p:nvSpPr>
        <p:spPr>
          <a:xfrm>
            <a:off x="0" y="0"/>
            <a:ext cx="9144000" cy="914400"/>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12"/>
          <p:cNvSpPr/>
          <p:nvPr userDrawn="1"/>
        </p:nvSpPr>
        <p:spPr>
          <a:xfrm>
            <a:off x="6920564" y="0"/>
            <a:ext cx="2223436" cy="914400"/>
          </a:xfrm>
          <a:custGeom>
            <a:avLst/>
            <a:gdLst>
              <a:gd name="connsiteX0" fmla="*/ 0 w 1982804"/>
              <a:gd name="connsiteY0" fmla="*/ 0 h 1052706"/>
              <a:gd name="connsiteX1" fmla="*/ 1982804 w 1982804"/>
              <a:gd name="connsiteY1" fmla="*/ 0 h 1052706"/>
              <a:gd name="connsiteX2" fmla="*/ 1982804 w 1982804"/>
              <a:gd name="connsiteY2" fmla="*/ 1052706 h 1052706"/>
              <a:gd name="connsiteX3" fmla="*/ 0 w 1982804"/>
              <a:gd name="connsiteY3" fmla="*/ 1052706 h 1052706"/>
              <a:gd name="connsiteX4" fmla="*/ 0 w 1982804"/>
              <a:gd name="connsiteY4" fmla="*/ 0 h 1052706"/>
              <a:gd name="connsiteX0" fmla="*/ 664143 w 1982804"/>
              <a:gd name="connsiteY0" fmla="*/ 0 h 1052706"/>
              <a:gd name="connsiteX1" fmla="*/ 1982804 w 1982804"/>
              <a:gd name="connsiteY1" fmla="*/ 0 h 1052706"/>
              <a:gd name="connsiteX2" fmla="*/ 1982804 w 1982804"/>
              <a:gd name="connsiteY2" fmla="*/ 1052706 h 1052706"/>
              <a:gd name="connsiteX3" fmla="*/ 0 w 1982804"/>
              <a:gd name="connsiteY3" fmla="*/ 1052706 h 1052706"/>
              <a:gd name="connsiteX4" fmla="*/ 664143 w 1982804"/>
              <a:gd name="connsiteY4" fmla="*/ 0 h 10527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82804" h="1052706">
                <a:moveTo>
                  <a:pt x="664143" y="0"/>
                </a:moveTo>
                <a:lnTo>
                  <a:pt x="1982804" y="0"/>
                </a:lnTo>
                <a:lnTo>
                  <a:pt x="1982804" y="1052706"/>
                </a:lnTo>
                <a:lnTo>
                  <a:pt x="0" y="1052706"/>
                </a:lnTo>
                <a:lnTo>
                  <a:pt x="664143" y="0"/>
                </a:ln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p:cNvPicPr preferRelativeResize="0">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753160" y="58640"/>
            <a:ext cx="633421" cy="800668"/>
          </a:xfrm>
          <a:prstGeom prst="rect">
            <a:avLst/>
          </a:prstGeom>
        </p:spPr>
      </p:pic>
      <p:cxnSp>
        <p:nvCxnSpPr>
          <p:cNvPr id="11" name="Straight Connector 10"/>
          <p:cNvCxnSpPr/>
          <p:nvPr userDrawn="1"/>
        </p:nvCxnSpPr>
        <p:spPr>
          <a:xfrm>
            <a:off x="8417522" y="55598"/>
            <a:ext cx="0" cy="822960"/>
          </a:xfrm>
          <a:prstGeom prst="line">
            <a:avLst/>
          </a:prstGeom>
          <a:ln/>
        </p:spPr>
        <p:style>
          <a:lnRef idx="1">
            <a:schemeClr val="dk1"/>
          </a:lnRef>
          <a:fillRef idx="0">
            <a:schemeClr val="dk1"/>
          </a:fillRef>
          <a:effectRef idx="0">
            <a:schemeClr val="dk1"/>
          </a:effectRef>
          <a:fontRef idx="minor">
            <a:schemeClr val="tx1"/>
          </a:fontRef>
        </p:style>
      </p:cxnSp>
      <p:pic>
        <p:nvPicPr>
          <p:cNvPr id="12" name="Picture 2" descr="ecc5aac5-c394-4a77-aff2-6354ec9e1b79@easf"/>
          <p:cNvPicPr preferRelativeResize="0">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8497895" y="181814"/>
            <a:ext cx="540831" cy="6774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Text Placeholder 15"/>
          <p:cNvSpPr>
            <a:spLocks noGrp="1"/>
          </p:cNvSpPr>
          <p:nvPr>
            <p:ph type="body" sz="quarter" idx="16" hasCustomPrompt="1"/>
          </p:nvPr>
        </p:nvSpPr>
        <p:spPr>
          <a:xfrm>
            <a:off x="259882" y="558100"/>
            <a:ext cx="6677025" cy="269875"/>
          </a:xfrm>
        </p:spPr>
        <p:txBody>
          <a:bodyPr>
            <a:noAutofit/>
          </a:bodyPr>
          <a:lstStyle>
            <a:lvl1pPr marL="0" indent="0">
              <a:buNone/>
              <a:defRPr sz="1800" baseline="0">
                <a:solidFill>
                  <a:schemeClr val="tx2"/>
                </a:solidFill>
                <a:latin typeface="US Army Light" panose="020B0506030202020204"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a:t>ENTER SPPR OR RSOC DIVISION HERE (E.G. SPPR – PLANS DIVISION)</a:t>
            </a:r>
          </a:p>
        </p:txBody>
      </p:sp>
      <p:sp>
        <p:nvSpPr>
          <p:cNvPr id="14" name="Title 1"/>
          <p:cNvSpPr>
            <a:spLocks noGrp="1"/>
          </p:cNvSpPr>
          <p:nvPr>
            <p:ph type="title" hasCustomPrompt="1"/>
          </p:nvPr>
        </p:nvSpPr>
        <p:spPr>
          <a:xfrm>
            <a:off x="259882" y="66749"/>
            <a:ext cx="6987940" cy="584238"/>
          </a:xfrm>
        </p:spPr>
        <p:txBody>
          <a:bodyPr>
            <a:noAutofit/>
          </a:bodyPr>
          <a:lstStyle>
            <a:lvl1pPr>
              <a:defRPr sz="3600">
                <a:solidFill>
                  <a:schemeClr val="bg1"/>
                </a:solidFill>
              </a:defRPr>
            </a:lvl1pPr>
          </a:lstStyle>
          <a:p>
            <a:r>
              <a:rPr lang="en-US"/>
              <a:t>CLICK TO EDIT MASTER TITLE</a:t>
            </a:r>
          </a:p>
        </p:txBody>
      </p:sp>
      <p:cxnSp>
        <p:nvCxnSpPr>
          <p:cNvPr id="15" name="Straight Connector 14"/>
          <p:cNvCxnSpPr/>
          <p:nvPr userDrawn="1"/>
        </p:nvCxnSpPr>
        <p:spPr>
          <a:xfrm>
            <a:off x="8445794" y="36348"/>
            <a:ext cx="0" cy="822960"/>
          </a:xfrm>
          <a:prstGeom prst="line">
            <a:avLst/>
          </a:prstGeom>
          <a:ln>
            <a:solidFill>
              <a:srgbClr val="D0D0D0"/>
            </a:solidFill>
          </a:ln>
        </p:spPr>
        <p:style>
          <a:lnRef idx="1">
            <a:schemeClr val="dk1"/>
          </a:lnRef>
          <a:fillRef idx="0">
            <a:schemeClr val="dk1"/>
          </a:fillRef>
          <a:effectRef idx="0">
            <a:schemeClr val="dk1"/>
          </a:effectRef>
          <a:fontRef idx="minor">
            <a:schemeClr val="tx1"/>
          </a:fontRef>
        </p:style>
      </p:cxnSp>
      <p:sp>
        <p:nvSpPr>
          <p:cNvPr id="16" name="Rectangle 15"/>
          <p:cNvSpPr/>
          <p:nvPr userDrawn="1"/>
        </p:nvSpPr>
        <p:spPr>
          <a:xfrm>
            <a:off x="-1" y="6657020"/>
            <a:ext cx="9144001" cy="20098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Isosceles Triangle 16"/>
          <p:cNvSpPr/>
          <p:nvPr userDrawn="1"/>
        </p:nvSpPr>
        <p:spPr>
          <a:xfrm rot="16200000">
            <a:off x="8648300" y="6362299"/>
            <a:ext cx="770021" cy="221379"/>
          </a:xfrm>
          <a:prstGeom prst="triangle">
            <a:avLst/>
          </a:prstGeom>
          <a:solidFill>
            <a:schemeClr val="bg1"/>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Slide Number Placeholder 5"/>
          <p:cNvSpPr>
            <a:spLocks noGrp="1"/>
          </p:cNvSpPr>
          <p:nvPr>
            <p:ph type="sldNum" sz="quarter" idx="12"/>
          </p:nvPr>
        </p:nvSpPr>
        <p:spPr>
          <a:xfrm>
            <a:off x="7009600" y="6569877"/>
            <a:ext cx="2057400" cy="365125"/>
          </a:xfrm>
        </p:spPr>
        <p:txBody>
          <a:bodyPr/>
          <a:lstStyle>
            <a:lvl1pPr>
              <a:defRPr>
                <a:solidFill>
                  <a:schemeClr val="bg1"/>
                </a:solidFill>
              </a:defRPr>
            </a:lvl1pPr>
          </a:lstStyle>
          <a:p>
            <a:fld id="{486883CC-8FE0-48B2-AFDD-ECB6A95AA855}" type="slidenum">
              <a:rPr lang="en-US" smtClean="0"/>
              <a:pPr/>
              <a:t>‹#›</a:t>
            </a:fld>
            <a:endParaRPr lang="en-US"/>
          </a:p>
        </p:txBody>
      </p:sp>
      <p:cxnSp>
        <p:nvCxnSpPr>
          <p:cNvPr id="20" name="Straight Connector 19"/>
          <p:cNvCxnSpPr>
            <a:cxnSpLocks noChangeAspect="1"/>
          </p:cNvCxnSpPr>
          <p:nvPr userDrawn="1"/>
        </p:nvCxnSpPr>
        <p:spPr>
          <a:xfrm flipV="1">
            <a:off x="7084194" y="-19251"/>
            <a:ext cx="611377" cy="1173868"/>
          </a:xfrm>
          <a:prstGeom prst="line">
            <a:avLst/>
          </a:prstGeom>
          <a:ln w="19050">
            <a:solidFill>
              <a:srgbClr val="FFFFFF"/>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a:cxnSpLocks noChangeAspect="1"/>
          </p:cNvCxnSpPr>
          <p:nvPr userDrawn="1"/>
        </p:nvCxnSpPr>
        <p:spPr>
          <a:xfrm flipV="1">
            <a:off x="7007433" y="-19251"/>
            <a:ext cx="611377" cy="1173868"/>
          </a:xfrm>
          <a:prstGeom prst="line">
            <a:avLst/>
          </a:prstGeom>
          <a:ln w="19050">
            <a:solidFill>
              <a:srgbClr val="FFFFFF"/>
            </a:solidFill>
          </a:ln>
        </p:spPr>
        <p:style>
          <a:lnRef idx="1">
            <a:schemeClr val="accent1"/>
          </a:lnRef>
          <a:fillRef idx="0">
            <a:schemeClr val="accent1"/>
          </a:fillRef>
          <a:effectRef idx="0">
            <a:schemeClr val="accent1"/>
          </a:effectRef>
          <a:fontRef idx="minor">
            <a:schemeClr val="tx1"/>
          </a:fontRef>
        </p:style>
      </p:cxnSp>
      <p:sp>
        <p:nvSpPr>
          <p:cNvPr id="23" name="Footer Placeholder 2">
            <a:extLst>
              <a:ext uri="{FF2B5EF4-FFF2-40B4-BE49-F238E27FC236}">
                <a16:creationId xmlns:a16="http://schemas.microsoft.com/office/drawing/2014/main" id="{4B6F51FA-3E83-4F1C-88B6-7445280C3910}"/>
              </a:ext>
            </a:extLst>
          </p:cNvPr>
          <p:cNvSpPr txBox="1">
            <a:spLocks/>
          </p:cNvSpPr>
          <p:nvPr userDrawn="1"/>
        </p:nvSpPr>
        <p:spPr>
          <a:xfrm>
            <a:off x="3030424" y="-48509"/>
            <a:ext cx="3086100" cy="365125"/>
          </a:xfrm>
          <a:prstGeom prst="rect">
            <a:avLst/>
          </a:prstGeom>
        </p:spPr>
        <p:txBody>
          <a:bodyPr vert="horz" lIns="91440" tIns="45720" rIns="91440" bIns="45720" rtlCol="0" anchor="ctr"/>
          <a:lstStyle>
            <a:defPPr>
              <a:defRPr lang="en-US"/>
            </a:defPPr>
            <a:lvl1pPr marL="0" algn="ctr" defTabSz="457200" rtl="0" eaLnBrk="1" latinLnBrk="0" hangingPunct="1">
              <a:defRPr sz="1200" b="1" kern="1200">
                <a:solidFill>
                  <a:srgbClr val="00B050"/>
                </a:solidFill>
                <a:latin typeface="US Army Light" panose="020B0506030202020204" pitchFamily="34" charset="0"/>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a:t>CUI</a:t>
            </a:r>
          </a:p>
        </p:txBody>
      </p:sp>
      <p:sp>
        <p:nvSpPr>
          <p:cNvPr id="24" name="Footer Placeholder 2">
            <a:extLst>
              <a:ext uri="{FF2B5EF4-FFF2-40B4-BE49-F238E27FC236}">
                <a16:creationId xmlns:a16="http://schemas.microsoft.com/office/drawing/2014/main" id="{D6F0E20D-42B1-4F99-BC45-D76B2AAE699F}"/>
              </a:ext>
            </a:extLst>
          </p:cNvPr>
          <p:cNvSpPr txBox="1">
            <a:spLocks/>
          </p:cNvSpPr>
          <p:nvPr userDrawn="1"/>
        </p:nvSpPr>
        <p:spPr>
          <a:xfrm>
            <a:off x="3030424" y="6584613"/>
            <a:ext cx="3086100" cy="291143"/>
          </a:xfrm>
          <a:prstGeom prst="rect">
            <a:avLst/>
          </a:prstGeom>
        </p:spPr>
        <p:txBody>
          <a:bodyPr vert="horz" lIns="91440" tIns="45720" rIns="91440" bIns="45720" rtlCol="0" anchor="ctr"/>
          <a:lstStyle>
            <a:defPPr>
              <a:defRPr lang="en-US"/>
            </a:defPPr>
            <a:lvl1pPr marL="0" algn="ctr" defTabSz="457200" rtl="0" eaLnBrk="1" latinLnBrk="0" hangingPunct="1">
              <a:defRPr sz="1200" b="1" kern="1200">
                <a:solidFill>
                  <a:srgbClr val="00B050"/>
                </a:solidFill>
                <a:latin typeface="US Army Light" panose="020B0506030202020204" pitchFamily="34" charset="0"/>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a:t>CUI</a:t>
            </a:r>
          </a:p>
        </p:txBody>
      </p:sp>
    </p:spTree>
    <p:extLst>
      <p:ext uri="{BB962C8B-B14F-4D97-AF65-F5344CB8AC3E}">
        <p14:creationId xmlns:p14="http://schemas.microsoft.com/office/powerpoint/2010/main" val="12954649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6" name="Rectangle 5"/>
          <p:cNvSpPr/>
          <p:nvPr userDrawn="1"/>
        </p:nvSpPr>
        <p:spPr>
          <a:xfrm>
            <a:off x="0" y="0"/>
            <a:ext cx="9144000" cy="914400"/>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12"/>
          <p:cNvSpPr/>
          <p:nvPr userDrawn="1"/>
        </p:nvSpPr>
        <p:spPr>
          <a:xfrm>
            <a:off x="6920564" y="0"/>
            <a:ext cx="2223436" cy="914400"/>
          </a:xfrm>
          <a:custGeom>
            <a:avLst/>
            <a:gdLst>
              <a:gd name="connsiteX0" fmla="*/ 0 w 1982804"/>
              <a:gd name="connsiteY0" fmla="*/ 0 h 1052706"/>
              <a:gd name="connsiteX1" fmla="*/ 1982804 w 1982804"/>
              <a:gd name="connsiteY1" fmla="*/ 0 h 1052706"/>
              <a:gd name="connsiteX2" fmla="*/ 1982804 w 1982804"/>
              <a:gd name="connsiteY2" fmla="*/ 1052706 h 1052706"/>
              <a:gd name="connsiteX3" fmla="*/ 0 w 1982804"/>
              <a:gd name="connsiteY3" fmla="*/ 1052706 h 1052706"/>
              <a:gd name="connsiteX4" fmla="*/ 0 w 1982804"/>
              <a:gd name="connsiteY4" fmla="*/ 0 h 1052706"/>
              <a:gd name="connsiteX0" fmla="*/ 664143 w 1982804"/>
              <a:gd name="connsiteY0" fmla="*/ 0 h 1052706"/>
              <a:gd name="connsiteX1" fmla="*/ 1982804 w 1982804"/>
              <a:gd name="connsiteY1" fmla="*/ 0 h 1052706"/>
              <a:gd name="connsiteX2" fmla="*/ 1982804 w 1982804"/>
              <a:gd name="connsiteY2" fmla="*/ 1052706 h 1052706"/>
              <a:gd name="connsiteX3" fmla="*/ 0 w 1982804"/>
              <a:gd name="connsiteY3" fmla="*/ 1052706 h 1052706"/>
              <a:gd name="connsiteX4" fmla="*/ 664143 w 1982804"/>
              <a:gd name="connsiteY4" fmla="*/ 0 h 10527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82804" h="1052706">
                <a:moveTo>
                  <a:pt x="664143" y="0"/>
                </a:moveTo>
                <a:lnTo>
                  <a:pt x="1982804" y="0"/>
                </a:lnTo>
                <a:lnTo>
                  <a:pt x="1982804" y="1052706"/>
                </a:lnTo>
                <a:lnTo>
                  <a:pt x="0" y="1052706"/>
                </a:lnTo>
                <a:lnTo>
                  <a:pt x="664143" y="0"/>
                </a:ln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9" name="Straight Connector 8"/>
          <p:cNvCxnSpPr/>
          <p:nvPr userDrawn="1"/>
        </p:nvCxnSpPr>
        <p:spPr>
          <a:xfrm>
            <a:off x="8417522" y="55598"/>
            <a:ext cx="0" cy="822960"/>
          </a:xfrm>
          <a:prstGeom prst="line">
            <a:avLst/>
          </a:prstGeom>
          <a:ln/>
        </p:spPr>
        <p:style>
          <a:lnRef idx="1">
            <a:schemeClr val="dk1"/>
          </a:lnRef>
          <a:fillRef idx="0">
            <a:schemeClr val="dk1"/>
          </a:fillRef>
          <a:effectRef idx="0">
            <a:schemeClr val="dk1"/>
          </a:effectRef>
          <a:fontRef idx="minor">
            <a:schemeClr val="tx1"/>
          </a:fontRef>
        </p:style>
      </p:cxnSp>
      <p:pic>
        <p:nvPicPr>
          <p:cNvPr id="10" name="Picture 2" descr="ecc5aac5-c394-4a77-aff2-6354ec9e1b79@easf"/>
          <p:cNvPicPr preferRelativeResize="0">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8497895" y="181814"/>
            <a:ext cx="540831" cy="6774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Text Placeholder 15"/>
          <p:cNvSpPr>
            <a:spLocks noGrp="1"/>
          </p:cNvSpPr>
          <p:nvPr>
            <p:ph type="body" sz="quarter" idx="16" hasCustomPrompt="1"/>
          </p:nvPr>
        </p:nvSpPr>
        <p:spPr>
          <a:xfrm>
            <a:off x="259882" y="558100"/>
            <a:ext cx="6677025" cy="269875"/>
          </a:xfrm>
        </p:spPr>
        <p:txBody>
          <a:bodyPr>
            <a:noAutofit/>
          </a:bodyPr>
          <a:lstStyle>
            <a:lvl1pPr marL="0" indent="0">
              <a:buNone/>
              <a:defRPr sz="1800" baseline="0">
                <a:solidFill>
                  <a:schemeClr val="tx2"/>
                </a:solidFill>
                <a:latin typeface="US Army Light" panose="020B0506030202020204"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a:t>ENTER SPPR OR RSOC DIVISION HERE (E.G. SPPR – PLANS DIVISION)</a:t>
            </a:r>
          </a:p>
        </p:txBody>
      </p:sp>
      <p:sp>
        <p:nvSpPr>
          <p:cNvPr id="12" name="Title 1"/>
          <p:cNvSpPr>
            <a:spLocks noGrp="1"/>
          </p:cNvSpPr>
          <p:nvPr>
            <p:ph type="title" hasCustomPrompt="1"/>
          </p:nvPr>
        </p:nvSpPr>
        <p:spPr>
          <a:xfrm>
            <a:off x="259882" y="66749"/>
            <a:ext cx="6987940" cy="584238"/>
          </a:xfrm>
        </p:spPr>
        <p:txBody>
          <a:bodyPr>
            <a:noAutofit/>
          </a:bodyPr>
          <a:lstStyle>
            <a:lvl1pPr>
              <a:defRPr sz="3600">
                <a:solidFill>
                  <a:schemeClr val="bg1"/>
                </a:solidFill>
              </a:defRPr>
            </a:lvl1pPr>
          </a:lstStyle>
          <a:p>
            <a:r>
              <a:rPr lang="en-US"/>
              <a:t>CLICK TO EDIT MASTER TITLE</a:t>
            </a:r>
          </a:p>
        </p:txBody>
      </p:sp>
      <p:cxnSp>
        <p:nvCxnSpPr>
          <p:cNvPr id="13" name="Straight Connector 12"/>
          <p:cNvCxnSpPr/>
          <p:nvPr userDrawn="1"/>
        </p:nvCxnSpPr>
        <p:spPr>
          <a:xfrm>
            <a:off x="8445794" y="36348"/>
            <a:ext cx="0" cy="822960"/>
          </a:xfrm>
          <a:prstGeom prst="line">
            <a:avLst/>
          </a:prstGeom>
          <a:ln>
            <a:solidFill>
              <a:srgbClr val="D0D0D0"/>
            </a:solidFill>
          </a:ln>
        </p:spPr>
        <p:style>
          <a:lnRef idx="1">
            <a:schemeClr val="dk1"/>
          </a:lnRef>
          <a:fillRef idx="0">
            <a:schemeClr val="dk1"/>
          </a:fillRef>
          <a:effectRef idx="0">
            <a:schemeClr val="dk1"/>
          </a:effectRef>
          <a:fontRef idx="minor">
            <a:schemeClr val="tx1"/>
          </a:fontRef>
        </p:style>
      </p:cxnSp>
      <p:sp>
        <p:nvSpPr>
          <p:cNvPr id="14" name="Rectangle 13"/>
          <p:cNvSpPr/>
          <p:nvPr userDrawn="1"/>
        </p:nvSpPr>
        <p:spPr>
          <a:xfrm>
            <a:off x="-1" y="6657020"/>
            <a:ext cx="9144001" cy="20098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Isosceles Triangle 14"/>
          <p:cNvSpPr/>
          <p:nvPr userDrawn="1"/>
        </p:nvSpPr>
        <p:spPr>
          <a:xfrm rot="16200000">
            <a:off x="8648300" y="6362299"/>
            <a:ext cx="770021" cy="221379"/>
          </a:xfrm>
          <a:prstGeom prst="triangle">
            <a:avLst/>
          </a:prstGeom>
          <a:solidFill>
            <a:schemeClr val="bg1"/>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Slide Number Placeholder 5"/>
          <p:cNvSpPr>
            <a:spLocks noGrp="1"/>
          </p:cNvSpPr>
          <p:nvPr>
            <p:ph type="sldNum" sz="quarter" idx="12"/>
          </p:nvPr>
        </p:nvSpPr>
        <p:spPr>
          <a:xfrm>
            <a:off x="7009600" y="6569877"/>
            <a:ext cx="2057400" cy="365125"/>
          </a:xfrm>
        </p:spPr>
        <p:txBody>
          <a:bodyPr/>
          <a:lstStyle>
            <a:lvl1pPr>
              <a:defRPr>
                <a:solidFill>
                  <a:schemeClr val="bg1"/>
                </a:solidFill>
              </a:defRPr>
            </a:lvl1pPr>
          </a:lstStyle>
          <a:p>
            <a:fld id="{486883CC-8FE0-48B2-AFDD-ECB6A95AA855}" type="slidenum">
              <a:rPr lang="en-US" smtClean="0"/>
              <a:pPr/>
              <a:t>‹#›</a:t>
            </a:fld>
            <a:endParaRPr lang="en-US"/>
          </a:p>
        </p:txBody>
      </p:sp>
      <p:cxnSp>
        <p:nvCxnSpPr>
          <p:cNvPr id="18" name="Straight Connector 17"/>
          <p:cNvCxnSpPr>
            <a:cxnSpLocks noChangeAspect="1"/>
          </p:cNvCxnSpPr>
          <p:nvPr userDrawn="1"/>
        </p:nvCxnSpPr>
        <p:spPr>
          <a:xfrm flipV="1">
            <a:off x="7084194" y="-19251"/>
            <a:ext cx="611377" cy="1173868"/>
          </a:xfrm>
          <a:prstGeom prst="line">
            <a:avLst/>
          </a:prstGeom>
          <a:ln w="19050">
            <a:solidFill>
              <a:srgbClr val="FFFFFF"/>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a:cxnSpLocks noChangeAspect="1"/>
          </p:cNvCxnSpPr>
          <p:nvPr userDrawn="1"/>
        </p:nvCxnSpPr>
        <p:spPr>
          <a:xfrm flipV="1">
            <a:off x="7007433" y="-19251"/>
            <a:ext cx="611377" cy="1173868"/>
          </a:xfrm>
          <a:prstGeom prst="line">
            <a:avLst/>
          </a:prstGeom>
          <a:ln w="19050">
            <a:solidFill>
              <a:srgbClr val="FFFFFF"/>
            </a:solidFill>
          </a:ln>
        </p:spPr>
        <p:style>
          <a:lnRef idx="1">
            <a:schemeClr val="accent1"/>
          </a:lnRef>
          <a:fillRef idx="0">
            <a:schemeClr val="accent1"/>
          </a:fillRef>
          <a:effectRef idx="0">
            <a:schemeClr val="accent1"/>
          </a:effectRef>
          <a:fontRef idx="minor">
            <a:schemeClr val="tx1"/>
          </a:fontRef>
        </p:style>
      </p:cxnSp>
      <p:sp>
        <p:nvSpPr>
          <p:cNvPr id="21" name="Footer Placeholder 2">
            <a:extLst>
              <a:ext uri="{FF2B5EF4-FFF2-40B4-BE49-F238E27FC236}">
                <a16:creationId xmlns:a16="http://schemas.microsoft.com/office/drawing/2014/main" id="{18D8E648-F77D-4D17-BE74-ED9C60EB1889}"/>
              </a:ext>
            </a:extLst>
          </p:cNvPr>
          <p:cNvSpPr txBox="1">
            <a:spLocks/>
          </p:cNvSpPr>
          <p:nvPr userDrawn="1"/>
        </p:nvSpPr>
        <p:spPr>
          <a:xfrm>
            <a:off x="3030424" y="-48509"/>
            <a:ext cx="3086100" cy="365125"/>
          </a:xfrm>
          <a:prstGeom prst="rect">
            <a:avLst/>
          </a:prstGeom>
        </p:spPr>
        <p:txBody>
          <a:bodyPr vert="horz" lIns="91440" tIns="45720" rIns="91440" bIns="45720" rtlCol="0" anchor="ctr"/>
          <a:lstStyle>
            <a:defPPr>
              <a:defRPr lang="en-US"/>
            </a:defPPr>
            <a:lvl1pPr marL="0" algn="ctr" defTabSz="457200" rtl="0" eaLnBrk="1" latinLnBrk="0" hangingPunct="1">
              <a:defRPr sz="1200" b="1" kern="1200">
                <a:solidFill>
                  <a:srgbClr val="00B050"/>
                </a:solidFill>
                <a:latin typeface="US Army Light" panose="020B0506030202020204" pitchFamily="34" charset="0"/>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a:t>CUI</a:t>
            </a:r>
          </a:p>
        </p:txBody>
      </p:sp>
      <p:sp>
        <p:nvSpPr>
          <p:cNvPr id="22" name="Footer Placeholder 2">
            <a:extLst>
              <a:ext uri="{FF2B5EF4-FFF2-40B4-BE49-F238E27FC236}">
                <a16:creationId xmlns:a16="http://schemas.microsoft.com/office/drawing/2014/main" id="{CDFF9B89-070A-4DCD-A56E-87AB91F68389}"/>
              </a:ext>
            </a:extLst>
          </p:cNvPr>
          <p:cNvSpPr txBox="1">
            <a:spLocks/>
          </p:cNvSpPr>
          <p:nvPr userDrawn="1"/>
        </p:nvSpPr>
        <p:spPr>
          <a:xfrm>
            <a:off x="3030424" y="6584613"/>
            <a:ext cx="3086100" cy="291143"/>
          </a:xfrm>
          <a:prstGeom prst="rect">
            <a:avLst/>
          </a:prstGeom>
        </p:spPr>
        <p:txBody>
          <a:bodyPr vert="horz" lIns="91440" tIns="45720" rIns="91440" bIns="45720" rtlCol="0" anchor="ctr"/>
          <a:lstStyle>
            <a:defPPr>
              <a:defRPr lang="en-US"/>
            </a:defPPr>
            <a:lvl1pPr marL="0" algn="ctr" defTabSz="457200" rtl="0" eaLnBrk="1" latinLnBrk="0" hangingPunct="1">
              <a:defRPr sz="1200" b="1" kern="1200">
                <a:solidFill>
                  <a:srgbClr val="00B050"/>
                </a:solidFill>
                <a:latin typeface="US Army Light" panose="020B0506030202020204" pitchFamily="34" charset="0"/>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a:t>CUI</a:t>
            </a:r>
          </a:p>
        </p:txBody>
      </p:sp>
      <p:pic>
        <p:nvPicPr>
          <p:cNvPr id="17" name="Picture 16">
            <a:extLst>
              <a:ext uri="{FF2B5EF4-FFF2-40B4-BE49-F238E27FC236}">
                <a16:creationId xmlns:a16="http://schemas.microsoft.com/office/drawing/2014/main" id="{BBE3E8B7-6CF0-49D2-B406-A23A450403FF}"/>
              </a:ext>
            </a:extLst>
          </p:cNvPr>
          <p:cNvPicPr>
            <a:picLocks noChangeAspect="1"/>
          </p:cNvPicPr>
          <p:nvPr userDrawn="1"/>
        </p:nvPicPr>
        <p:blipFill>
          <a:blip r:embed="rId3"/>
          <a:stretch>
            <a:fillRect/>
          </a:stretch>
        </p:blipFill>
        <p:spPr>
          <a:xfrm>
            <a:off x="7797306" y="66749"/>
            <a:ext cx="606080" cy="761226"/>
          </a:xfrm>
          <a:prstGeom prst="rect">
            <a:avLst/>
          </a:prstGeom>
        </p:spPr>
      </p:pic>
    </p:spTree>
    <p:extLst>
      <p:ext uri="{BB962C8B-B14F-4D97-AF65-F5344CB8AC3E}">
        <p14:creationId xmlns:p14="http://schemas.microsoft.com/office/powerpoint/2010/main" val="365369704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Rectangle 4"/>
          <p:cNvSpPr/>
          <p:nvPr userDrawn="1"/>
        </p:nvSpPr>
        <p:spPr>
          <a:xfrm>
            <a:off x="-1" y="6657020"/>
            <a:ext cx="9144001" cy="20098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Isosceles Triangle 5"/>
          <p:cNvSpPr/>
          <p:nvPr userDrawn="1"/>
        </p:nvSpPr>
        <p:spPr>
          <a:xfrm rot="16200000">
            <a:off x="8648300" y="6362299"/>
            <a:ext cx="770021" cy="221379"/>
          </a:xfrm>
          <a:prstGeom prst="triangle">
            <a:avLst/>
          </a:prstGeom>
          <a:solidFill>
            <a:schemeClr val="bg1"/>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Slide Number Placeholder 5"/>
          <p:cNvSpPr>
            <a:spLocks noGrp="1"/>
          </p:cNvSpPr>
          <p:nvPr>
            <p:ph type="sldNum" sz="quarter" idx="12"/>
          </p:nvPr>
        </p:nvSpPr>
        <p:spPr>
          <a:xfrm>
            <a:off x="7009600" y="6569877"/>
            <a:ext cx="2057400" cy="365125"/>
          </a:xfrm>
        </p:spPr>
        <p:txBody>
          <a:bodyPr/>
          <a:lstStyle>
            <a:lvl1pPr>
              <a:defRPr>
                <a:solidFill>
                  <a:schemeClr val="bg1"/>
                </a:solidFill>
              </a:defRPr>
            </a:lvl1pPr>
          </a:lstStyle>
          <a:p>
            <a:fld id="{486883CC-8FE0-48B2-AFDD-ECB6A95AA855}" type="slidenum">
              <a:rPr lang="en-US" smtClean="0"/>
              <a:pPr/>
              <a:t>‹#›</a:t>
            </a:fld>
            <a:endParaRPr lang="en-US"/>
          </a:p>
        </p:txBody>
      </p:sp>
      <p:sp>
        <p:nvSpPr>
          <p:cNvPr id="11" name="Footer Placeholder 2">
            <a:extLst>
              <a:ext uri="{FF2B5EF4-FFF2-40B4-BE49-F238E27FC236}">
                <a16:creationId xmlns:a16="http://schemas.microsoft.com/office/drawing/2014/main" id="{8E60F438-2429-429D-8C39-FEB5DF3B2295}"/>
              </a:ext>
            </a:extLst>
          </p:cNvPr>
          <p:cNvSpPr txBox="1">
            <a:spLocks/>
          </p:cNvSpPr>
          <p:nvPr userDrawn="1"/>
        </p:nvSpPr>
        <p:spPr>
          <a:xfrm>
            <a:off x="3030424" y="6584613"/>
            <a:ext cx="3086100" cy="291143"/>
          </a:xfrm>
          <a:prstGeom prst="rect">
            <a:avLst/>
          </a:prstGeom>
        </p:spPr>
        <p:txBody>
          <a:bodyPr vert="horz" lIns="91440" tIns="45720" rIns="91440" bIns="45720" rtlCol="0" anchor="ctr"/>
          <a:lstStyle>
            <a:defPPr>
              <a:defRPr lang="en-US"/>
            </a:defPPr>
            <a:lvl1pPr marL="0" algn="ctr" defTabSz="457200" rtl="0" eaLnBrk="1" latinLnBrk="0" hangingPunct="1">
              <a:defRPr sz="1200" b="1" kern="1200">
                <a:solidFill>
                  <a:srgbClr val="00B050"/>
                </a:solidFill>
                <a:latin typeface="US Army Light" panose="020B0506030202020204" pitchFamily="34" charset="0"/>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a:t>CUI</a:t>
            </a:r>
          </a:p>
        </p:txBody>
      </p:sp>
    </p:spTree>
    <p:extLst>
      <p:ext uri="{BB962C8B-B14F-4D97-AF65-F5344CB8AC3E}">
        <p14:creationId xmlns:p14="http://schemas.microsoft.com/office/powerpoint/2010/main" val="218612140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68328" y="999459"/>
            <a:ext cx="3229784" cy="1600200"/>
          </a:xfrm>
        </p:spPr>
        <p:txBody>
          <a:bodyPr anchor="b">
            <a:normAutofit/>
          </a:bodyPr>
          <a:lstStyle>
            <a:lvl1pPr>
              <a:defRPr sz="2800"/>
            </a:lvl1pPr>
          </a:lstStyle>
          <a:p>
            <a:r>
              <a:rPr lang="en-US"/>
              <a:t>CLICK TO EDIT MASTER TITLE STYLE</a:t>
            </a:r>
          </a:p>
        </p:txBody>
      </p:sp>
      <p:sp>
        <p:nvSpPr>
          <p:cNvPr id="3" name="Content Placeholder 2"/>
          <p:cNvSpPr>
            <a:spLocks noGrp="1"/>
          </p:cNvSpPr>
          <p:nvPr>
            <p:ph idx="1"/>
          </p:nvPr>
        </p:nvSpPr>
        <p:spPr>
          <a:xfrm>
            <a:off x="3753852" y="1636516"/>
            <a:ext cx="5105977" cy="4757091"/>
          </a:xfrm>
        </p:spPr>
        <p:txBody>
          <a:bodyPr>
            <a:normAutofit/>
          </a:bodyPr>
          <a:lstStyle>
            <a:lvl1pPr>
              <a:defRPr sz="2800"/>
            </a:lvl1pPr>
            <a:lvl2pPr>
              <a:defRPr sz="2400"/>
            </a:lvl2pPr>
            <a:lvl3pPr>
              <a:defRPr sz="2000"/>
            </a:lvl3pPr>
            <a:lvl4pPr>
              <a:defRPr sz="1800"/>
            </a:lvl4pPr>
            <a:lvl5pPr>
              <a:defRPr sz="18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268328" y="2599659"/>
            <a:ext cx="3229784"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8" name="Rectangle 7"/>
          <p:cNvSpPr/>
          <p:nvPr userDrawn="1"/>
        </p:nvSpPr>
        <p:spPr>
          <a:xfrm>
            <a:off x="0" y="0"/>
            <a:ext cx="9144000" cy="914400"/>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12"/>
          <p:cNvSpPr/>
          <p:nvPr userDrawn="1"/>
        </p:nvSpPr>
        <p:spPr>
          <a:xfrm>
            <a:off x="6920564" y="0"/>
            <a:ext cx="2223436" cy="914400"/>
          </a:xfrm>
          <a:custGeom>
            <a:avLst/>
            <a:gdLst>
              <a:gd name="connsiteX0" fmla="*/ 0 w 1982804"/>
              <a:gd name="connsiteY0" fmla="*/ 0 h 1052706"/>
              <a:gd name="connsiteX1" fmla="*/ 1982804 w 1982804"/>
              <a:gd name="connsiteY1" fmla="*/ 0 h 1052706"/>
              <a:gd name="connsiteX2" fmla="*/ 1982804 w 1982804"/>
              <a:gd name="connsiteY2" fmla="*/ 1052706 h 1052706"/>
              <a:gd name="connsiteX3" fmla="*/ 0 w 1982804"/>
              <a:gd name="connsiteY3" fmla="*/ 1052706 h 1052706"/>
              <a:gd name="connsiteX4" fmla="*/ 0 w 1982804"/>
              <a:gd name="connsiteY4" fmla="*/ 0 h 1052706"/>
              <a:gd name="connsiteX0" fmla="*/ 664143 w 1982804"/>
              <a:gd name="connsiteY0" fmla="*/ 0 h 1052706"/>
              <a:gd name="connsiteX1" fmla="*/ 1982804 w 1982804"/>
              <a:gd name="connsiteY1" fmla="*/ 0 h 1052706"/>
              <a:gd name="connsiteX2" fmla="*/ 1982804 w 1982804"/>
              <a:gd name="connsiteY2" fmla="*/ 1052706 h 1052706"/>
              <a:gd name="connsiteX3" fmla="*/ 0 w 1982804"/>
              <a:gd name="connsiteY3" fmla="*/ 1052706 h 1052706"/>
              <a:gd name="connsiteX4" fmla="*/ 664143 w 1982804"/>
              <a:gd name="connsiteY4" fmla="*/ 0 h 10527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82804" h="1052706">
                <a:moveTo>
                  <a:pt x="664143" y="0"/>
                </a:moveTo>
                <a:lnTo>
                  <a:pt x="1982804" y="0"/>
                </a:lnTo>
                <a:lnTo>
                  <a:pt x="1982804" y="1052706"/>
                </a:lnTo>
                <a:lnTo>
                  <a:pt x="0" y="1052706"/>
                </a:lnTo>
                <a:lnTo>
                  <a:pt x="664143" y="0"/>
                </a:ln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1" name="Straight Connector 10"/>
          <p:cNvCxnSpPr/>
          <p:nvPr userDrawn="1"/>
        </p:nvCxnSpPr>
        <p:spPr>
          <a:xfrm>
            <a:off x="8417522" y="55598"/>
            <a:ext cx="0" cy="822960"/>
          </a:xfrm>
          <a:prstGeom prst="line">
            <a:avLst/>
          </a:prstGeom>
          <a:ln/>
        </p:spPr>
        <p:style>
          <a:lnRef idx="1">
            <a:schemeClr val="dk1"/>
          </a:lnRef>
          <a:fillRef idx="0">
            <a:schemeClr val="dk1"/>
          </a:fillRef>
          <a:effectRef idx="0">
            <a:schemeClr val="dk1"/>
          </a:effectRef>
          <a:fontRef idx="minor">
            <a:schemeClr val="tx1"/>
          </a:fontRef>
        </p:style>
      </p:cxnSp>
      <p:pic>
        <p:nvPicPr>
          <p:cNvPr id="12" name="Picture 2" descr="ecc5aac5-c394-4a77-aff2-6354ec9e1b79@easf"/>
          <p:cNvPicPr preferRelativeResize="0">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8497895" y="181814"/>
            <a:ext cx="540831" cy="6774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Text Placeholder 15"/>
          <p:cNvSpPr>
            <a:spLocks noGrp="1"/>
          </p:cNvSpPr>
          <p:nvPr>
            <p:ph type="body" sz="quarter" idx="16" hasCustomPrompt="1"/>
          </p:nvPr>
        </p:nvSpPr>
        <p:spPr>
          <a:xfrm>
            <a:off x="259882" y="558100"/>
            <a:ext cx="6677025" cy="269875"/>
          </a:xfrm>
        </p:spPr>
        <p:txBody>
          <a:bodyPr>
            <a:noAutofit/>
          </a:bodyPr>
          <a:lstStyle>
            <a:lvl1pPr marL="0" indent="0">
              <a:buNone/>
              <a:defRPr sz="1800" baseline="0">
                <a:solidFill>
                  <a:schemeClr val="tx2"/>
                </a:solidFill>
                <a:latin typeface="US Army Light" panose="020B0506030202020204"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a:t>ENTER SPPR OR RSOC DIVISION HERE (E.G. SPPR – PLANS DIVISION)</a:t>
            </a:r>
          </a:p>
        </p:txBody>
      </p:sp>
      <p:sp>
        <p:nvSpPr>
          <p:cNvPr id="14" name="Title 1"/>
          <p:cNvSpPr txBox="1">
            <a:spLocks/>
          </p:cNvSpPr>
          <p:nvPr userDrawn="1"/>
        </p:nvSpPr>
        <p:spPr>
          <a:xfrm>
            <a:off x="259882" y="66749"/>
            <a:ext cx="6987940" cy="58423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3600" kern="1200">
                <a:solidFill>
                  <a:schemeClr val="bg1"/>
                </a:solidFill>
                <a:latin typeface="US Army Light" panose="020B0506030202020204" pitchFamily="34" charset="0"/>
                <a:ea typeface="+mj-ea"/>
                <a:cs typeface="+mj-cs"/>
              </a:defRPr>
            </a:lvl1pPr>
          </a:lstStyle>
          <a:p>
            <a:r>
              <a:rPr lang="en-US"/>
              <a:t>CLICK TO EDIT MASTER TITLE</a:t>
            </a:r>
          </a:p>
        </p:txBody>
      </p:sp>
      <p:cxnSp>
        <p:nvCxnSpPr>
          <p:cNvPr id="15" name="Straight Connector 14"/>
          <p:cNvCxnSpPr/>
          <p:nvPr userDrawn="1"/>
        </p:nvCxnSpPr>
        <p:spPr>
          <a:xfrm>
            <a:off x="8445794" y="36348"/>
            <a:ext cx="0" cy="822960"/>
          </a:xfrm>
          <a:prstGeom prst="line">
            <a:avLst/>
          </a:prstGeom>
          <a:ln>
            <a:solidFill>
              <a:srgbClr val="D0D0D0"/>
            </a:solidFill>
          </a:ln>
        </p:spPr>
        <p:style>
          <a:lnRef idx="1">
            <a:schemeClr val="dk1"/>
          </a:lnRef>
          <a:fillRef idx="0">
            <a:schemeClr val="dk1"/>
          </a:fillRef>
          <a:effectRef idx="0">
            <a:schemeClr val="dk1"/>
          </a:effectRef>
          <a:fontRef idx="minor">
            <a:schemeClr val="tx1"/>
          </a:fontRef>
        </p:style>
      </p:cxnSp>
      <p:sp>
        <p:nvSpPr>
          <p:cNvPr id="16" name="Rectangle 15"/>
          <p:cNvSpPr/>
          <p:nvPr userDrawn="1"/>
        </p:nvSpPr>
        <p:spPr>
          <a:xfrm>
            <a:off x="-1" y="6657020"/>
            <a:ext cx="9144001" cy="20098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Isosceles Triangle 16"/>
          <p:cNvSpPr/>
          <p:nvPr userDrawn="1"/>
        </p:nvSpPr>
        <p:spPr>
          <a:xfrm rot="16200000">
            <a:off x="8648300" y="6362299"/>
            <a:ext cx="770021" cy="221379"/>
          </a:xfrm>
          <a:prstGeom prst="triangle">
            <a:avLst/>
          </a:prstGeom>
          <a:solidFill>
            <a:schemeClr val="bg1"/>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Slide Number Placeholder 5"/>
          <p:cNvSpPr>
            <a:spLocks noGrp="1"/>
          </p:cNvSpPr>
          <p:nvPr>
            <p:ph type="sldNum" sz="quarter" idx="12"/>
          </p:nvPr>
        </p:nvSpPr>
        <p:spPr>
          <a:xfrm>
            <a:off x="7009600" y="6569877"/>
            <a:ext cx="2057400" cy="365125"/>
          </a:xfrm>
        </p:spPr>
        <p:txBody>
          <a:bodyPr/>
          <a:lstStyle>
            <a:lvl1pPr>
              <a:defRPr>
                <a:solidFill>
                  <a:schemeClr val="bg1"/>
                </a:solidFill>
              </a:defRPr>
            </a:lvl1pPr>
          </a:lstStyle>
          <a:p>
            <a:fld id="{486883CC-8FE0-48B2-AFDD-ECB6A95AA855}" type="slidenum">
              <a:rPr lang="en-US" smtClean="0"/>
              <a:pPr/>
              <a:t>‹#›</a:t>
            </a:fld>
            <a:endParaRPr lang="en-US"/>
          </a:p>
        </p:txBody>
      </p:sp>
      <p:cxnSp>
        <p:nvCxnSpPr>
          <p:cNvPr id="20" name="Straight Connector 19"/>
          <p:cNvCxnSpPr>
            <a:cxnSpLocks noChangeAspect="1"/>
          </p:cNvCxnSpPr>
          <p:nvPr userDrawn="1"/>
        </p:nvCxnSpPr>
        <p:spPr>
          <a:xfrm flipV="1">
            <a:off x="7084194" y="-19251"/>
            <a:ext cx="611377" cy="1173868"/>
          </a:xfrm>
          <a:prstGeom prst="line">
            <a:avLst/>
          </a:prstGeom>
          <a:ln w="19050">
            <a:solidFill>
              <a:srgbClr val="FFFFFF"/>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a:cxnSpLocks noChangeAspect="1"/>
          </p:cNvCxnSpPr>
          <p:nvPr userDrawn="1"/>
        </p:nvCxnSpPr>
        <p:spPr>
          <a:xfrm flipV="1">
            <a:off x="7007433" y="-19251"/>
            <a:ext cx="611377" cy="1173868"/>
          </a:xfrm>
          <a:prstGeom prst="line">
            <a:avLst/>
          </a:prstGeom>
          <a:ln w="19050">
            <a:solidFill>
              <a:srgbClr val="FFFFFF"/>
            </a:solidFill>
          </a:ln>
        </p:spPr>
        <p:style>
          <a:lnRef idx="1">
            <a:schemeClr val="accent1"/>
          </a:lnRef>
          <a:fillRef idx="0">
            <a:schemeClr val="accent1"/>
          </a:fillRef>
          <a:effectRef idx="0">
            <a:schemeClr val="accent1"/>
          </a:effectRef>
          <a:fontRef idx="minor">
            <a:schemeClr val="tx1"/>
          </a:fontRef>
        </p:style>
      </p:cxnSp>
      <p:sp>
        <p:nvSpPr>
          <p:cNvPr id="23" name="Footer Placeholder 2">
            <a:extLst>
              <a:ext uri="{FF2B5EF4-FFF2-40B4-BE49-F238E27FC236}">
                <a16:creationId xmlns:a16="http://schemas.microsoft.com/office/drawing/2014/main" id="{8542E37C-7E0B-43B9-936A-C9407E30806E}"/>
              </a:ext>
            </a:extLst>
          </p:cNvPr>
          <p:cNvSpPr txBox="1">
            <a:spLocks/>
          </p:cNvSpPr>
          <p:nvPr userDrawn="1"/>
        </p:nvSpPr>
        <p:spPr>
          <a:xfrm>
            <a:off x="3030424" y="-48509"/>
            <a:ext cx="3086100" cy="365125"/>
          </a:xfrm>
          <a:prstGeom prst="rect">
            <a:avLst/>
          </a:prstGeom>
        </p:spPr>
        <p:txBody>
          <a:bodyPr vert="horz" lIns="91440" tIns="45720" rIns="91440" bIns="45720" rtlCol="0" anchor="ctr"/>
          <a:lstStyle>
            <a:defPPr>
              <a:defRPr lang="en-US"/>
            </a:defPPr>
            <a:lvl1pPr marL="0" algn="ctr" defTabSz="457200" rtl="0" eaLnBrk="1" latinLnBrk="0" hangingPunct="1">
              <a:defRPr sz="1200" b="1" kern="1200">
                <a:solidFill>
                  <a:srgbClr val="00B050"/>
                </a:solidFill>
                <a:latin typeface="US Army Light" panose="020B0506030202020204" pitchFamily="34" charset="0"/>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a:t>CUI</a:t>
            </a:r>
          </a:p>
        </p:txBody>
      </p:sp>
      <p:sp>
        <p:nvSpPr>
          <p:cNvPr id="24" name="Footer Placeholder 2">
            <a:extLst>
              <a:ext uri="{FF2B5EF4-FFF2-40B4-BE49-F238E27FC236}">
                <a16:creationId xmlns:a16="http://schemas.microsoft.com/office/drawing/2014/main" id="{DC6EF4B8-D35B-476F-BF12-30EF1C5FCA7E}"/>
              </a:ext>
            </a:extLst>
          </p:cNvPr>
          <p:cNvSpPr txBox="1">
            <a:spLocks/>
          </p:cNvSpPr>
          <p:nvPr userDrawn="1"/>
        </p:nvSpPr>
        <p:spPr>
          <a:xfrm>
            <a:off x="3030424" y="6584613"/>
            <a:ext cx="3086100" cy="291143"/>
          </a:xfrm>
          <a:prstGeom prst="rect">
            <a:avLst/>
          </a:prstGeom>
        </p:spPr>
        <p:txBody>
          <a:bodyPr vert="horz" lIns="91440" tIns="45720" rIns="91440" bIns="45720" rtlCol="0" anchor="ctr"/>
          <a:lstStyle>
            <a:defPPr>
              <a:defRPr lang="en-US"/>
            </a:defPPr>
            <a:lvl1pPr marL="0" algn="ctr" defTabSz="457200" rtl="0" eaLnBrk="1" latinLnBrk="0" hangingPunct="1">
              <a:defRPr sz="1200" b="1" kern="1200">
                <a:solidFill>
                  <a:srgbClr val="00B050"/>
                </a:solidFill>
                <a:latin typeface="US Army Light" panose="020B0506030202020204" pitchFamily="34" charset="0"/>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a:t>CUI</a:t>
            </a:r>
          </a:p>
        </p:txBody>
      </p:sp>
      <p:pic>
        <p:nvPicPr>
          <p:cNvPr id="22" name="Picture 21">
            <a:extLst>
              <a:ext uri="{FF2B5EF4-FFF2-40B4-BE49-F238E27FC236}">
                <a16:creationId xmlns:a16="http://schemas.microsoft.com/office/drawing/2014/main" id="{5962A499-6DA4-40E6-8118-7DE86BA3D588}"/>
              </a:ext>
            </a:extLst>
          </p:cNvPr>
          <p:cNvPicPr>
            <a:picLocks noChangeAspect="1"/>
          </p:cNvPicPr>
          <p:nvPr userDrawn="1"/>
        </p:nvPicPr>
        <p:blipFill>
          <a:blip r:embed="rId3"/>
          <a:stretch>
            <a:fillRect/>
          </a:stretch>
        </p:blipFill>
        <p:spPr>
          <a:xfrm>
            <a:off x="7782410" y="162108"/>
            <a:ext cx="554740" cy="696745"/>
          </a:xfrm>
          <a:prstGeom prst="rect">
            <a:avLst/>
          </a:prstGeom>
        </p:spPr>
      </p:pic>
    </p:spTree>
    <p:extLst>
      <p:ext uri="{BB962C8B-B14F-4D97-AF65-F5344CB8AC3E}">
        <p14:creationId xmlns:p14="http://schemas.microsoft.com/office/powerpoint/2010/main" val="126064635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Rectangle 7"/>
          <p:cNvSpPr>
            <a:spLocks noChangeArrowheads="1"/>
          </p:cNvSpPr>
          <p:nvPr userDrawn="1"/>
        </p:nvSpPr>
        <p:spPr bwMode="auto">
          <a:xfrm>
            <a:off x="152400" y="6553204"/>
            <a:ext cx="8839200" cy="161925"/>
          </a:xfrm>
          <a:prstGeom prst="rect">
            <a:avLst/>
          </a:prstGeom>
          <a:solidFill>
            <a:schemeClr val="tx1"/>
          </a:solidFill>
          <a:ln>
            <a:noFill/>
          </a:ln>
        </p:spPr>
        <p:txBody>
          <a:bodyPr lIns="51430" tIns="25715" rIns="51430" bIns="25715"/>
          <a:lstStyle>
            <a:lvl1pPr defTabSz="912813">
              <a:defRPr>
                <a:solidFill>
                  <a:schemeClr val="tx1"/>
                </a:solidFill>
                <a:latin typeface="Arial" panose="020B0604020202020204" pitchFamily="34" charset="0"/>
                <a:cs typeface="Arial" panose="020B0604020202020204" pitchFamily="34" charset="0"/>
              </a:defRPr>
            </a:lvl1pPr>
            <a:lvl2pPr marL="742950" indent="-285750" defTabSz="912813">
              <a:defRPr>
                <a:solidFill>
                  <a:schemeClr val="tx1"/>
                </a:solidFill>
                <a:latin typeface="Arial" panose="020B0604020202020204" pitchFamily="34" charset="0"/>
                <a:cs typeface="Arial" panose="020B0604020202020204" pitchFamily="34" charset="0"/>
              </a:defRPr>
            </a:lvl2pPr>
            <a:lvl3pPr marL="1143000" indent="-228600" defTabSz="912813">
              <a:defRPr>
                <a:solidFill>
                  <a:schemeClr val="tx1"/>
                </a:solidFill>
                <a:latin typeface="Arial" panose="020B0604020202020204" pitchFamily="34" charset="0"/>
                <a:cs typeface="Arial" panose="020B0604020202020204" pitchFamily="34" charset="0"/>
              </a:defRPr>
            </a:lvl3pPr>
            <a:lvl4pPr marL="1600200" indent="-228600" defTabSz="912813">
              <a:defRPr>
                <a:solidFill>
                  <a:schemeClr val="tx1"/>
                </a:solidFill>
                <a:latin typeface="Arial" panose="020B0604020202020204" pitchFamily="34" charset="0"/>
                <a:cs typeface="Arial" panose="020B0604020202020204" pitchFamily="34" charset="0"/>
              </a:defRPr>
            </a:lvl4pPr>
            <a:lvl5pPr marL="2057400" indent="-228600" defTabSz="912813">
              <a:defRPr>
                <a:solidFill>
                  <a:schemeClr val="tx1"/>
                </a:solidFill>
                <a:latin typeface="Arial" panose="020B0604020202020204" pitchFamily="34" charset="0"/>
                <a:cs typeface="Arial" panose="020B0604020202020204" pitchFamily="34" charset="0"/>
              </a:defRPr>
            </a:lvl5pPr>
            <a:lvl6pPr marL="2514600" indent="-228600" defTabSz="91281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91281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91281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91281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0" fontAlgn="base" hangingPunct="0">
              <a:spcBef>
                <a:spcPct val="0"/>
              </a:spcBef>
              <a:spcAft>
                <a:spcPct val="0"/>
              </a:spcAft>
              <a:defRPr/>
            </a:pPr>
            <a:endParaRPr lang="en-US" sz="956" dirty="0">
              <a:solidFill>
                <a:srgbClr val="000000"/>
              </a:solidFill>
              <a:ea typeface="ＭＳ Ｐゴシック" pitchFamily="34" charset="-128"/>
            </a:endParaRPr>
          </a:p>
        </p:txBody>
      </p:sp>
      <p:sp>
        <p:nvSpPr>
          <p:cNvPr id="9" name="Rectangle 8"/>
          <p:cNvSpPr>
            <a:spLocks noChangeArrowheads="1"/>
          </p:cNvSpPr>
          <p:nvPr userDrawn="1"/>
        </p:nvSpPr>
        <p:spPr bwMode="auto">
          <a:xfrm>
            <a:off x="1066800" y="609600"/>
            <a:ext cx="8001000" cy="109538"/>
          </a:xfrm>
          <a:prstGeom prst="rect">
            <a:avLst/>
          </a:prstGeom>
          <a:solidFill>
            <a:srgbClr val="EABD00"/>
          </a:solidFill>
          <a:ln>
            <a:noFill/>
          </a:ln>
        </p:spPr>
        <p:txBody>
          <a:bodyPr lIns="51430" tIns="25715" rIns="51430" bIns="25715"/>
          <a:lstStyle>
            <a:lvl1pPr defTabSz="912813">
              <a:defRPr>
                <a:solidFill>
                  <a:schemeClr val="tx1"/>
                </a:solidFill>
                <a:latin typeface="Arial" panose="020B0604020202020204" pitchFamily="34" charset="0"/>
                <a:cs typeface="Arial" panose="020B0604020202020204" pitchFamily="34" charset="0"/>
              </a:defRPr>
            </a:lvl1pPr>
            <a:lvl2pPr marL="742950" indent="-285750" defTabSz="912813">
              <a:defRPr>
                <a:solidFill>
                  <a:schemeClr val="tx1"/>
                </a:solidFill>
                <a:latin typeface="Arial" panose="020B0604020202020204" pitchFamily="34" charset="0"/>
                <a:cs typeface="Arial" panose="020B0604020202020204" pitchFamily="34" charset="0"/>
              </a:defRPr>
            </a:lvl2pPr>
            <a:lvl3pPr marL="1143000" indent="-228600" defTabSz="912813">
              <a:defRPr>
                <a:solidFill>
                  <a:schemeClr val="tx1"/>
                </a:solidFill>
                <a:latin typeface="Arial" panose="020B0604020202020204" pitchFamily="34" charset="0"/>
                <a:cs typeface="Arial" panose="020B0604020202020204" pitchFamily="34" charset="0"/>
              </a:defRPr>
            </a:lvl3pPr>
            <a:lvl4pPr marL="1600200" indent="-228600" defTabSz="912813">
              <a:defRPr>
                <a:solidFill>
                  <a:schemeClr val="tx1"/>
                </a:solidFill>
                <a:latin typeface="Arial" panose="020B0604020202020204" pitchFamily="34" charset="0"/>
                <a:cs typeface="Arial" panose="020B0604020202020204" pitchFamily="34" charset="0"/>
              </a:defRPr>
            </a:lvl4pPr>
            <a:lvl5pPr marL="2057400" indent="-228600" defTabSz="912813">
              <a:defRPr>
                <a:solidFill>
                  <a:schemeClr val="tx1"/>
                </a:solidFill>
                <a:latin typeface="Arial" panose="020B0604020202020204" pitchFamily="34" charset="0"/>
                <a:cs typeface="Arial" panose="020B0604020202020204" pitchFamily="34" charset="0"/>
              </a:defRPr>
            </a:lvl5pPr>
            <a:lvl6pPr marL="2514600" indent="-228600" defTabSz="91281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91281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91281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91281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0" fontAlgn="base" hangingPunct="0">
              <a:spcBef>
                <a:spcPct val="0"/>
              </a:spcBef>
              <a:spcAft>
                <a:spcPct val="0"/>
              </a:spcAft>
              <a:defRPr/>
            </a:pPr>
            <a:endParaRPr lang="en-US" sz="956" dirty="0">
              <a:solidFill>
                <a:srgbClr val="000000"/>
              </a:solidFill>
            </a:endParaRPr>
          </a:p>
        </p:txBody>
      </p:sp>
      <p:sp>
        <p:nvSpPr>
          <p:cNvPr id="10" name="TextBox 9"/>
          <p:cNvSpPr txBox="1"/>
          <p:nvPr userDrawn="1"/>
        </p:nvSpPr>
        <p:spPr>
          <a:xfrm>
            <a:off x="4111509" y="6549078"/>
            <a:ext cx="308098" cy="170175"/>
          </a:xfrm>
          <a:prstGeom prst="rect">
            <a:avLst/>
          </a:prstGeom>
          <a:noFill/>
        </p:spPr>
        <p:txBody>
          <a:bodyPr wrap="none" rtlCol="0">
            <a:spAutoFit/>
          </a:bodyPr>
          <a:lstStyle/>
          <a:p>
            <a:pPr fontAlgn="base">
              <a:spcBef>
                <a:spcPct val="0"/>
              </a:spcBef>
              <a:spcAft>
                <a:spcPct val="0"/>
              </a:spcAft>
            </a:pPr>
            <a:r>
              <a:rPr lang="en-US" sz="506" b="1" dirty="0">
                <a:solidFill>
                  <a:srgbClr val="00B050"/>
                </a:solidFill>
                <a:latin typeface="Tahoma" pitchFamily="34" charset="0"/>
                <a:cs typeface="Arial" charset="0"/>
              </a:rPr>
              <a:t>CUI</a:t>
            </a:r>
          </a:p>
        </p:txBody>
      </p:sp>
      <p:sp>
        <p:nvSpPr>
          <p:cNvPr id="11" name="Slide Number Placeholder 8">
            <a:extLst>
              <a:ext uri="{FF2B5EF4-FFF2-40B4-BE49-F238E27FC236}">
                <a16:creationId xmlns:a16="http://schemas.microsoft.com/office/drawing/2014/main" id="{A7561873-AB52-43AE-AA15-92802B3DD901}"/>
              </a:ext>
            </a:extLst>
          </p:cNvPr>
          <p:cNvSpPr txBox="1">
            <a:spLocks/>
          </p:cNvSpPr>
          <p:nvPr userDrawn="1"/>
        </p:nvSpPr>
        <p:spPr>
          <a:xfrm>
            <a:off x="6858000" y="6448425"/>
            <a:ext cx="2133600" cy="381000"/>
          </a:xfrm>
          <a:prstGeom prst="rect">
            <a:avLst/>
          </a:prstGeom>
        </p:spPr>
        <p:txBody>
          <a:bodyPr lIns="51430" tIns="25715" rIns="51430" bIns="25715" anchor="ctr"/>
          <a:lstStyle/>
          <a:p>
            <a:pPr algn="r" defTabSz="513458" fontAlgn="base">
              <a:spcBef>
                <a:spcPct val="0"/>
              </a:spcBef>
              <a:spcAft>
                <a:spcPct val="0"/>
              </a:spcAft>
              <a:defRPr/>
            </a:pPr>
            <a:fld id="{BA879E58-23A0-4A77-8FB5-76FAC61AC11D}" type="slidenum">
              <a:rPr lang="en-US" sz="675" b="1">
                <a:solidFill>
                  <a:srgbClr val="FFFFFF"/>
                </a:solidFill>
                <a:cs typeface="Arial" charset="0"/>
              </a:rPr>
              <a:pPr algn="r" defTabSz="513458" fontAlgn="base">
                <a:spcBef>
                  <a:spcPct val="0"/>
                </a:spcBef>
                <a:spcAft>
                  <a:spcPct val="0"/>
                </a:spcAft>
                <a:defRPr/>
              </a:pPr>
              <a:t>‹#›</a:t>
            </a:fld>
            <a:endParaRPr lang="en-US" sz="675" b="1" dirty="0">
              <a:solidFill>
                <a:srgbClr val="FFFFFF"/>
              </a:solidFill>
              <a:cs typeface="Arial" charset="0"/>
            </a:endParaRPr>
          </a:p>
        </p:txBody>
      </p:sp>
    </p:spTree>
    <p:extLst>
      <p:ext uri="{BB962C8B-B14F-4D97-AF65-F5344CB8AC3E}">
        <p14:creationId xmlns:p14="http://schemas.microsoft.com/office/powerpoint/2010/main" val="280705772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a:t>
            </a:r>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4"/>
          </p:nvPr>
        </p:nvSpPr>
        <p:spPr>
          <a:xfrm>
            <a:off x="7086600" y="6492875"/>
            <a:ext cx="2057400" cy="365125"/>
          </a:xfrm>
          <a:prstGeom prst="rect">
            <a:avLst/>
          </a:prstGeom>
        </p:spPr>
        <p:txBody>
          <a:bodyPr vert="horz" lIns="91440" tIns="45720" rIns="91440" bIns="45720" rtlCol="0" anchor="ctr"/>
          <a:lstStyle>
            <a:lvl1pPr algn="r">
              <a:defRPr sz="1200">
                <a:solidFill>
                  <a:schemeClr val="tx1"/>
                </a:solidFill>
                <a:latin typeface="US Army Light" panose="020B0506030202020204" pitchFamily="34" charset="0"/>
              </a:defRPr>
            </a:lvl1pPr>
          </a:lstStyle>
          <a:p>
            <a:fld id="{78D47517-698C-454D-A14C-F122AA0606EB}" type="slidenum">
              <a:rPr lang="en-US" smtClean="0"/>
              <a:pPr/>
              <a:t>‹#›</a:t>
            </a:fld>
            <a:endParaRPr lang="en-US"/>
          </a:p>
        </p:txBody>
      </p:sp>
      <p:sp>
        <p:nvSpPr>
          <p:cNvPr id="8" name="Footer Placeholder 2">
            <a:extLst>
              <a:ext uri="{FF2B5EF4-FFF2-40B4-BE49-F238E27FC236}">
                <a16:creationId xmlns:a16="http://schemas.microsoft.com/office/drawing/2014/main" id="{655E0B77-7B4F-4E9F-8C64-21D3325A1B1D}"/>
              </a:ext>
            </a:extLst>
          </p:cNvPr>
          <p:cNvSpPr txBox="1">
            <a:spLocks/>
          </p:cNvSpPr>
          <p:nvPr userDrawn="1"/>
        </p:nvSpPr>
        <p:spPr>
          <a:xfrm>
            <a:off x="3030424" y="-75143"/>
            <a:ext cx="3086100" cy="365125"/>
          </a:xfrm>
          <a:prstGeom prst="rect">
            <a:avLst/>
          </a:prstGeom>
        </p:spPr>
        <p:txBody>
          <a:bodyPr vert="horz" lIns="91440" tIns="45720" rIns="91440" bIns="45720" rtlCol="0" anchor="ctr"/>
          <a:lstStyle>
            <a:defPPr>
              <a:defRPr lang="en-US"/>
            </a:defPPr>
            <a:lvl1pPr marL="0" algn="ctr" defTabSz="457200" rtl="0" eaLnBrk="1" latinLnBrk="0" hangingPunct="1">
              <a:defRPr sz="1200" b="1" kern="1200">
                <a:solidFill>
                  <a:srgbClr val="00B050"/>
                </a:solidFill>
                <a:latin typeface="US Army Light" panose="020B0506030202020204" pitchFamily="34" charset="0"/>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a:t>CUI</a:t>
            </a:r>
          </a:p>
        </p:txBody>
      </p:sp>
      <p:sp>
        <p:nvSpPr>
          <p:cNvPr id="9" name="Footer Placeholder 2">
            <a:extLst>
              <a:ext uri="{FF2B5EF4-FFF2-40B4-BE49-F238E27FC236}">
                <a16:creationId xmlns:a16="http://schemas.microsoft.com/office/drawing/2014/main" id="{D6361400-7159-4D69-8200-4D6FD4B4CC6B}"/>
              </a:ext>
            </a:extLst>
          </p:cNvPr>
          <p:cNvSpPr txBox="1">
            <a:spLocks/>
          </p:cNvSpPr>
          <p:nvPr userDrawn="1"/>
        </p:nvSpPr>
        <p:spPr>
          <a:xfrm>
            <a:off x="3030424" y="6584613"/>
            <a:ext cx="3086100" cy="291143"/>
          </a:xfrm>
          <a:prstGeom prst="rect">
            <a:avLst/>
          </a:prstGeom>
        </p:spPr>
        <p:txBody>
          <a:bodyPr vert="horz" lIns="91440" tIns="45720" rIns="91440" bIns="45720" rtlCol="0" anchor="ctr"/>
          <a:lstStyle>
            <a:defPPr>
              <a:defRPr lang="en-US"/>
            </a:defPPr>
            <a:lvl1pPr marL="0" algn="ctr" defTabSz="457200" rtl="0" eaLnBrk="1" latinLnBrk="0" hangingPunct="1">
              <a:defRPr sz="1200" b="1" kern="1200">
                <a:solidFill>
                  <a:srgbClr val="00B050"/>
                </a:solidFill>
                <a:latin typeface="US Army Light" panose="020B0506030202020204" pitchFamily="34" charset="0"/>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a:t>CUI</a:t>
            </a:r>
          </a:p>
        </p:txBody>
      </p:sp>
    </p:spTree>
    <p:extLst>
      <p:ext uri="{BB962C8B-B14F-4D97-AF65-F5344CB8AC3E}">
        <p14:creationId xmlns:p14="http://schemas.microsoft.com/office/powerpoint/2010/main" val="1810443612"/>
      </p:ext>
    </p:extLst>
  </p:cSld>
  <p:clrMap bg1="lt1" tx1="dk1" bg2="lt2" tx2="dk2" accent1="accent1" accent2="accent2" accent3="accent3" accent4="accent4" accent5="accent5" accent6="accent6" hlink="hlink" folHlink="folHlink"/>
  <p:sldLayoutIdLst>
    <p:sldLayoutId id="2147483691" r:id="rId1"/>
    <p:sldLayoutId id="2147483692" r:id="rId2"/>
    <p:sldLayoutId id="2147483693" r:id="rId3"/>
    <p:sldLayoutId id="2147483694" r:id="rId4"/>
    <p:sldLayoutId id="2147483695" r:id="rId5"/>
    <p:sldLayoutId id="2147483696" r:id="rId6"/>
    <p:sldLayoutId id="2147483697" r:id="rId7"/>
    <p:sldLayoutId id="2147483698" r:id="rId8"/>
    <p:sldLayoutId id="2147483699" r:id="rId9"/>
    <p:sldLayoutId id="2147483700" r:id="rId10"/>
    <p:sldLayoutId id="2147483701" r:id="rId11"/>
  </p:sldLayoutIdLst>
  <p:hf hdr="0" dt="0"/>
  <p:txStyles>
    <p:titleStyle>
      <a:lvl1pPr algn="l" defTabSz="914400" rtl="0" eaLnBrk="1" latinLnBrk="0" hangingPunct="1">
        <a:lnSpc>
          <a:spcPct val="90000"/>
        </a:lnSpc>
        <a:spcBef>
          <a:spcPct val="0"/>
        </a:spcBef>
        <a:buNone/>
        <a:defRPr sz="4400" kern="1200">
          <a:solidFill>
            <a:schemeClr val="tx1"/>
          </a:solidFill>
          <a:latin typeface="US Army Light" panose="020B0506030202020204"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US Army" panose="020B050603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US Army" panose="020B050603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US Army" panose="020B050603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US Army" panose="020B050603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US Army" panose="020B050603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_rels/slide100.xml.rels><?xml version="1.0" encoding="UTF-8" standalone="yes"?>
<Relationships xmlns="http://schemas.openxmlformats.org/package/2006/relationships"><Relationship Id="rId2" Type="http://schemas.openxmlformats.org/officeDocument/2006/relationships/notesSlide" Target="../notesSlides/notesSlide71.xml"/><Relationship Id="rId1" Type="http://schemas.openxmlformats.org/officeDocument/2006/relationships/slideLayout" Target="../slideLayouts/slideLayout6.xml"/></Relationships>
</file>

<file path=ppt/slides/_rels/slide101.xml.rels><?xml version="1.0" encoding="UTF-8" standalone="yes"?>
<Relationships xmlns="http://schemas.openxmlformats.org/package/2006/relationships"><Relationship Id="rId2" Type="http://schemas.openxmlformats.org/officeDocument/2006/relationships/notesSlide" Target="../notesSlides/notesSlide72.xml"/><Relationship Id="rId1" Type="http://schemas.openxmlformats.org/officeDocument/2006/relationships/slideLayout" Target="../slideLayouts/slideLayout6.xml"/></Relationships>
</file>

<file path=ppt/slides/_rels/slide102.xml.rels><?xml version="1.0" encoding="UTF-8" standalone="yes"?>
<Relationships xmlns="http://schemas.openxmlformats.org/package/2006/relationships"><Relationship Id="rId2" Type="http://schemas.openxmlformats.org/officeDocument/2006/relationships/notesSlide" Target="../notesSlides/notesSlide73.xml"/><Relationship Id="rId1" Type="http://schemas.openxmlformats.org/officeDocument/2006/relationships/slideLayout" Target="../slideLayouts/slideLayout6.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3" Type="http://schemas.openxmlformats.org/officeDocument/2006/relationships/image" Target="../media/image10.png"/><Relationship Id="rId7" Type="http://schemas.openxmlformats.org/officeDocument/2006/relationships/image" Target="../media/image14.jpg"/><Relationship Id="rId2" Type="http://schemas.openxmlformats.org/officeDocument/2006/relationships/notesSlide" Target="../notesSlides/notesSlide18.xml"/><Relationship Id="rId1" Type="http://schemas.openxmlformats.org/officeDocument/2006/relationships/slideLayout" Target="../slideLayouts/slideLayout6.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2" Type="http://schemas.openxmlformats.org/officeDocument/2006/relationships/hyperlink" Target="mailto:usarmy.pentagon.hqda-dcs-g-1.mbx.command-policy@army.mil" TargetMode="External"/><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3.xml.rels><?xml version="1.0" encoding="UTF-8" standalone="yes"?>
<Relationships xmlns="http://schemas.openxmlformats.org/package/2006/relationships"><Relationship Id="rId3" Type="http://schemas.openxmlformats.org/officeDocument/2006/relationships/hyperlink" Target="#_Toc5&#8211;6A"/><Relationship Id="rId2" Type="http://schemas.openxmlformats.org/officeDocument/2006/relationships/notesSlide" Target="../notesSlides/notesSlide21.xml"/><Relationship Id="rId1" Type="http://schemas.openxmlformats.org/officeDocument/2006/relationships/slideLayout" Target="../slideLayouts/slideLayout6.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6.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6.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6.xml"/></Relationships>
</file>

<file path=ppt/slides/_rels/slide47.xml.rels><?xml version="1.0" encoding="UTF-8" standalone="yes"?>
<Relationships xmlns="http://schemas.openxmlformats.org/package/2006/relationships"><Relationship Id="rId3" Type="http://schemas.openxmlformats.org/officeDocument/2006/relationships/hyperlink" Target="mailto:usarmy.pentagon.hqda-otjag.mbx.g-law@army.mil" TargetMode="External"/><Relationship Id="rId2" Type="http://schemas.openxmlformats.org/officeDocument/2006/relationships/notesSlide" Target="../notesSlides/notesSlide25.xml"/><Relationship Id="rId1" Type="http://schemas.openxmlformats.org/officeDocument/2006/relationships/slideLayout" Target="../slideLayouts/slideLayout6.xml"/><Relationship Id="rId6" Type="http://schemas.openxmlformats.org/officeDocument/2006/relationships/hyperlink" Target="mailto:usarmy.pentagon.corrections-cmd.list.admin-operations-npe-mgt@army.mil" TargetMode="External"/><Relationship Id="rId5" Type="http://schemas.openxmlformats.org/officeDocument/2006/relationships/hyperlink" Target="mailto:usarmy.pentagon.hqda-occh.mbx.chaplain-corps-operations@army.mil" TargetMode="External"/><Relationship Id="rId4" Type="http://schemas.openxmlformats.org/officeDocument/2006/relationships/hyperlink" Target="mailto:usarmy.pentagon.hqda-dcs-g-1.mbx.command-policy@army.mil" TargetMode="Externa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6.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6.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6.xml"/></Relationships>
</file>

<file path=ppt/slides/_rels/slide52.xml.rels><?xml version="1.0" encoding="UTF-8" standalone="yes"?>
<Relationships xmlns="http://schemas.openxmlformats.org/package/2006/relationships"><Relationship Id="rId2" Type="http://schemas.openxmlformats.org/officeDocument/2006/relationships/image" Target="../media/image15.emf"/><Relationship Id="rId1" Type="http://schemas.openxmlformats.org/officeDocument/2006/relationships/slideLayout" Target="../slideLayouts/slideLayout6.xml"/></Relationships>
</file>

<file path=ppt/slides/_rels/slide53.xml.rels><?xml version="1.0" encoding="UTF-8" standalone="yes"?>
<Relationships xmlns="http://schemas.openxmlformats.org/package/2006/relationships"><Relationship Id="rId2" Type="http://schemas.openxmlformats.org/officeDocument/2006/relationships/image" Target="../media/image16.emf"/><Relationship Id="rId1" Type="http://schemas.openxmlformats.org/officeDocument/2006/relationships/slideLayout" Target="../slideLayouts/slideLayout6.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6.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6.xml"/><Relationship Id="rId4" Type="http://schemas.openxmlformats.org/officeDocument/2006/relationships/image" Target="../media/image19.png"/></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6.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6.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6.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6.xml"/></Relationships>
</file>

<file path=ppt/slides/_rels/slide62.xml.rels><?xml version="1.0" encoding="UTF-8" standalone="yes"?>
<Relationships xmlns="http://schemas.openxmlformats.org/package/2006/relationships"><Relationship Id="rId3" Type="http://schemas.openxmlformats.org/officeDocument/2006/relationships/hyperlink" Target="mailto:usarmy.pentagon.hqda-otjag.mbx.glaw@army.mil" TargetMode="External"/><Relationship Id="rId2" Type="http://schemas.openxmlformats.org/officeDocument/2006/relationships/hyperlink" Target="mailto:usarmy.pentagon.hqda-occh.mbx.chaplain-corps-operations@mail.mil" TargetMode="External"/><Relationship Id="rId1" Type="http://schemas.openxmlformats.org/officeDocument/2006/relationships/slideLayout" Target="../slideLayouts/slideLayout6.xml"/><Relationship Id="rId4" Type="http://schemas.openxmlformats.org/officeDocument/2006/relationships/hyperlink" Target="mailto:usarmy.pentagon.hqda-dcs-g-1.mbx.command-policy@mail.mil" TargetMode="Externa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6.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6.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6.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6.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6.xml"/></Relationships>
</file>

<file path=ppt/slides/_rels/slide68.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41.xml"/><Relationship Id="rId1" Type="http://schemas.openxmlformats.org/officeDocument/2006/relationships/slideLayout" Target="../slideLayouts/slideLayout6.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6.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6.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6.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6.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6.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6.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6.xml"/></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6.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9.xml.rels><?xml version="1.0" encoding="UTF-8" standalone="yes"?>
<Relationships xmlns="http://schemas.openxmlformats.org/package/2006/relationships"><Relationship Id="rId8" Type="http://schemas.openxmlformats.org/officeDocument/2006/relationships/image" Target="../media/image23.wmf"/><Relationship Id="rId3" Type="http://schemas.openxmlformats.org/officeDocument/2006/relationships/oleObject" Target="../embeddings/oleObject1.bin"/><Relationship Id="rId7" Type="http://schemas.openxmlformats.org/officeDocument/2006/relationships/package" Target="../embeddings/Microsoft_Word_Document.docx"/><Relationship Id="rId2" Type="http://schemas.openxmlformats.org/officeDocument/2006/relationships/notesSlide" Target="../notesSlides/notesSlide51.xml"/><Relationship Id="rId1" Type="http://schemas.openxmlformats.org/officeDocument/2006/relationships/slideLayout" Target="../slideLayouts/slideLayout6.xml"/><Relationship Id="rId6" Type="http://schemas.openxmlformats.org/officeDocument/2006/relationships/image" Target="../media/image22.wmf"/><Relationship Id="rId5" Type="http://schemas.openxmlformats.org/officeDocument/2006/relationships/oleObject" Target="../embeddings/oleObject2.bin"/><Relationship Id="rId10" Type="http://schemas.openxmlformats.org/officeDocument/2006/relationships/image" Target="../media/image24.wmf"/><Relationship Id="rId4" Type="http://schemas.openxmlformats.org/officeDocument/2006/relationships/image" Target="../media/image21.wmf"/><Relationship Id="rId9" Type="http://schemas.openxmlformats.org/officeDocument/2006/relationships/oleObject" Target="../embeddings/oleObject3.bin"/></Relationships>
</file>

<file path=ppt/slides/_rels/slide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7.xml"/><Relationship Id="rId1" Type="http://schemas.openxmlformats.org/officeDocument/2006/relationships/slideLayout" Target="../slideLayouts/slideLayout6.xml"/><Relationship Id="rId4" Type="http://schemas.openxmlformats.org/officeDocument/2006/relationships/image" Target="../media/image8.jpeg"/></Relationships>
</file>

<file path=ppt/slides/_rels/slide80.xml.rels><?xml version="1.0" encoding="UTF-8" standalone="yes"?>
<Relationships xmlns="http://schemas.openxmlformats.org/package/2006/relationships"><Relationship Id="rId8" Type="http://schemas.openxmlformats.org/officeDocument/2006/relationships/package" Target="../embeddings/Microsoft_Word_Document1.docx"/><Relationship Id="rId13" Type="http://schemas.openxmlformats.org/officeDocument/2006/relationships/image" Target="../media/image27.emf"/><Relationship Id="rId3" Type="http://schemas.openxmlformats.org/officeDocument/2006/relationships/hyperlink" Target="mailto:usarmy.pentagon.hqda-occh.mbx.chaplain-corps-operations@mail.mil" TargetMode="External"/><Relationship Id="rId7" Type="http://schemas.openxmlformats.org/officeDocument/2006/relationships/hyperlink" Target="https://armypubs.army.mil/epubs/DR_pubs/DR_a/pdf/web/ARN2911_ATP%201-05x04%20FINAL%20WEB%201.pdf" TargetMode="External"/><Relationship Id="rId12" Type="http://schemas.openxmlformats.org/officeDocument/2006/relationships/package" Target="../embeddings/Microsoft_Word_Document3.docx"/><Relationship Id="rId17" Type="http://schemas.openxmlformats.org/officeDocument/2006/relationships/image" Target="../media/image29.wmf"/><Relationship Id="rId2" Type="http://schemas.openxmlformats.org/officeDocument/2006/relationships/notesSlide" Target="../notesSlides/notesSlide52.xml"/><Relationship Id="rId16" Type="http://schemas.openxmlformats.org/officeDocument/2006/relationships/oleObject" Target="../embeddings/oleObject5.bin"/><Relationship Id="rId1" Type="http://schemas.openxmlformats.org/officeDocument/2006/relationships/slideLayout" Target="../slideLayouts/slideLayout6.xml"/><Relationship Id="rId6" Type="http://schemas.openxmlformats.org/officeDocument/2006/relationships/hyperlink" Target="https://usarlatraining.army.mil/world-religions" TargetMode="External"/><Relationship Id="rId11" Type="http://schemas.openxmlformats.org/officeDocument/2006/relationships/image" Target="../media/image26.emf"/><Relationship Id="rId5" Type="http://schemas.openxmlformats.org/officeDocument/2006/relationships/hyperlink" Target="https://usachcstraining.army.mil/world-religions" TargetMode="External"/><Relationship Id="rId15" Type="http://schemas.openxmlformats.org/officeDocument/2006/relationships/image" Target="../media/image28.wmf"/><Relationship Id="rId10" Type="http://schemas.openxmlformats.org/officeDocument/2006/relationships/package" Target="../embeddings/Microsoft_Word_Document2.docx"/><Relationship Id="rId4" Type="http://schemas.openxmlformats.org/officeDocument/2006/relationships/hyperlink" Target="https://www.justice.gov/opa/press-release/file/1001891/download" TargetMode="External"/><Relationship Id="rId9" Type="http://schemas.openxmlformats.org/officeDocument/2006/relationships/image" Target="../media/image25.emf"/><Relationship Id="rId14" Type="http://schemas.openxmlformats.org/officeDocument/2006/relationships/oleObject" Target="../embeddings/oleObject4.bin"/></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2.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6.xml"/></Relationships>
</file>

<file path=ppt/slides/_rels/slide83.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6.xml"/></Relationships>
</file>

<file path=ppt/slides/_rels/slide84.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6.xml"/></Relationships>
</file>

<file path=ppt/slides/_rels/slide85.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6.xml"/></Relationships>
</file>

<file path=ppt/slides/_rels/slide86.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6.xml"/></Relationships>
</file>

<file path=ppt/slides/_rels/slide87.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6.xml"/></Relationships>
</file>

<file path=ppt/slides/_rels/slide88.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6.xml"/></Relationships>
</file>

<file path=ppt/slides/_rels/slide89.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90.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6.xml"/></Relationships>
</file>

<file path=ppt/slides/_rels/slide91.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6.xml"/></Relationships>
</file>

<file path=ppt/slides/_rels/slide92.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6.xml"/></Relationships>
</file>

<file path=ppt/slides/_rels/slide93.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6.xml"/></Relationships>
</file>

<file path=ppt/slides/_rels/slide94.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6.xml"/></Relationships>
</file>

<file path=ppt/slides/_rels/slide95.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6.xml"/></Relationships>
</file>

<file path=ppt/slides/_rels/slide96.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6.xml"/></Relationships>
</file>

<file path=ppt/slides/_rels/slide97.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6.xml"/></Relationships>
</file>

<file path=ppt/slides/_rels/slide98.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6.xml"/></Relationships>
</file>

<file path=ppt/slides/_rels/slide99.xml.rels><?xml version="1.0" encoding="UTF-8" standalone="yes"?>
<Relationships xmlns="http://schemas.openxmlformats.org/package/2006/relationships"><Relationship Id="rId2" Type="http://schemas.openxmlformats.org/officeDocument/2006/relationships/notesSlide" Target="../notesSlides/notesSlide70.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298011" y="1039827"/>
            <a:ext cx="8285262" cy="1569660"/>
          </a:xfrm>
          <a:prstGeom prst="rect">
            <a:avLst/>
          </a:prstGeom>
          <a:noFill/>
        </p:spPr>
        <p:txBody>
          <a:bodyPr wrap="square" rtlCol="0">
            <a:spAutoFit/>
          </a:bodyPr>
          <a:lstStyle/>
          <a:p>
            <a:pPr algn="ctr"/>
            <a:r>
              <a:rPr lang="en-US" sz="3200" b="1" dirty="0">
                <a:solidFill>
                  <a:prstClr val="black"/>
                </a:solidFill>
                <a:latin typeface="Arial" panose="020B0604020202020204" pitchFamily="34" charset="0"/>
                <a:cs typeface="Arial" panose="020B0604020202020204" pitchFamily="34" charset="0"/>
              </a:rPr>
              <a:t>Religious Liberty and </a:t>
            </a:r>
          </a:p>
          <a:p>
            <a:pPr algn="ctr"/>
            <a:r>
              <a:rPr lang="en-US" sz="3200" b="1" dirty="0">
                <a:solidFill>
                  <a:prstClr val="black"/>
                </a:solidFill>
                <a:latin typeface="Arial" panose="020B0604020202020204" pitchFamily="34" charset="0"/>
                <a:cs typeface="Arial" panose="020B0604020202020204" pitchFamily="34" charset="0"/>
              </a:rPr>
              <a:t>Religious Accommodation</a:t>
            </a:r>
          </a:p>
          <a:p>
            <a:pPr algn="ctr"/>
            <a:r>
              <a:rPr lang="en-US" sz="3200" b="1" dirty="0">
                <a:solidFill>
                  <a:prstClr val="black"/>
                </a:solidFill>
                <a:latin typeface="Arial" panose="020B0604020202020204" pitchFamily="34" charset="0"/>
                <a:cs typeface="Arial" panose="020B0604020202020204" pitchFamily="34" charset="0"/>
              </a:rPr>
              <a:t>in the United States Army</a:t>
            </a:r>
          </a:p>
        </p:txBody>
      </p:sp>
      <p:sp>
        <p:nvSpPr>
          <p:cNvPr id="2" name="TextBox 1"/>
          <p:cNvSpPr txBox="1"/>
          <p:nvPr/>
        </p:nvSpPr>
        <p:spPr>
          <a:xfrm>
            <a:off x="555668" y="5335752"/>
            <a:ext cx="7943162" cy="369332"/>
          </a:xfrm>
          <a:prstGeom prst="rect">
            <a:avLst/>
          </a:prstGeom>
          <a:noFill/>
          <a:ln w="57150">
            <a:solidFill>
              <a:schemeClr val="tx1"/>
            </a:solidFill>
          </a:ln>
        </p:spPr>
        <p:txBody>
          <a:bodyPr wrap="square" rtlCol="0">
            <a:spAutoFit/>
          </a:bodyPr>
          <a:lstStyle/>
          <a:p>
            <a:pPr algn="ctr"/>
            <a:r>
              <a:rPr lang="en-US" b="1" i="1" dirty="0">
                <a:solidFill>
                  <a:srgbClr val="FF0000"/>
                </a:solidFill>
              </a:rPr>
              <a:t>Office of the Chief of Chaplains / US Army Institute of Religious Leadership</a:t>
            </a:r>
          </a:p>
        </p:txBody>
      </p:sp>
      <p:sp>
        <p:nvSpPr>
          <p:cNvPr id="3" name="Rectangle 2"/>
          <p:cNvSpPr/>
          <p:nvPr/>
        </p:nvSpPr>
        <p:spPr>
          <a:xfrm>
            <a:off x="515073" y="5751250"/>
            <a:ext cx="7983757" cy="861774"/>
          </a:xfrm>
          <a:prstGeom prst="rect">
            <a:avLst/>
          </a:prstGeom>
        </p:spPr>
        <p:txBody>
          <a:bodyPr wrap="square">
            <a:spAutoFit/>
          </a:bodyPr>
          <a:lstStyle/>
          <a:p>
            <a:pPr marL="53975"/>
            <a:endParaRPr lang="en-US" sz="1000" b="1" dirty="0">
              <a:latin typeface="Arial" panose="020B0604020202020204" pitchFamily="34" charset="0"/>
              <a:cs typeface="Arial" panose="020B0604020202020204" pitchFamily="34" charset="0"/>
            </a:endParaRPr>
          </a:p>
          <a:p>
            <a:pPr marL="53975"/>
            <a:r>
              <a:rPr lang="en-US" sz="1000" b="1" dirty="0">
                <a:latin typeface="Arial" panose="020B0604020202020204" pitchFamily="34" charset="0"/>
                <a:cs typeface="Arial" panose="020B0604020202020204" pitchFamily="34" charset="0"/>
              </a:rPr>
              <a:t>OCCH Religious Accommodation Program Manager</a:t>
            </a:r>
          </a:p>
          <a:p>
            <a:pPr marL="53975"/>
            <a:r>
              <a:rPr lang="en-US" sz="1000" b="1" dirty="0">
                <a:latin typeface="Arial" panose="020B0604020202020204" pitchFamily="34" charset="0"/>
                <a:cs typeface="Arial" panose="020B0604020202020204" pitchFamily="34" charset="0"/>
              </a:rPr>
              <a:t>E-Mail: </a:t>
            </a:r>
            <a:r>
              <a:rPr lang="en-US" sz="1000" b="1" dirty="0">
                <a:solidFill>
                  <a:prstClr val="black"/>
                </a:solidFill>
                <a:latin typeface=" Arial"/>
              </a:rPr>
              <a:t>usarmy.pentagon.hqda-occh.mbx.chaplain-corps-operations@army.mil</a:t>
            </a:r>
            <a:endParaRPr lang="en-US" sz="1000" b="1" dirty="0">
              <a:solidFill>
                <a:prstClr val="black"/>
              </a:solidFill>
              <a:latin typeface="Arial" panose="020B0604020202020204" pitchFamily="34" charset="0"/>
              <a:cs typeface="Arial" panose="020B0604020202020204" pitchFamily="34" charset="0"/>
            </a:endParaRPr>
          </a:p>
          <a:p>
            <a:pPr marL="53975"/>
            <a:r>
              <a:rPr lang="en-US" sz="1000" b="1" dirty="0">
                <a:latin typeface="Arial" panose="020B0604020202020204" pitchFamily="34" charset="0"/>
                <a:cs typeface="Arial" panose="020B0604020202020204" pitchFamily="34" charset="0"/>
              </a:rPr>
              <a:t>Phone: 571 256-8770</a:t>
            </a:r>
          </a:p>
          <a:p>
            <a:pPr marL="53975" algn="r"/>
            <a:r>
              <a:rPr lang="en-US" sz="1000" b="1" dirty="0">
                <a:solidFill>
                  <a:srgbClr val="C00000"/>
                </a:solidFill>
                <a:latin typeface="Arial" panose="020B0604020202020204" pitchFamily="34" charset="0"/>
                <a:cs typeface="Arial" panose="020B0604020202020204" pitchFamily="34" charset="0"/>
              </a:rPr>
              <a:t>As of 01 August 2024</a:t>
            </a:r>
          </a:p>
        </p:txBody>
      </p:sp>
      <p:pic>
        <p:nvPicPr>
          <p:cNvPr id="6" name="Picture 5">
            <a:extLst>
              <a:ext uri="{FF2B5EF4-FFF2-40B4-BE49-F238E27FC236}">
                <a16:creationId xmlns:a16="http://schemas.microsoft.com/office/drawing/2014/main" id="{C71464EC-EAE2-4644-8EE8-DF90A1F15E8C}"/>
              </a:ext>
            </a:extLst>
          </p:cNvPr>
          <p:cNvPicPr>
            <a:picLocks noChangeAspect="1"/>
          </p:cNvPicPr>
          <p:nvPr/>
        </p:nvPicPr>
        <p:blipFill>
          <a:blip r:embed="rId3"/>
          <a:stretch>
            <a:fillRect/>
          </a:stretch>
        </p:blipFill>
        <p:spPr>
          <a:xfrm>
            <a:off x="3511262" y="2768742"/>
            <a:ext cx="1858760" cy="2248500"/>
          </a:xfrm>
          <a:prstGeom prst="rect">
            <a:avLst/>
          </a:prstGeom>
        </p:spPr>
      </p:pic>
    </p:spTree>
    <p:extLst>
      <p:ext uri="{BB962C8B-B14F-4D97-AF65-F5344CB8AC3E}">
        <p14:creationId xmlns:p14="http://schemas.microsoft.com/office/powerpoint/2010/main" val="35637142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293299" y="945531"/>
            <a:ext cx="8730268" cy="4708981"/>
          </a:xfrm>
          <a:prstGeom prst="rect">
            <a:avLst/>
          </a:prstGeom>
        </p:spPr>
        <p:txBody>
          <a:bodyPr wrap="square">
            <a:spAutoFit/>
          </a:bodyPr>
          <a:lstStyle/>
          <a:p>
            <a:pPr>
              <a:spcBef>
                <a:spcPts val="600"/>
              </a:spcBef>
            </a:pPr>
            <a:r>
              <a:rPr lang="en-US" sz="2000" b="1" dirty="0">
                <a:latin typeface="Arial" panose="020B0604020202020204" pitchFamily="34" charset="0"/>
                <a:ea typeface="Calibri" panose="020F0502020204030204" pitchFamily="34" charset="0"/>
                <a:cs typeface="Arial" panose="020B0604020202020204" pitchFamily="34" charset="0"/>
              </a:rPr>
              <a:t>The 6 Oct 2017 Attorney General Memo (Implementing Executive Order 13798) explains that, under </a:t>
            </a:r>
            <a:r>
              <a:rPr lang="en-US" sz="2000" b="1" dirty="0" err="1">
                <a:latin typeface="Arial" panose="020B0604020202020204" pitchFamily="34" charset="0"/>
                <a:ea typeface="Calibri" panose="020F0502020204030204" pitchFamily="34" charset="0"/>
                <a:cs typeface="Arial" panose="020B0604020202020204" pitchFamily="34" charset="0"/>
              </a:rPr>
              <a:t>RFRA</a:t>
            </a:r>
            <a:r>
              <a:rPr lang="en-US" sz="2000" b="1" dirty="0">
                <a:latin typeface="Arial" panose="020B0604020202020204" pitchFamily="34" charset="0"/>
                <a:ea typeface="Calibri" panose="020F0502020204030204" pitchFamily="34" charset="0"/>
                <a:cs typeface="Arial" panose="020B0604020202020204" pitchFamily="34" charset="0"/>
              </a:rPr>
              <a:t>:</a:t>
            </a:r>
          </a:p>
          <a:p>
            <a:pPr marL="342900" indent="-342900">
              <a:spcBef>
                <a:spcPts val="600"/>
              </a:spcBef>
              <a:buFont typeface="Arial" panose="020B0604020202020204" pitchFamily="34" charset="0"/>
              <a:buChar char="•"/>
            </a:pPr>
            <a:r>
              <a:rPr lang="en-US" sz="2000" dirty="0">
                <a:latin typeface="Arial" panose="020B0604020202020204" pitchFamily="34" charset="0"/>
                <a:ea typeface="Calibri" panose="020F0502020204030204" pitchFamily="34" charset="0"/>
                <a:cs typeface="Arial" panose="020B0604020202020204" pitchFamily="34" charset="0"/>
              </a:rPr>
              <a:t>Religious observance and practice should be reasonably accommodated</a:t>
            </a:r>
            <a:r>
              <a:rPr lang="en-US" sz="2000" b="1" dirty="0">
                <a:latin typeface="Arial" panose="020B0604020202020204" pitchFamily="34" charset="0"/>
                <a:ea typeface="Calibri" panose="020F0502020204030204" pitchFamily="34" charset="0"/>
                <a:cs typeface="Arial" panose="020B0604020202020204" pitchFamily="34" charset="0"/>
              </a:rPr>
              <a:t> to the greatest extent practicable and permitted by law</a:t>
            </a:r>
            <a:r>
              <a:rPr lang="en-US" sz="2000" dirty="0">
                <a:latin typeface="Arial" panose="020B0604020202020204" pitchFamily="34" charset="0"/>
                <a:ea typeface="Calibri" panose="020F0502020204030204" pitchFamily="34" charset="0"/>
                <a:cs typeface="Arial" panose="020B0604020202020204" pitchFamily="34" charset="0"/>
              </a:rPr>
              <a:t>.</a:t>
            </a:r>
          </a:p>
          <a:p>
            <a:pPr marL="342900" indent="-342900">
              <a:spcBef>
                <a:spcPts val="600"/>
              </a:spcBef>
              <a:buFont typeface="Arial" panose="020B0604020202020204" pitchFamily="34" charset="0"/>
              <a:buChar char="•"/>
            </a:pPr>
            <a:r>
              <a:rPr lang="en-US" sz="2000" dirty="0">
                <a:latin typeface="Arial" panose="020B0604020202020204" pitchFamily="34" charset="0"/>
                <a:ea typeface="Calibri" panose="020F0502020204030204" pitchFamily="34" charset="0"/>
                <a:cs typeface="Arial" panose="020B0604020202020204" pitchFamily="34" charset="0"/>
              </a:rPr>
              <a:t>The Government (Army)</a:t>
            </a:r>
            <a:r>
              <a:rPr lang="en-US" sz="2000" b="1" dirty="0">
                <a:latin typeface="Arial" panose="020B0604020202020204" pitchFamily="34" charset="0"/>
                <a:ea typeface="Calibri" panose="020F0502020204030204" pitchFamily="34" charset="0"/>
                <a:cs typeface="Arial" panose="020B0604020202020204" pitchFamily="34" charset="0"/>
              </a:rPr>
              <a:t> may not </a:t>
            </a:r>
            <a:r>
              <a:rPr lang="en-US" sz="2000" dirty="0">
                <a:latin typeface="Arial" panose="020B0604020202020204" pitchFamily="34" charset="0"/>
                <a:ea typeface="Calibri" panose="020F0502020204030204" pitchFamily="34" charset="0"/>
                <a:cs typeface="Arial" panose="020B0604020202020204" pitchFamily="34" charset="0"/>
              </a:rPr>
              <a:t>favor or disfavor any religious group.</a:t>
            </a:r>
          </a:p>
          <a:p>
            <a:pPr marL="342900" indent="-342900">
              <a:spcBef>
                <a:spcPts val="600"/>
              </a:spcBef>
              <a:buFont typeface="Arial" panose="020B0604020202020204" pitchFamily="34" charset="0"/>
              <a:buChar char="•"/>
            </a:pPr>
            <a:r>
              <a:rPr lang="en-US" sz="2000" b="1" dirty="0">
                <a:latin typeface="Arial" panose="020B0604020202020204" pitchFamily="34" charset="0"/>
                <a:ea typeface="Calibri" panose="020F0502020204030204" pitchFamily="34" charset="0"/>
                <a:cs typeface="Arial" panose="020B0604020202020204" pitchFamily="34" charset="0"/>
              </a:rPr>
              <a:t>Compelling Government Interests </a:t>
            </a:r>
            <a:r>
              <a:rPr lang="en-US" sz="2000" dirty="0">
                <a:latin typeface="Arial" panose="020B0604020202020204" pitchFamily="34" charset="0"/>
                <a:ea typeface="Calibri" panose="020F0502020204030204" pitchFamily="34" charset="0"/>
                <a:cs typeface="Arial" panose="020B0604020202020204" pitchFamily="34" charset="0"/>
              </a:rPr>
              <a:t>can outweigh legitimate claims to the free exercise of religion, but must show that its chosen restriction on free religious exercise is the </a:t>
            </a:r>
            <a:r>
              <a:rPr lang="en-US" sz="2000" u="sng" dirty="0">
                <a:latin typeface="Arial" panose="020B0604020202020204" pitchFamily="34" charset="0"/>
                <a:ea typeface="Calibri" panose="020F0502020204030204" pitchFamily="34" charset="0"/>
                <a:cs typeface="Arial" panose="020B0604020202020204" pitchFamily="34" charset="0"/>
              </a:rPr>
              <a:t>least restrictive means of achieving that interest</a:t>
            </a:r>
            <a:r>
              <a:rPr lang="en-US" sz="2000" dirty="0">
                <a:latin typeface="Arial" panose="020B0604020202020204" pitchFamily="34" charset="0"/>
                <a:ea typeface="Calibri" panose="020F0502020204030204" pitchFamily="34" charset="0"/>
                <a:cs typeface="Arial" panose="020B0604020202020204" pitchFamily="34" charset="0"/>
              </a:rPr>
              <a:t>.</a:t>
            </a:r>
            <a:r>
              <a:rPr lang="en-US" sz="2000" i="1" dirty="0">
                <a:latin typeface="Arial" panose="020B0604020202020204" pitchFamily="34" charset="0"/>
                <a:cs typeface="Arial" panose="020B0604020202020204" pitchFamily="34" charset="0"/>
              </a:rPr>
              <a:t> </a:t>
            </a:r>
          </a:p>
          <a:p>
            <a:pPr marL="342900" indent="-342900">
              <a:spcBef>
                <a:spcPts val="600"/>
              </a:spcBef>
              <a:buFont typeface="Arial" panose="020B0604020202020204" pitchFamily="34" charset="0"/>
              <a:buChar char="•"/>
            </a:pPr>
            <a:r>
              <a:rPr lang="en-US" sz="2000" dirty="0">
                <a:latin typeface="Arial" panose="020B0604020202020204" pitchFamily="34" charset="0"/>
                <a:cs typeface="Arial" panose="020B0604020202020204" pitchFamily="34" charset="0"/>
              </a:rPr>
              <a:t>A governmental action </a:t>
            </a:r>
            <a:r>
              <a:rPr lang="en-US" sz="2000" b="1" dirty="0">
                <a:latin typeface="Arial" panose="020B0604020202020204" pitchFamily="34" charset="0"/>
                <a:cs typeface="Arial" panose="020B0604020202020204" pitchFamily="34" charset="0"/>
              </a:rPr>
              <a:t>substantially burdens </a:t>
            </a:r>
            <a:r>
              <a:rPr lang="en-US" sz="2000" dirty="0">
                <a:latin typeface="Arial" panose="020B0604020202020204" pitchFamily="34" charset="0"/>
                <a:cs typeface="Arial" panose="020B0604020202020204" pitchFamily="34" charset="0"/>
              </a:rPr>
              <a:t>an exercise of religion under </a:t>
            </a:r>
            <a:r>
              <a:rPr lang="en-US" sz="2000" dirty="0" err="1">
                <a:latin typeface="Arial" panose="020B0604020202020204" pitchFamily="34" charset="0"/>
                <a:cs typeface="Arial" panose="020B0604020202020204" pitchFamily="34" charset="0"/>
              </a:rPr>
              <a:t>RFRA</a:t>
            </a:r>
            <a:r>
              <a:rPr lang="en-US" sz="2000" dirty="0">
                <a:latin typeface="Arial" panose="020B0604020202020204" pitchFamily="34" charset="0"/>
                <a:cs typeface="Arial" panose="020B0604020202020204" pitchFamily="34" charset="0"/>
              </a:rPr>
              <a:t> if it bans an aspect of religious observance or practice, compels an act inconsistent with that observance or practice, or substantially pressures the adherent to modify such observance or practice.</a:t>
            </a:r>
          </a:p>
        </p:txBody>
      </p:sp>
      <p:sp>
        <p:nvSpPr>
          <p:cNvPr id="8" name="Title 1"/>
          <p:cNvSpPr txBox="1">
            <a:spLocks/>
          </p:cNvSpPr>
          <p:nvPr/>
        </p:nvSpPr>
        <p:spPr>
          <a:xfrm>
            <a:off x="293299" y="165106"/>
            <a:ext cx="7439853" cy="387871"/>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400" b="1" dirty="0">
                <a:solidFill>
                  <a:schemeClr val="bg1"/>
                </a:solidFill>
                <a:latin typeface="Arial" panose="020B0604020202020204" pitchFamily="34" charset="0"/>
                <a:cs typeface="Arial" panose="020B0604020202020204" pitchFamily="34" charset="0"/>
              </a:rPr>
              <a:t>RFRA is THE Religious Liberty Standard</a:t>
            </a:r>
          </a:p>
        </p:txBody>
      </p:sp>
    </p:spTree>
    <p:extLst>
      <p:ext uri="{BB962C8B-B14F-4D97-AF65-F5344CB8AC3E}">
        <p14:creationId xmlns:p14="http://schemas.microsoft.com/office/powerpoint/2010/main" val="3293284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6832" y="165901"/>
            <a:ext cx="6987940" cy="584238"/>
          </a:xfrm>
        </p:spPr>
        <p:txBody>
          <a:bodyPr>
            <a:noAutofit/>
          </a:bodyPr>
          <a:lstStyle/>
          <a:p>
            <a:r>
              <a:rPr lang="en-US" sz="2400" b="1" dirty="0">
                <a:latin typeface="Arial" panose="020B0604020202020204" pitchFamily="34" charset="0"/>
                <a:cs typeface="Arial" panose="020B0604020202020204" pitchFamily="34" charset="0"/>
              </a:rPr>
              <a:t>Practical Exercise 2: </a:t>
            </a:r>
            <a:br>
              <a:rPr lang="en-US" sz="2400" b="1" dirty="0">
                <a:latin typeface="Arial" panose="020B0604020202020204" pitchFamily="34" charset="0"/>
                <a:cs typeface="Arial" panose="020B0604020202020204" pitchFamily="34" charset="0"/>
              </a:rPr>
            </a:br>
            <a:r>
              <a:rPr lang="en-US" sz="2400" b="1" dirty="0">
                <a:solidFill>
                  <a:srgbClr val="FFC000"/>
                </a:solidFill>
                <a:latin typeface="Arial" panose="020B0604020202020204" pitchFamily="34" charset="0"/>
                <a:cs typeface="Arial" panose="020B0604020202020204" pitchFamily="34" charset="0"/>
              </a:rPr>
              <a:t>Example 4 – PFC D</a:t>
            </a:r>
            <a:endParaRPr lang="en-US" sz="2400" b="1" dirty="0">
              <a:latin typeface="Arial" panose="020B0604020202020204" pitchFamily="34" charset="0"/>
              <a:cs typeface="Arial" panose="020B0604020202020204" pitchFamily="34" charset="0"/>
            </a:endParaRPr>
          </a:p>
        </p:txBody>
      </p:sp>
      <p:sp>
        <p:nvSpPr>
          <p:cNvPr id="7" name="TextBox 6"/>
          <p:cNvSpPr txBox="1"/>
          <p:nvPr/>
        </p:nvSpPr>
        <p:spPr>
          <a:xfrm>
            <a:off x="2" y="953265"/>
            <a:ext cx="9143999" cy="5632311"/>
          </a:xfrm>
          <a:prstGeom prst="rect">
            <a:avLst/>
          </a:prstGeom>
          <a:noFill/>
        </p:spPr>
        <p:txBody>
          <a:bodyPr wrap="square" rtlCol="0">
            <a:spAutoFit/>
          </a:bodyPr>
          <a:lstStyle/>
          <a:p>
            <a:pPr fontAlgn="base"/>
            <a:r>
              <a:rPr lang="en-US" dirty="0">
                <a:solidFill>
                  <a:srgbClr val="000000"/>
                </a:solidFill>
                <a:latin typeface="Arial" panose="020B0604020202020204" pitchFamily="34" charset="0"/>
              </a:rPr>
              <a:t>1. I request religious accommodation to abstain from taking the influenza vaccine due to my Muslim faith. There is a potential for doubt because manufacturers will not confirm there are no pork-gelatin products, which is prohibited to consume in Islam. </a:t>
            </a:r>
          </a:p>
          <a:p>
            <a:pPr fontAlgn="base"/>
            <a:endParaRPr lang="en-US" dirty="0">
              <a:solidFill>
                <a:srgbClr val="000000"/>
              </a:solidFill>
              <a:latin typeface="Arial" panose="020B0604020202020204" pitchFamily="34" charset="0"/>
            </a:endParaRPr>
          </a:p>
          <a:p>
            <a:pPr fontAlgn="base"/>
            <a:r>
              <a:rPr lang="en-US" dirty="0">
                <a:solidFill>
                  <a:srgbClr val="000000"/>
                </a:solidFill>
                <a:latin typeface="Arial" panose="020B0604020202020204" pitchFamily="34" charset="0"/>
              </a:rPr>
              <a:t>2. Companion of the Prophet (PBUH) Al-Hasan ibn Ali reported: "</a:t>
            </a:r>
            <a:r>
              <a:rPr lang="en-US" i="1" dirty="0">
                <a:solidFill>
                  <a:srgbClr val="000000"/>
                </a:solidFill>
                <a:latin typeface="Arial" panose="020B0604020202020204" pitchFamily="34" charset="0"/>
              </a:rPr>
              <a:t>The Messenger of Allah, peace and blessings be upon him, said: Leave what makes you doubt for what does not make you doubt. Verily, truth brings peace of mind and falsehood sows doubt</a:t>
            </a:r>
            <a:r>
              <a:rPr lang="en-US" dirty="0">
                <a:solidFill>
                  <a:srgbClr val="000000"/>
                </a:solidFill>
                <a:latin typeface="Arial" panose="020B0604020202020204" pitchFamily="34" charset="0"/>
              </a:rPr>
              <a:t>." ​</a:t>
            </a:r>
          </a:p>
          <a:p>
            <a:pPr fontAlgn="base">
              <a:buFont typeface="Arial" panose="020B0604020202020204" pitchFamily="34" charset="0"/>
              <a:buChar char="•"/>
            </a:pPr>
            <a:endParaRPr lang="en-US" dirty="0">
              <a:solidFill>
                <a:srgbClr val="000000"/>
              </a:solidFill>
              <a:latin typeface="Arial" panose="020B0604020202020204" pitchFamily="34" charset="0"/>
            </a:endParaRPr>
          </a:p>
          <a:p>
            <a:pPr fontAlgn="base"/>
            <a:r>
              <a:rPr lang="en-US" dirty="0">
                <a:solidFill>
                  <a:srgbClr val="000000"/>
                </a:solidFill>
                <a:latin typeface="Arial" panose="020B0604020202020204" pitchFamily="34" charset="0"/>
              </a:rPr>
              <a:t>3. Saudi Science advisor, the Eminent Dr. Sheikh Saad bin Nasser AI-</a:t>
            </a:r>
            <a:r>
              <a:rPr lang="en-US" dirty="0" err="1">
                <a:solidFill>
                  <a:srgbClr val="000000"/>
                </a:solidFill>
                <a:latin typeface="Arial" panose="020B0604020202020204" pitchFamily="34" charset="0"/>
              </a:rPr>
              <a:t>Shathri</a:t>
            </a:r>
            <a:r>
              <a:rPr lang="en-US" dirty="0">
                <a:solidFill>
                  <a:srgbClr val="000000"/>
                </a:solidFill>
                <a:latin typeface="Arial" panose="020B0604020202020204" pitchFamily="34" charset="0"/>
              </a:rPr>
              <a:t>, said: </a:t>
            </a:r>
          </a:p>
          <a:p>
            <a:pPr fontAlgn="base"/>
            <a:endParaRPr lang="en-US" dirty="0">
              <a:solidFill>
                <a:srgbClr val="000000"/>
              </a:solidFill>
              <a:latin typeface="Arial" panose="020B0604020202020204" pitchFamily="34" charset="0"/>
            </a:endParaRPr>
          </a:p>
          <a:p>
            <a:pPr marL="228600" fontAlgn="base"/>
            <a:r>
              <a:rPr lang="en-US" i="1" dirty="0">
                <a:solidFill>
                  <a:srgbClr val="000000"/>
                </a:solidFill>
                <a:latin typeface="Arial" panose="020B0604020202020204" pitchFamily="34" charset="0"/>
              </a:rPr>
              <a:t>Makers of influenza vaccines indicated there may be pork products in production. Those who partake of the pig are Lawbreakers, no better than Jews. Also, the unclean Nazarenes eat the pig; may Allah speed the Day of Judgment. Therefore, we prevent it, because Islam does not allow taking an action unless the benefit is greater than if the harm is certain. We are certain that the influenza vaccine is harmful and that the benefit that corresponds to this harm is fabricated by the pig-eaters.</a:t>
            </a:r>
          </a:p>
          <a:p>
            <a:pPr fontAlgn="base">
              <a:buFont typeface="Arial" panose="020B0604020202020204" pitchFamily="34" charset="0"/>
              <a:buChar char="•"/>
            </a:pPr>
            <a:endParaRPr lang="en-US" dirty="0">
              <a:solidFill>
                <a:srgbClr val="000000"/>
              </a:solidFill>
              <a:latin typeface="Arial" panose="020B0604020202020204" pitchFamily="34" charset="0"/>
            </a:endParaRPr>
          </a:p>
          <a:p>
            <a:pPr fontAlgn="base"/>
            <a:r>
              <a:rPr lang="en-US" dirty="0">
                <a:solidFill>
                  <a:srgbClr val="000000"/>
                </a:solidFill>
                <a:latin typeface="Arial" panose="020B0604020202020204" pitchFamily="34" charset="0"/>
              </a:rPr>
              <a:t>4. Influenza vaccines may contain </a:t>
            </a:r>
            <a:r>
              <a:rPr lang="en-US" i="1" dirty="0">
                <a:solidFill>
                  <a:srgbClr val="000000"/>
                </a:solidFill>
                <a:latin typeface="Arial" panose="020B0604020202020204" pitchFamily="34" charset="0"/>
              </a:rPr>
              <a:t>Haram</a:t>
            </a:r>
            <a:r>
              <a:rPr lang="en-US" dirty="0">
                <a:solidFill>
                  <a:srgbClr val="000000"/>
                </a:solidFill>
                <a:latin typeface="Arial" panose="020B0604020202020204" pitchFamily="34" charset="0"/>
              </a:rPr>
              <a:t> pork "unauthorized for Muslims to consume." I am responsible before Allah for my actions. Please support my religious faith. "</a:t>
            </a:r>
            <a:r>
              <a:rPr lang="en-US" i="1" dirty="0">
                <a:solidFill>
                  <a:srgbClr val="000000"/>
                </a:solidFill>
                <a:latin typeface="Arial" panose="020B0604020202020204" pitchFamily="34" charset="0"/>
              </a:rPr>
              <a:t>And cast not yourselves to perdition with your own hands; and then do good</a:t>
            </a:r>
            <a:r>
              <a:rPr lang="en-US" dirty="0">
                <a:solidFill>
                  <a:srgbClr val="000000"/>
                </a:solidFill>
                <a:latin typeface="Arial" panose="020B0604020202020204" pitchFamily="34" charset="0"/>
              </a:rPr>
              <a:t>." (Qur'an 2:195).​</a:t>
            </a:r>
          </a:p>
        </p:txBody>
      </p:sp>
    </p:spTree>
    <p:extLst>
      <p:ext uri="{BB962C8B-B14F-4D97-AF65-F5344CB8AC3E}">
        <p14:creationId xmlns:p14="http://schemas.microsoft.com/office/powerpoint/2010/main" val="33279582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61365" y="1008400"/>
            <a:ext cx="8830236" cy="5632311"/>
          </a:xfrm>
          <a:prstGeom prst="rect">
            <a:avLst/>
          </a:prstGeom>
        </p:spPr>
        <p:txBody>
          <a:bodyPr wrap="square">
            <a:spAutoFit/>
          </a:bodyPr>
          <a:lstStyle/>
          <a:p>
            <a:pPr fontAlgn="base"/>
            <a:r>
              <a:rPr lang="en-US" dirty="0">
                <a:solidFill>
                  <a:srgbClr val="000000"/>
                </a:solidFill>
                <a:latin typeface="Arial" panose="020B0604020202020204" pitchFamily="34" charset="0"/>
                <a:cs typeface="Arial" panose="020B0604020202020204" pitchFamily="34" charset="0"/>
              </a:rPr>
              <a:t>1. On 29 JUL 24 I conducted an in-person interview with PFC D</a:t>
            </a:r>
            <a:r>
              <a:rPr lang="en-US" dirty="0">
                <a:latin typeface="Arial" panose="020B0604020202020204" pitchFamily="34" charset="0"/>
                <a:cs typeface="Arial" panose="020B0604020202020204" pitchFamily="34" charset="0"/>
              </a:rPr>
              <a:t> </a:t>
            </a:r>
            <a:r>
              <a:rPr lang="en-US" dirty="0">
                <a:solidFill>
                  <a:srgbClr val="000000"/>
                </a:solidFill>
                <a:latin typeface="Arial" panose="020B0604020202020204" pitchFamily="34" charset="0"/>
                <a:cs typeface="Arial" panose="020B0604020202020204" pitchFamily="34" charset="0"/>
              </a:rPr>
              <a:t>regarding his request for religious accommodation.​</a:t>
            </a:r>
          </a:p>
          <a:p>
            <a:pPr fontAlgn="base"/>
            <a:endParaRPr lang="en-US" dirty="0">
              <a:solidFill>
                <a:srgbClr val="000000"/>
              </a:solidFill>
              <a:latin typeface="Arial" panose="020B0604020202020204" pitchFamily="34" charset="0"/>
              <a:cs typeface="Arial" panose="020B0604020202020204" pitchFamily="34" charset="0"/>
            </a:endParaRPr>
          </a:p>
          <a:p>
            <a:pPr fontAlgn="base"/>
            <a:r>
              <a:rPr lang="en-US" dirty="0">
                <a:solidFill>
                  <a:srgbClr val="000000"/>
                </a:solidFill>
                <a:latin typeface="Arial" panose="020B0604020202020204" pitchFamily="34" charset="0"/>
                <a:cs typeface="Arial" panose="020B0604020202020204" pitchFamily="34" charset="0"/>
              </a:rPr>
              <a:t>2. PFC </a:t>
            </a:r>
            <a:r>
              <a:rPr lang="en-US" sz="1800" dirty="0">
                <a:latin typeface="Arial" panose="020B0604020202020204" pitchFamily="34" charset="0"/>
                <a:cs typeface="Arial" panose="020B0604020202020204" pitchFamily="34" charset="0"/>
              </a:rPr>
              <a:t>D</a:t>
            </a:r>
            <a:r>
              <a:rPr lang="en-US" dirty="0">
                <a:solidFill>
                  <a:srgbClr val="000000"/>
                </a:solidFill>
                <a:latin typeface="Arial" panose="020B0604020202020204" pitchFamily="34" charset="0"/>
                <a:cs typeface="Arial" panose="020B0604020202020204" pitchFamily="34" charset="0"/>
              </a:rPr>
              <a:t> requests a religious accommodation exempting him from influenza immunization under Army Regulation (AR) 600-20, para. 5-6.​</a:t>
            </a:r>
          </a:p>
          <a:p>
            <a:pPr fontAlgn="base"/>
            <a:endParaRPr lang="en-US" dirty="0">
              <a:solidFill>
                <a:srgbClr val="000000"/>
              </a:solidFill>
              <a:latin typeface="Arial" panose="020B0604020202020204" pitchFamily="34" charset="0"/>
              <a:cs typeface="Arial" panose="020B0604020202020204" pitchFamily="34" charset="0"/>
            </a:endParaRPr>
          </a:p>
          <a:p>
            <a:pPr fontAlgn="base"/>
            <a:r>
              <a:rPr lang="en-US" dirty="0">
                <a:solidFill>
                  <a:srgbClr val="000000"/>
                </a:solidFill>
                <a:latin typeface="Arial" panose="020B0604020202020204" pitchFamily="34" charset="0"/>
                <a:cs typeface="Arial" panose="020B0604020202020204" pitchFamily="34" charset="0"/>
              </a:rPr>
              <a:t>3. Islam states that the faithful adherent must emulate the Prophet by, among other ways, keep one’s body pure of spiritual and physical uncleanness. Dietary laws prohibiting unclean animal products guide oral or immunization ingestion, including pork products. This is mandated in the Quran for acceptable Muslim faith and practice. To wit, the requestor seeks religious accommodation on the religious nature of pork products within the influenza vaccine. ​</a:t>
            </a:r>
          </a:p>
          <a:p>
            <a:pPr fontAlgn="base"/>
            <a:endParaRPr lang="en-US" dirty="0">
              <a:solidFill>
                <a:srgbClr val="000000"/>
              </a:solidFill>
              <a:latin typeface="Arial" panose="020B0604020202020204" pitchFamily="34" charset="0"/>
              <a:cs typeface="Arial" panose="020B0604020202020204" pitchFamily="34" charset="0"/>
            </a:endParaRPr>
          </a:p>
          <a:p>
            <a:pPr fontAlgn="base"/>
            <a:r>
              <a:rPr lang="en-US" dirty="0">
                <a:solidFill>
                  <a:srgbClr val="000000"/>
                </a:solidFill>
                <a:latin typeface="Arial" panose="020B0604020202020204" pitchFamily="34" charset="0"/>
                <a:cs typeface="Arial" panose="020B0604020202020204" pitchFamily="34" charset="0"/>
              </a:rPr>
              <a:t>4. PFC </a:t>
            </a:r>
            <a:r>
              <a:rPr lang="en-US" sz="1800" dirty="0">
                <a:latin typeface="Arial" panose="020B0604020202020204" pitchFamily="34" charset="0"/>
                <a:cs typeface="Arial" panose="020B0604020202020204" pitchFamily="34" charset="0"/>
              </a:rPr>
              <a:t>D </a:t>
            </a:r>
            <a:r>
              <a:rPr lang="en-US" dirty="0">
                <a:solidFill>
                  <a:srgbClr val="000000"/>
                </a:solidFill>
                <a:latin typeface="Arial" panose="020B0604020202020204" pitchFamily="34" charset="0"/>
                <a:cs typeface="Arial" panose="020B0604020202020204" pitchFamily="34" charset="0"/>
              </a:rPr>
              <a:t>is sincere in his practice of Islam. The Islamic Society of America’s guidance states that the influenza vaccine is permissible for Muslims. However, the requestor follows guidance from a Muslim leader. I researched the Muslim leader and found that he is indeed a well-respected Saudi leader in worldwide Islam. While this demonstrates some variance with official Islam, US law and Army regulation note that PFC </a:t>
            </a:r>
            <a:r>
              <a:rPr lang="en-US" sz="1800" dirty="0">
                <a:latin typeface="Arial" panose="020B0604020202020204" pitchFamily="34" charset="0"/>
                <a:cs typeface="Arial" panose="020B0604020202020204" pitchFamily="34" charset="0"/>
              </a:rPr>
              <a:t>D</a:t>
            </a:r>
            <a:r>
              <a:rPr lang="en-US" dirty="0">
                <a:latin typeface="Arial" panose="020B0604020202020204" pitchFamily="34" charset="0"/>
                <a:cs typeface="Arial" panose="020B0604020202020204" pitchFamily="34" charset="0"/>
              </a:rPr>
              <a:t>’s request </a:t>
            </a:r>
            <a:r>
              <a:rPr lang="en-US" dirty="0">
                <a:solidFill>
                  <a:srgbClr val="000000"/>
                </a:solidFill>
                <a:latin typeface="Arial" panose="020B0604020202020204" pitchFamily="34" charset="0"/>
                <a:cs typeface="Arial" panose="020B0604020202020204" pitchFamily="34" charset="0"/>
              </a:rPr>
              <a:t>need not parallel the mandated or central beliefs, only that the request is religious, and sincere. </a:t>
            </a:r>
          </a:p>
        </p:txBody>
      </p:sp>
      <p:sp>
        <p:nvSpPr>
          <p:cNvPr id="6" name="Rectangle 5"/>
          <p:cNvSpPr/>
          <p:nvPr/>
        </p:nvSpPr>
        <p:spPr>
          <a:xfrm>
            <a:off x="368635" y="108253"/>
            <a:ext cx="8059271" cy="830997"/>
          </a:xfrm>
          <a:prstGeom prst="rect">
            <a:avLst/>
          </a:prstGeom>
        </p:spPr>
        <p:txBody>
          <a:bodyPr wrap="square">
            <a:spAutoFit/>
          </a:bodyPr>
          <a:lstStyle/>
          <a:p>
            <a:pPr lvl="0"/>
            <a:r>
              <a:rPr lang="en-US" sz="2400" b="1" dirty="0">
                <a:solidFill>
                  <a:schemeClr val="bg1"/>
                </a:solidFill>
                <a:latin typeface="Arial" panose="020B0604020202020204" pitchFamily="34" charset="0"/>
              </a:rPr>
              <a:t>Interviewing Chaplains Memo </a:t>
            </a:r>
          </a:p>
          <a:p>
            <a:pPr lvl="0"/>
            <a:r>
              <a:rPr lang="en-US" sz="2400" b="1" dirty="0">
                <a:solidFill>
                  <a:srgbClr val="FFC000"/>
                </a:solidFill>
                <a:latin typeface="Arial" panose="020B0604020202020204" pitchFamily="34" charset="0"/>
                <a:cs typeface="Arial" panose="020B0604020202020204" pitchFamily="34" charset="0"/>
              </a:rPr>
              <a:t>Example 4 – PFC D </a:t>
            </a:r>
            <a:r>
              <a:rPr lang="en-US" sz="2400" b="1" dirty="0">
                <a:solidFill>
                  <a:schemeClr val="bg1"/>
                </a:solidFill>
                <a:latin typeface="Arial" panose="020B0604020202020204" pitchFamily="34" charset="0"/>
              </a:rPr>
              <a:t>​</a:t>
            </a:r>
            <a:endParaRPr lang="en-US" sz="2400" b="1" dirty="0">
              <a:solidFill>
                <a:schemeClr val="bg1"/>
              </a:solidFill>
              <a:latin typeface="Calibri"/>
            </a:endParaRPr>
          </a:p>
        </p:txBody>
      </p:sp>
    </p:spTree>
    <p:extLst>
      <p:ext uri="{BB962C8B-B14F-4D97-AF65-F5344CB8AC3E}">
        <p14:creationId xmlns:p14="http://schemas.microsoft.com/office/powerpoint/2010/main" val="2150037312"/>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type="body" sz="quarter" idx="16"/>
          </p:nvPr>
        </p:nvSpPr>
        <p:spPr>
          <a:xfrm>
            <a:off x="259882" y="1119960"/>
            <a:ext cx="8696831" cy="269875"/>
          </a:xfrm>
        </p:spPr>
        <p:txBody>
          <a:bodyPr>
            <a:noAutofit/>
          </a:bodyPr>
          <a:lstStyle/>
          <a:p>
            <a:pPr marL="1371600" indent="-1255713">
              <a:lnSpc>
                <a:spcPct val="100000"/>
              </a:lnSpc>
              <a:spcBef>
                <a:spcPts val="600"/>
              </a:spcBef>
              <a:buNone/>
            </a:pPr>
            <a:r>
              <a:rPr lang="en-US" sz="2000" b="1" dirty="0">
                <a:solidFill>
                  <a:schemeClr val="tx1"/>
                </a:solidFill>
                <a:latin typeface="Arial" panose="020B0604020202020204" pitchFamily="34" charset="0"/>
                <a:cs typeface="Arial" panose="020B0604020202020204" pitchFamily="34" charset="0"/>
              </a:rPr>
              <a:t>Section 1. </a:t>
            </a:r>
            <a:r>
              <a:rPr lang="en-US" sz="2000" dirty="0">
                <a:solidFill>
                  <a:schemeClr val="tx1"/>
                </a:solidFill>
                <a:latin typeface="Arial" panose="020B0604020202020204" pitchFamily="34" charset="0"/>
                <a:cs typeface="Arial" panose="020B0604020202020204" pitchFamily="34" charset="0"/>
              </a:rPr>
              <a:t>Foundations of Religious Liberty and Religious Accommodation in the United States Army.</a:t>
            </a:r>
          </a:p>
          <a:p>
            <a:pPr marL="115888" indent="0">
              <a:lnSpc>
                <a:spcPct val="100000"/>
              </a:lnSpc>
              <a:spcBef>
                <a:spcPts val="600"/>
              </a:spcBef>
              <a:buNone/>
            </a:pPr>
            <a:r>
              <a:rPr lang="en-US" sz="2000" b="1" dirty="0">
                <a:solidFill>
                  <a:schemeClr val="tx1"/>
                </a:solidFill>
                <a:latin typeface="Arial" panose="020B0604020202020204" pitchFamily="34" charset="0"/>
                <a:cs typeface="Arial" panose="020B0604020202020204" pitchFamily="34" charset="0"/>
              </a:rPr>
              <a:t>Section 2. </a:t>
            </a:r>
            <a:r>
              <a:rPr lang="en-US" sz="2000" dirty="0">
                <a:solidFill>
                  <a:schemeClr val="tx1"/>
                </a:solidFill>
                <a:latin typeface="Arial" panose="020B0604020202020204" pitchFamily="34" charset="0"/>
                <a:cs typeface="Arial" panose="020B0604020202020204" pitchFamily="34" charset="0"/>
              </a:rPr>
              <a:t>Changes as a result of updated AR 600-20.</a:t>
            </a:r>
          </a:p>
          <a:p>
            <a:pPr marL="1376363" indent="0">
              <a:lnSpc>
                <a:spcPct val="100000"/>
              </a:lnSpc>
              <a:spcBef>
                <a:spcPts val="600"/>
              </a:spcBef>
              <a:buNone/>
            </a:pPr>
            <a:r>
              <a:rPr lang="en-US" sz="2000" dirty="0">
                <a:solidFill>
                  <a:schemeClr val="tx1"/>
                </a:solidFill>
                <a:latin typeface="Arial" panose="020B0604020202020204" pitchFamily="34" charset="0"/>
                <a:cs typeface="Arial" panose="020B0604020202020204" pitchFamily="34" charset="0"/>
              </a:rPr>
              <a:t>A) Overview of AR 600-20 Paragraph 5-6.</a:t>
            </a:r>
          </a:p>
          <a:p>
            <a:pPr marL="1376363" indent="0">
              <a:lnSpc>
                <a:spcPct val="100000"/>
              </a:lnSpc>
              <a:spcBef>
                <a:spcPts val="600"/>
              </a:spcBef>
              <a:buNone/>
            </a:pPr>
            <a:r>
              <a:rPr lang="en-US" sz="2000" dirty="0">
                <a:solidFill>
                  <a:schemeClr val="tx1"/>
                </a:solidFill>
                <a:latin typeface="Arial" panose="020B0604020202020204" pitchFamily="34" charset="0"/>
                <a:cs typeface="Arial" panose="020B0604020202020204" pitchFamily="34" charset="0"/>
              </a:rPr>
              <a:t>B) Overview of AR 600-20 Appendix P.</a:t>
            </a:r>
          </a:p>
          <a:p>
            <a:pPr marL="115888" indent="0">
              <a:lnSpc>
                <a:spcPct val="100000"/>
              </a:lnSpc>
              <a:spcBef>
                <a:spcPts val="600"/>
              </a:spcBef>
              <a:buNone/>
            </a:pPr>
            <a:r>
              <a:rPr lang="en-US" sz="2000" b="1" dirty="0">
                <a:solidFill>
                  <a:schemeClr val="tx1"/>
                </a:solidFill>
                <a:latin typeface="Arial" panose="020B0604020202020204" pitchFamily="34" charset="0"/>
                <a:cs typeface="Arial" panose="020B0604020202020204" pitchFamily="34" charset="0"/>
              </a:rPr>
              <a:t>Section 3. </a:t>
            </a:r>
            <a:r>
              <a:rPr lang="en-US" sz="2000" dirty="0">
                <a:solidFill>
                  <a:schemeClr val="tx1"/>
                </a:solidFill>
                <a:latin typeface="Arial" panose="020B0604020202020204" pitchFamily="34" charset="0"/>
                <a:cs typeface="Arial" panose="020B0604020202020204" pitchFamily="34" charset="0"/>
              </a:rPr>
              <a:t>Roles of Commanders, Chaplains and Religious Affairs Specialists in Religious Accommodation.</a:t>
            </a:r>
          </a:p>
          <a:p>
            <a:pPr marL="1712913" indent="-347663">
              <a:lnSpc>
                <a:spcPct val="100000"/>
              </a:lnSpc>
              <a:spcBef>
                <a:spcPts val="600"/>
              </a:spcBef>
              <a:buFont typeface="Arial" panose="020B0604020202020204" pitchFamily="34" charset="0"/>
              <a:buAutoNum type="alphaUcParenR"/>
            </a:pPr>
            <a:r>
              <a:rPr lang="en-US" sz="2000" dirty="0">
                <a:solidFill>
                  <a:schemeClr val="tx1"/>
                </a:solidFill>
                <a:latin typeface="Arial" panose="020B0604020202020204" pitchFamily="34" charset="0"/>
                <a:cs typeface="Arial" panose="020B0604020202020204" pitchFamily="34" charset="0"/>
              </a:rPr>
              <a:t>Command Roles, TTPs, and Best Practices in RA.</a:t>
            </a:r>
          </a:p>
          <a:p>
            <a:pPr marL="1712913" indent="-347663">
              <a:lnSpc>
                <a:spcPct val="100000"/>
              </a:lnSpc>
              <a:spcBef>
                <a:spcPts val="600"/>
              </a:spcBef>
              <a:buAutoNum type="alphaUcParenR"/>
            </a:pPr>
            <a:r>
              <a:rPr lang="en-US" sz="2000" dirty="0">
                <a:solidFill>
                  <a:schemeClr val="tx1"/>
                </a:solidFill>
                <a:latin typeface="Arial" panose="020B0604020202020204" pitchFamily="34" charset="0"/>
                <a:cs typeface="Arial" panose="020B0604020202020204" pitchFamily="34" charset="0"/>
              </a:rPr>
              <a:t>Chaplain/Religious Affairs Specialist Roles in RA.</a:t>
            </a:r>
          </a:p>
          <a:p>
            <a:pPr marL="1712913" indent="-347663">
              <a:lnSpc>
                <a:spcPct val="100000"/>
              </a:lnSpc>
              <a:spcBef>
                <a:spcPts val="600"/>
              </a:spcBef>
              <a:buAutoNum type="alphaUcParenR"/>
            </a:pPr>
            <a:r>
              <a:rPr lang="en-US" sz="2000" dirty="0">
                <a:solidFill>
                  <a:schemeClr val="tx1"/>
                </a:solidFill>
                <a:latin typeface="Arial" panose="020B0604020202020204" pitchFamily="34" charset="0"/>
                <a:cs typeface="Arial" panose="020B0604020202020204" pitchFamily="34" charset="0"/>
              </a:rPr>
              <a:t>Chaplains’ Formal Interviewer Role.</a:t>
            </a:r>
          </a:p>
          <a:p>
            <a:pPr marL="1712913" indent="-347663">
              <a:lnSpc>
                <a:spcPct val="100000"/>
              </a:lnSpc>
              <a:spcBef>
                <a:spcPts val="600"/>
              </a:spcBef>
              <a:buAutoNum type="alphaUcParenR"/>
            </a:pPr>
            <a:r>
              <a:rPr lang="en-US" sz="2000" dirty="0">
                <a:solidFill>
                  <a:schemeClr val="tx1"/>
                </a:solidFill>
                <a:latin typeface="Arial" panose="020B0604020202020204" pitchFamily="34" charset="0"/>
                <a:cs typeface="Arial" panose="020B0604020202020204" pitchFamily="34" charset="0"/>
              </a:rPr>
              <a:t>Chaplain TTPs AND Best Practices in RA.</a:t>
            </a:r>
          </a:p>
          <a:p>
            <a:pPr marL="58738" indent="0">
              <a:lnSpc>
                <a:spcPct val="100000"/>
              </a:lnSpc>
              <a:spcBef>
                <a:spcPts val="600"/>
              </a:spcBef>
              <a:buNone/>
            </a:pPr>
            <a:r>
              <a:rPr lang="en-US" sz="2000" b="1" dirty="0">
                <a:solidFill>
                  <a:schemeClr val="tx1"/>
                </a:solidFill>
                <a:latin typeface="Arial" panose="020B0604020202020204" pitchFamily="34" charset="0"/>
                <a:cs typeface="Arial" panose="020B0604020202020204" pitchFamily="34" charset="0"/>
              </a:rPr>
              <a:t>Section 4. </a:t>
            </a:r>
            <a:r>
              <a:rPr lang="en-US" sz="2000" dirty="0">
                <a:solidFill>
                  <a:schemeClr val="tx1"/>
                </a:solidFill>
                <a:latin typeface="Arial" panose="020B0604020202020204" pitchFamily="34" charset="0"/>
                <a:cs typeface="Arial" panose="020B0604020202020204" pitchFamily="34" charset="0"/>
              </a:rPr>
              <a:t>Supplementary Resources. Memorandum formats, RA related policies, documents, and statements.</a:t>
            </a:r>
          </a:p>
          <a:p>
            <a:pPr marL="58738" indent="0">
              <a:lnSpc>
                <a:spcPct val="100000"/>
              </a:lnSpc>
              <a:spcBef>
                <a:spcPts val="600"/>
              </a:spcBef>
              <a:buNone/>
            </a:pPr>
            <a:r>
              <a:rPr lang="en-US" sz="2000" b="1" dirty="0">
                <a:solidFill>
                  <a:schemeClr val="tx1"/>
                </a:solidFill>
                <a:latin typeface="Arial" panose="020B0604020202020204" pitchFamily="34" charset="0"/>
                <a:cs typeface="Arial" panose="020B0604020202020204" pitchFamily="34" charset="0"/>
              </a:rPr>
              <a:t>Section 5. </a:t>
            </a:r>
            <a:r>
              <a:rPr lang="en-US" sz="2000" dirty="0">
                <a:solidFill>
                  <a:schemeClr val="tx1"/>
                </a:solidFill>
                <a:latin typeface="Arial" panose="020B0604020202020204" pitchFamily="34" charset="0"/>
                <a:cs typeface="Arial" panose="020B0604020202020204" pitchFamily="34" charset="0"/>
              </a:rPr>
              <a:t>Practical exercises to reinforce learning.</a:t>
            </a:r>
          </a:p>
        </p:txBody>
      </p:sp>
      <p:sp>
        <p:nvSpPr>
          <p:cNvPr id="5" name="Title 1"/>
          <p:cNvSpPr txBox="1">
            <a:spLocks/>
          </p:cNvSpPr>
          <p:nvPr/>
        </p:nvSpPr>
        <p:spPr>
          <a:xfrm>
            <a:off x="259882" y="207796"/>
            <a:ext cx="6858000" cy="441692"/>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400" b="1" dirty="0">
                <a:solidFill>
                  <a:schemeClr val="bg1"/>
                </a:solidFill>
                <a:latin typeface="Arial" panose="020B0604020202020204" pitchFamily="34" charset="0"/>
                <a:cs typeface="Arial" panose="020B0604020202020204" pitchFamily="34" charset="0"/>
              </a:rPr>
              <a:t>Summary</a:t>
            </a:r>
          </a:p>
        </p:txBody>
      </p:sp>
    </p:spTree>
    <p:extLst>
      <p:ext uri="{BB962C8B-B14F-4D97-AF65-F5344CB8AC3E}">
        <p14:creationId xmlns:p14="http://schemas.microsoft.com/office/powerpoint/2010/main" val="27796154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59CECF58-500E-49F0-A2C2-F49C883D85AD}"/>
              </a:ext>
            </a:extLst>
          </p:cNvPr>
          <p:cNvSpPr>
            <a:spLocks noGrp="1"/>
          </p:cNvSpPr>
          <p:nvPr>
            <p:ph type="title"/>
          </p:nvPr>
        </p:nvSpPr>
        <p:spPr/>
        <p:txBody>
          <a:bodyPr>
            <a:noAutofit/>
          </a:bodyPr>
          <a:lstStyle/>
          <a:p>
            <a:pPr algn="ctr"/>
            <a:r>
              <a:rPr lang="en-US" sz="4000" dirty="0">
                <a:latin typeface=" Arial"/>
              </a:rPr>
              <a:t>Religious Liberty and Religious Accommodation Training in the US Army</a:t>
            </a:r>
          </a:p>
        </p:txBody>
      </p:sp>
      <p:sp>
        <p:nvSpPr>
          <p:cNvPr id="6" name="Text Placeholder 5">
            <a:extLst>
              <a:ext uri="{FF2B5EF4-FFF2-40B4-BE49-F238E27FC236}">
                <a16:creationId xmlns:a16="http://schemas.microsoft.com/office/drawing/2014/main" id="{AABF335F-AE8E-4124-9C36-3F388C7B8977}"/>
              </a:ext>
            </a:extLst>
          </p:cNvPr>
          <p:cNvSpPr>
            <a:spLocks noGrp="1"/>
          </p:cNvSpPr>
          <p:nvPr>
            <p:ph type="body" idx="1"/>
          </p:nvPr>
        </p:nvSpPr>
        <p:spPr>
          <a:xfrm>
            <a:off x="9951" y="4455324"/>
            <a:ext cx="9124097" cy="2406287"/>
          </a:xfrm>
        </p:spPr>
        <p:txBody>
          <a:bodyPr anchor="b">
            <a:normAutofit/>
          </a:bodyPr>
          <a:lstStyle/>
          <a:p>
            <a:pPr>
              <a:lnSpc>
                <a:spcPct val="100000"/>
              </a:lnSpc>
            </a:pPr>
            <a:r>
              <a:rPr lang="en-US" sz="1600" dirty="0">
                <a:solidFill>
                  <a:schemeClr val="tx1"/>
                </a:solidFill>
                <a:latin typeface=" Arial"/>
              </a:rPr>
              <a:t>Office of the Chief of Chaplains (OCCH)</a:t>
            </a:r>
          </a:p>
          <a:p>
            <a:pPr>
              <a:lnSpc>
                <a:spcPct val="100000"/>
              </a:lnSpc>
            </a:pPr>
            <a:r>
              <a:rPr lang="en-US" sz="1600" dirty="0">
                <a:solidFill>
                  <a:schemeClr val="tx1"/>
                </a:solidFill>
                <a:latin typeface=" Arial"/>
              </a:rPr>
              <a:t>Religious Accommodations Program Manager</a:t>
            </a:r>
          </a:p>
          <a:p>
            <a:pPr>
              <a:lnSpc>
                <a:spcPct val="100000"/>
              </a:lnSpc>
            </a:pPr>
            <a:r>
              <a:rPr lang="en-US" sz="1600" dirty="0">
                <a:solidFill>
                  <a:schemeClr val="tx1"/>
                </a:solidFill>
                <a:latin typeface=" Arial"/>
              </a:rPr>
              <a:t>Email: usarmy.pentagon.hqda-occh.mbx.chaplain-corps-operations@army.mil</a:t>
            </a:r>
            <a:endParaRPr lang="en-US" sz="1600" dirty="0">
              <a:solidFill>
                <a:schemeClr val="tx1"/>
              </a:solidFill>
              <a:latin typeface=" Arial"/>
              <a:cs typeface="Arial" panose="020B0604020202020204" pitchFamily="34" charset="0"/>
            </a:endParaRPr>
          </a:p>
          <a:p>
            <a:pPr>
              <a:lnSpc>
                <a:spcPct val="100000"/>
              </a:lnSpc>
            </a:pPr>
            <a:r>
              <a:rPr lang="en-US" sz="1600" dirty="0">
                <a:solidFill>
                  <a:schemeClr val="tx1"/>
                </a:solidFill>
                <a:latin typeface=" Arial"/>
              </a:rPr>
              <a:t>Phone: 571-256-8770</a:t>
            </a:r>
          </a:p>
        </p:txBody>
      </p:sp>
      <p:sp>
        <p:nvSpPr>
          <p:cNvPr id="4" name="Slide Number Placeholder 3">
            <a:extLst>
              <a:ext uri="{FF2B5EF4-FFF2-40B4-BE49-F238E27FC236}">
                <a16:creationId xmlns:a16="http://schemas.microsoft.com/office/drawing/2014/main" id="{67DB6AA1-4E26-4FB0-B500-50A553AF3CE0}"/>
              </a:ext>
            </a:extLst>
          </p:cNvPr>
          <p:cNvSpPr>
            <a:spLocks noGrp="1"/>
          </p:cNvSpPr>
          <p:nvPr>
            <p:ph type="sldNum" sz="quarter" idx="4294967295"/>
          </p:nvPr>
        </p:nvSpPr>
        <p:spPr>
          <a:xfrm>
            <a:off x="7086600" y="6570663"/>
            <a:ext cx="2057400" cy="365125"/>
          </a:xfrm>
        </p:spPr>
        <p:txBody>
          <a:bodyPr/>
          <a:lstStyle/>
          <a:p>
            <a:fld id="{486883CC-8FE0-48B2-AFDD-ECB6A95AA855}" type="slidenum">
              <a:rPr lang="en-US" smtClean="0"/>
              <a:pPr/>
              <a:t>103</a:t>
            </a:fld>
            <a:endParaRPr lang="en-US"/>
          </a:p>
        </p:txBody>
      </p:sp>
    </p:spTree>
    <p:extLst>
      <p:ext uri="{BB962C8B-B14F-4D97-AF65-F5344CB8AC3E}">
        <p14:creationId xmlns:p14="http://schemas.microsoft.com/office/powerpoint/2010/main" val="376002221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415330" y="1028627"/>
            <a:ext cx="8248835" cy="3016210"/>
          </a:xfrm>
          <a:prstGeom prst="rect">
            <a:avLst/>
          </a:prstGeom>
        </p:spPr>
        <p:txBody>
          <a:bodyPr wrap="square">
            <a:spAutoFit/>
          </a:bodyPr>
          <a:lstStyle/>
          <a:p>
            <a:pPr marL="342900" indent="-342900">
              <a:spcBef>
                <a:spcPts val="600"/>
              </a:spcBef>
              <a:buFont typeface="Arial" panose="020B0604020202020204" pitchFamily="34" charset="0"/>
              <a:buChar char="•"/>
            </a:pPr>
            <a:r>
              <a:rPr lang="en-US" sz="2000" b="1" dirty="0">
                <a:latin typeface="Arial" panose="020B0604020202020204" pitchFamily="34" charset="0"/>
                <a:ea typeface="Calibri" panose="020F0502020204030204" pitchFamily="34" charset="0"/>
                <a:cs typeface="Arial" panose="020B0604020202020204" pitchFamily="34" charset="0"/>
              </a:rPr>
              <a:t>Under </a:t>
            </a:r>
            <a:r>
              <a:rPr lang="en-US" sz="2000" b="1" dirty="0" err="1">
                <a:latin typeface="Arial" panose="020B0604020202020204" pitchFamily="34" charset="0"/>
                <a:ea typeface="Calibri" panose="020F0502020204030204" pitchFamily="34" charset="0"/>
                <a:cs typeface="Arial" panose="020B0604020202020204" pitchFamily="34" charset="0"/>
              </a:rPr>
              <a:t>RFRA</a:t>
            </a:r>
            <a:r>
              <a:rPr lang="en-US" sz="2000" b="1" dirty="0">
                <a:latin typeface="Arial" panose="020B0604020202020204" pitchFamily="34" charset="0"/>
                <a:ea typeface="Calibri" panose="020F0502020204030204" pitchFamily="34" charset="0"/>
                <a:cs typeface="Arial" panose="020B0604020202020204" pitchFamily="34" charset="0"/>
              </a:rPr>
              <a:t>, the free exercise of religion </a:t>
            </a:r>
            <a:r>
              <a:rPr lang="en-US" sz="2000" dirty="0">
                <a:latin typeface="Arial" panose="020B0604020202020204" pitchFamily="34" charset="0"/>
                <a:ea typeface="Calibri" panose="020F0502020204030204" pitchFamily="34" charset="0"/>
                <a:cs typeface="Arial" panose="020B0604020202020204" pitchFamily="34" charset="0"/>
              </a:rPr>
              <a:t>includes the right to </a:t>
            </a:r>
            <a:r>
              <a:rPr lang="en-US" sz="2000" b="1" i="1" dirty="0">
                <a:latin typeface="Arial" panose="020B0604020202020204" pitchFamily="34" charset="0"/>
                <a:ea typeface="Calibri" panose="020F0502020204030204" pitchFamily="34" charset="0"/>
                <a:cs typeface="Arial" panose="020B0604020202020204" pitchFamily="34" charset="0"/>
              </a:rPr>
              <a:t>act or abstain </a:t>
            </a:r>
            <a:r>
              <a:rPr lang="en-US" sz="2000" dirty="0">
                <a:latin typeface="Arial" panose="020B0604020202020204" pitchFamily="34" charset="0"/>
                <a:ea typeface="Calibri" panose="020F0502020204030204" pitchFamily="34" charset="0"/>
                <a:cs typeface="Arial" panose="020B0604020202020204" pitchFamily="34" charset="0"/>
              </a:rPr>
              <a:t>from action in accordance with one’s religious beliefs.</a:t>
            </a:r>
          </a:p>
          <a:p>
            <a:pPr marL="342900" indent="-342900">
              <a:spcBef>
                <a:spcPts val="600"/>
              </a:spcBef>
              <a:buFont typeface="Arial" panose="020B0604020202020204" pitchFamily="34" charset="0"/>
              <a:buChar char="•"/>
            </a:pPr>
            <a:r>
              <a:rPr lang="en-US" sz="2000" b="1" dirty="0">
                <a:latin typeface="Arial" panose="020B0604020202020204" pitchFamily="34" charset="0"/>
                <a:ea typeface="Calibri" panose="020F0502020204030204" pitchFamily="34" charset="0"/>
                <a:cs typeface="Arial" panose="020B0604020202020204" pitchFamily="34" charset="0"/>
              </a:rPr>
              <a:t>This Religious Liberty Standard may apply to:</a:t>
            </a:r>
          </a:p>
          <a:p>
            <a:pPr marL="800100" lvl="1" indent="-342900">
              <a:spcBef>
                <a:spcPts val="600"/>
              </a:spcBef>
              <a:buFont typeface="Arial" panose="020B0604020202020204" pitchFamily="34" charset="0"/>
              <a:buChar char="•"/>
            </a:pPr>
            <a:r>
              <a:rPr lang="en-US" sz="2000" dirty="0">
                <a:latin typeface="Arial" panose="020B0604020202020204" pitchFamily="34" charset="0"/>
                <a:cs typeface="Arial" panose="020B0604020202020204" pitchFamily="34" charset="0"/>
              </a:rPr>
              <a:t>Religious practices.</a:t>
            </a:r>
          </a:p>
          <a:p>
            <a:pPr marL="800100" lvl="1" indent="-342900">
              <a:spcBef>
                <a:spcPts val="600"/>
              </a:spcBef>
              <a:buFont typeface="Arial" panose="020B0604020202020204" pitchFamily="34" charset="0"/>
              <a:buChar char="•"/>
            </a:pPr>
            <a:r>
              <a:rPr lang="en-US" sz="2000" dirty="0">
                <a:latin typeface="Arial" panose="020B0604020202020204" pitchFamily="34" charset="0"/>
                <a:cs typeface="Arial" panose="020B0604020202020204" pitchFamily="34" charset="0"/>
              </a:rPr>
              <a:t>Religious/Worship observances.</a:t>
            </a:r>
          </a:p>
          <a:p>
            <a:pPr marL="800100" lvl="1" indent="-342900">
              <a:spcBef>
                <a:spcPts val="600"/>
              </a:spcBef>
              <a:buFont typeface="Arial" panose="020B0604020202020204" pitchFamily="34" charset="0"/>
              <a:buChar char="•"/>
            </a:pPr>
            <a:r>
              <a:rPr lang="en-US" sz="2000" dirty="0">
                <a:latin typeface="Arial" panose="020B0604020202020204" pitchFamily="34" charset="0"/>
                <a:cs typeface="Arial" panose="020B0604020202020204" pitchFamily="34" charset="0"/>
              </a:rPr>
              <a:t>Religious expression and speech.</a:t>
            </a:r>
          </a:p>
          <a:p>
            <a:pPr marL="800100" lvl="1" indent="-342900">
              <a:spcBef>
                <a:spcPts val="600"/>
              </a:spcBef>
              <a:buFont typeface="Arial" panose="020B0604020202020204" pitchFamily="34" charset="0"/>
              <a:buChar char="•"/>
            </a:pPr>
            <a:r>
              <a:rPr lang="en-US" sz="2000" dirty="0">
                <a:latin typeface="Arial" panose="020B0604020202020204" pitchFamily="34" charset="0"/>
                <a:ea typeface="Calibri" panose="020F0502020204030204" pitchFamily="34" charset="0"/>
                <a:cs typeface="Arial" panose="020B0604020202020204" pitchFamily="34" charset="0"/>
              </a:rPr>
              <a:t>Abstention from activities that violate one's religious beliefs. </a:t>
            </a:r>
          </a:p>
          <a:p>
            <a:pPr marL="800100" lvl="1" indent="-342900">
              <a:spcBef>
                <a:spcPts val="600"/>
              </a:spcBef>
              <a:buFont typeface="Arial" panose="020B0604020202020204" pitchFamily="34" charset="0"/>
              <a:buChar char="•"/>
            </a:pPr>
            <a:r>
              <a:rPr lang="en-US" sz="2000" dirty="0">
                <a:latin typeface="Arial" panose="020B0604020202020204" pitchFamily="34" charset="0"/>
                <a:cs typeface="Arial" panose="020B0604020202020204" pitchFamily="34" charset="0"/>
              </a:rPr>
              <a:t>Daily activities and interactions.</a:t>
            </a:r>
          </a:p>
        </p:txBody>
      </p:sp>
      <p:sp>
        <p:nvSpPr>
          <p:cNvPr id="8" name="Title 1"/>
          <p:cNvSpPr txBox="1">
            <a:spLocks/>
          </p:cNvSpPr>
          <p:nvPr/>
        </p:nvSpPr>
        <p:spPr>
          <a:xfrm>
            <a:off x="132089" y="174160"/>
            <a:ext cx="7265971" cy="387871"/>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400" b="1" dirty="0">
                <a:solidFill>
                  <a:schemeClr val="bg1"/>
                </a:solidFill>
                <a:latin typeface="Arial" panose="020B0604020202020204" pitchFamily="34" charset="0"/>
                <a:cs typeface="Arial" panose="020B0604020202020204" pitchFamily="34" charset="0"/>
              </a:rPr>
              <a:t>RFRA is THE Religious Liberty Standard </a:t>
            </a:r>
            <a:r>
              <a:rPr lang="en-US" sz="1600" b="1" dirty="0">
                <a:solidFill>
                  <a:schemeClr val="bg1"/>
                </a:solidFill>
                <a:latin typeface="Arial" panose="020B0604020202020204" pitchFamily="34" charset="0"/>
                <a:cs typeface="Arial" panose="020B0604020202020204" pitchFamily="34" charset="0"/>
              </a:rPr>
              <a:t>(continued)</a:t>
            </a:r>
          </a:p>
        </p:txBody>
      </p:sp>
    </p:spTree>
    <p:extLst>
      <p:ext uri="{BB962C8B-B14F-4D97-AF65-F5344CB8AC3E}">
        <p14:creationId xmlns:p14="http://schemas.microsoft.com/office/powerpoint/2010/main" val="16577691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478381" y="922269"/>
            <a:ext cx="8187237" cy="5693866"/>
          </a:xfrm>
          <a:prstGeom prst="rect">
            <a:avLst/>
          </a:prstGeom>
        </p:spPr>
        <p:txBody>
          <a:bodyPr wrap="square">
            <a:spAutoFit/>
          </a:bodyPr>
          <a:lstStyle/>
          <a:p>
            <a:pPr>
              <a:spcBef>
                <a:spcPts val="1200"/>
              </a:spcBef>
            </a:pPr>
            <a:r>
              <a:rPr lang="en-US" sz="2000" dirty="0">
                <a:latin typeface="Arial" panose="020B0604020202020204" pitchFamily="34" charset="0"/>
                <a:cs typeface="Arial" panose="020B0604020202020204" pitchFamily="34" charset="0"/>
              </a:rPr>
              <a:t>Command policies and climates that guarantee and protect religious liberties, including the accommodation of sincere religious practices supports the Army in critical ways: </a:t>
            </a:r>
          </a:p>
          <a:p>
            <a:pPr marL="342900" indent="-342900">
              <a:spcBef>
                <a:spcPts val="1200"/>
              </a:spcBef>
              <a:buFont typeface="Arial" panose="020B0604020202020204" pitchFamily="34" charset="0"/>
              <a:buChar char="•"/>
            </a:pPr>
            <a:r>
              <a:rPr lang="en-US" sz="2000" b="1" dirty="0">
                <a:latin typeface="Arial" panose="020B0604020202020204" pitchFamily="34" charset="0"/>
                <a:cs typeface="Arial" panose="020B0604020202020204" pitchFamily="34" charset="0"/>
              </a:rPr>
              <a:t>Enhances Mission Accomplishment </a:t>
            </a:r>
            <a:r>
              <a:rPr lang="en-US" dirty="0">
                <a:latin typeface="Arial" panose="020B0604020202020204" pitchFamily="34" charset="0"/>
                <a:cs typeface="Arial" panose="020B0604020202020204" pitchFamily="34" charset="0"/>
              </a:rPr>
              <a:t>-</a:t>
            </a:r>
            <a:r>
              <a:rPr lang="en-US" b="1" dirty="0">
                <a:latin typeface="Arial" panose="020B0604020202020204" pitchFamily="34" charset="0"/>
                <a:cs typeface="Arial" panose="020B0604020202020204" pitchFamily="34" charset="0"/>
              </a:rPr>
              <a:t> </a:t>
            </a:r>
            <a:r>
              <a:rPr lang="en-US" dirty="0">
                <a:latin typeface="Arial" panose="020B0604020202020204" pitchFamily="34" charset="0"/>
                <a:cs typeface="Arial" panose="020B0604020202020204" pitchFamily="34" charset="0"/>
              </a:rPr>
              <a:t>Free exercise of religion and religious liberty is essential to, and supports the Army’s mission of sustaining Soldier</a:t>
            </a:r>
            <a:r>
              <a:rPr lang="en-US" b="1" dirty="0">
                <a:latin typeface="Arial" panose="020B0604020202020204" pitchFamily="34" charset="0"/>
                <a:cs typeface="Arial" panose="020B0604020202020204" pitchFamily="34" charset="0"/>
              </a:rPr>
              <a:t> readiness</a:t>
            </a:r>
            <a:r>
              <a:rPr lang="en-US" dirty="0">
                <a:latin typeface="Arial" panose="020B0604020202020204" pitchFamily="34" charset="0"/>
                <a:cs typeface="Arial" panose="020B0604020202020204" pitchFamily="34" charset="0"/>
              </a:rPr>
              <a:t>, builds ethical and moral strength, and sustains motivation to meet present and future challenges</a:t>
            </a:r>
            <a:r>
              <a:rPr lang="en-US" dirty="0">
                <a:latin typeface="Arial" panose="020B0604020202020204" pitchFamily="34" charset="0"/>
                <a:ea typeface="Calibri" panose="020F0502020204030204" pitchFamily="34" charset="0"/>
                <a:cs typeface="Arial" panose="020B0604020202020204" pitchFamily="34" charset="0"/>
              </a:rPr>
              <a:t>.</a:t>
            </a:r>
          </a:p>
          <a:p>
            <a:pPr marL="342900" indent="-342900">
              <a:spcBef>
                <a:spcPts val="1200"/>
              </a:spcBef>
              <a:buFont typeface="Arial" panose="020B0604020202020204" pitchFamily="34" charset="0"/>
              <a:buChar char="•"/>
            </a:pPr>
            <a:r>
              <a:rPr lang="en-US" sz="2000" b="1" dirty="0">
                <a:latin typeface="Arial" panose="020B0604020202020204" pitchFamily="34" charset="0"/>
                <a:cs typeface="Arial" panose="020B0604020202020204" pitchFamily="34" charset="0"/>
              </a:rPr>
              <a:t>Sustains Positive Command Climates</a:t>
            </a:r>
            <a:r>
              <a:rPr lang="en-US" b="1" dirty="0">
                <a:latin typeface="Arial" panose="020B0604020202020204" pitchFamily="34" charset="0"/>
                <a:cs typeface="Arial" panose="020B0604020202020204" pitchFamily="34" charset="0"/>
              </a:rPr>
              <a:t> </a:t>
            </a:r>
            <a:r>
              <a:rPr lang="en-US" dirty="0">
                <a:latin typeface="Arial" panose="020B0604020202020204" pitchFamily="34" charset="0"/>
                <a:cs typeface="Arial" panose="020B0604020202020204" pitchFamily="34" charset="0"/>
              </a:rPr>
              <a:t>- Free exercise of religion and religious liberty supports the mission-enhancing benefits of positive command climates that encourage respect, tolerance, and ample opportunity for expression or abstention of religion and worship. </a:t>
            </a:r>
          </a:p>
          <a:p>
            <a:pPr marL="342900" indent="-342900">
              <a:spcBef>
                <a:spcPts val="1200"/>
              </a:spcBef>
              <a:buFont typeface="Arial" panose="020B0604020202020204" pitchFamily="34" charset="0"/>
              <a:buChar char="•"/>
            </a:pPr>
            <a:r>
              <a:rPr lang="en-US" sz="2000" b="1" dirty="0">
                <a:latin typeface="Arial" panose="020B0604020202020204" pitchFamily="34" charset="0"/>
                <a:cs typeface="Arial" panose="020B0604020202020204" pitchFamily="34" charset="0"/>
              </a:rPr>
              <a:t>Fosters Respect </a:t>
            </a:r>
            <a:r>
              <a:rPr lang="en-US" dirty="0">
                <a:latin typeface="Arial" panose="020B0604020202020204" pitchFamily="34" charset="0"/>
                <a:cs typeface="Arial" panose="020B0604020202020204" pitchFamily="34" charset="0"/>
              </a:rPr>
              <a:t>– Chaplains and Religious Affairs Specialists advise the command at all echelons and provide religious leadership, facilitating the </a:t>
            </a:r>
            <a:r>
              <a:rPr lang="en-US" b="1" dirty="0">
                <a:latin typeface="Arial" panose="020B0604020202020204" pitchFamily="34" charset="0"/>
                <a:cs typeface="Arial" panose="020B0604020202020204" pitchFamily="34" charset="0"/>
              </a:rPr>
              <a:t>vigilant respect</a:t>
            </a:r>
            <a:r>
              <a:rPr lang="en-US" dirty="0">
                <a:latin typeface="Arial" panose="020B0604020202020204" pitchFamily="34" charset="0"/>
                <a:cs typeface="Arial" panose="020B0604020202020204" pitchFamily="34" charset="0"/>
              </a:rPr>
              <a:t>, support and awareness of the religious freedom of all Soldiers to practice or not practice a religion, including the responsible exercise of those freedoms.		</a:t>
            </a:r>
            <a:r>
              <a:rPr lang="en-US" sz="2000" dirty="0">
                <a:latin typeface="Arial" panose="020B0604020202020204" pitchFamily="34" charset="0"/>
                <a:ea typeface="Calibri" panose="020F0502020204030204" pitchFamily="34" charset="0"/>
                <a:cs typeface="Arial" panose="020B0604020202020204" pitchFamily="34" charset="0"/>
              </a:rPr>
              <a:t>	</a:t>
            </a:r>
          </a:p>
          <a:p>
            <a:pPr algn="r"/>
            <a:r>
              <a:rPr lang="en-US" sz="1600" dirty="0">
                <a:latin typeface="Arial" panose="020B0604020202020204" pitchFamily="34" charset="0"/>
                <a:ea typeface="Calibri" panose="020F0502020204030204" pitchFamily="34" charset="0"/>
                <a:cs typeface="Arial" panose="020B0604020202020204" pitchFamily="34" charset="0"/>
              </a:rPr>
              <a:t>Taken from: ATP 1-05.04, para. 1-11</a:t>
            </a:r>
          </a:p>
          <a:p>
            <a:endParaRPr lang="en-US" sz="1600" dirty="0">
              <a:latin typeface="Arial" panose="020B0604020202020204" pitchFamily="34" charset="0"/>
              <a:ea typeface="Calibri" panose="020F0502020204030204" pitchFamily="34" charset="0"/>
              <a:cs typeface="Arial" panose="020B0604020202020204" pitchFamily="34" charset="0"/>
            </a:endParaRPr>
          </a:p>
        </p:txBody>
      </p:sp>
      <p:sp>
        <p:nvSpPr>
          <p:cNvPr id="8" name="Title 1"/>
          <p:cNvSpPr txBox="1">
            <a:spLocks/>
          </p:cNvSpPr>
          <p:nvPr/>
        </p:nvSpPr>
        <p:spPr>
          <a:xfrm>
            <a:off x="754742" y="165106"/>
            <a:ext cx="7760607" cy="387871"/>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endParaRPr lang="en-US" sz="2400" b="1" dirty="0">
              <a:latin typeface="Arial" panose="020B0604020202020204" pitchFamily="34" charset="0"/>
              <a:cs typeface="Arial" panose="020B0604020202020204" pitchFamily="34" charset="0"/>
            </a:endParaRPr>
          </a:p>
        </p:txBody>
      </p:sp>
      <p:sp>
        <p:nvSpPr>
          <p:cNvPr id="2" name="Rectangle 1">
            <a:extLst>
              <a:ext uri="{FF2B5EF4-FFF2-40B4-BE49-F238E27FC236}">
                <a16:creationId xmlns:a16="http://schemas.microsoft.com/office/drawing/2014/main" id="{0EFDEA71-1733-4175-98B8-90CD3401B216}"/>
              </a:ext>
            </a:extLst>
          </p:cNvPr>
          <p:cNvSpPr/>
          <p:nvPr/>
        </p:nvSpPr>
        <p:spPr>
          <a:xfrm>
            <a:off x="1088967" y="136524"/>
            <a:ext cx="7300291" cy="461665"/>
          </a:xfrm>
          <a:prstGeom prst="rect">
            <a:avLst/>
          </a:prstGeom>
        </p:spPr>
        <p:txBody>
          <a:bodyPr wrap="square">
            <a:spAutoFit/>
          </a:bodyPr>
          <a:lstStyle/>
          <a:p>
            <a:r>
              <a:rPr lang="en-US" sz="2400" b="1" dirty="0">
                <a:solidFill>
                  <a:schemeClr val="bg1"/>
                </a:solidFill>
                <a:latin typeface="Arial" panose="020B0604020202020204" pitchFamily="34" charset="0"/>
                <a:cs typeface="Arial" panose="020B0604020202020204" pitchFamily="34" charset="0"/>
              </a:rPr>
              <a:t>Religious Liberty is Essential</a:t>
            </a:r>
          </a:p>
        </p:txBody>
      </p:sp>
    </p:spTree>
    <p:extLst>
      <p:ext uri="{BB962C8B-B14F-4D97-AF65-F5344CB8AC3E}">
        <p14:creationId xmlns:p14="http://schemas.microsoft.com/office/powerpoint/2010/main" val="17631876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86265" y="2433553"/>
            <a:ext cx="9143999" cy="2277547"/>
          </a:xfrm>
          <a:prstGeom prst="rect">
            <a:avLst/>
          </a:prstGeom>
        </p:spPr>
        <p:txBody>
          <a:bodyPr wrap="square" lIns="0" tIns="0" rIns="0" bIns="0">
            <a:spAutoFit/>
          </a:bodyPr>
          <a:lstStyle/>
          <a:p>
            <a:pPr marL="445770" marR="445770" algn="ctr">
              <a:lnSpc>
                <a:spcPct val="115000"/>
              </a:lnSpc>
              <a:spcAft>
                <a:spcPts val="1200"/>
              </a:spcAft>
            </a:pPr>
            <a:r>
              <a:rPr lang="en-US" sz="2200" i="1" dirty="0">
                <a:solidFill>
                  <a:srgbClr val="000000"/>
                </a:solidFill>
                <a:latin typeface="Arial" panose="020B0604020202020204" pitchFamily="34" charset="0"/>
                <a:ea typeface="Calibri" panose="020F0502020204030204" pitchFamily="34" charset="0"/>
                <a:cs typeface="Arial" panose="020B0604020202020204" pitchFamily="34" charset="0"/>
              </a:rPr>
              <a:t>“Pursuant to the Free Exercise Clause of the First Amendment to the United States Constitution, Service members have the right to observe the tenets of their religion or to observe no religion at all.” </a:t>
            </a:r>
          </a:p>
          <a:p>
            <a:pPr marL="445770" marR="445770" algn="r">
              <a:lnSpc>
                <a:spcPct val="115000"/>
              </a:lnSpc>
            </a:pPr>
            <a:r>
              <a:rPr lang="en-US" b="1" dirty="0">
                <a:latin typeface="Arial" panose="020B0604020202020204" pitchFamily="34" charset="0"/>
                <a:ea typeface="Calibri" panose="020F0502020204030204" pitchFamily="34" charset="0"/>
                <a:cs typeface="Arial" panose="020B0604020202020204" pitchFamily="34" charset="0"/>
              </a:rPr>
              <a:t>			</a:t>
            </a:r>
            <a:r>
              <a:rPr lang="en-US" sz="1600" dirty="0">
                <a:latin typeface="Arial" panose="020B0604020202020204" pitchFamily="34" charset="0"/>
                <a:ea typeface="Calibri" panose="020F0502020204030204" pitchFamily="34" charset="0"/>
                <a:cs typeface="Arial" panose="020B0604020202020204" pitchFamily="34" charset="0"/>
              </a:rPr>
              <a:t>DoD Instruction 1300.17, 1 September 2020.</a:t>
            </a:r>
            <a:endParaRPr lang="en-US" sz="1600" dirty="0">
              <a:latin typeface="Arial" panose="020B0604020202020204" pitchFamily="34" charset="0"/>
              <a:cs typeface="Arial" panose="020B0604020202020204" pitchFamily="34" charset="0"/>
            </a:endParaRPr>
          </a:p>
          <a:p>
            <a:pPr marL="445770" marR="445770">
              <a:lnSpc>
                <a:spcPct val="115000"/>
              </a:lnSpc>
            </a:pPr>
            <a:endParaRPr lang="en-US" sz="2000" i="1" dirty="0">
              <a:solidFill>
                <a:srgbClr val="000000"/>
              </a:solidFill>
              <a:latin typeface="Arial" panose="020B0604020202020204" pitchFamily="34" charset="0"/>
              <a:ea typeface="Calibri" panose="020F0502020204030204" pitchFamily="34" charset="0"/>
              <a:cs typeface="Arial" panose="020B0604020202020204" pitchFamily="34" charset="0"/>
            </a:endParaRPr>
          </a:p>
          <a:p>
            <a:pPr marL="227013" marR="445770" algn="ctr">
              <a:lnSpc>
                <a:spcPct val="115000"/>
              </a:lnSpc>
              <a:spcAft>
                <a:spcPts val="1200"/>
              </a:spcAft>
            </a:pPr>
            <a:endParaRPr lang="en-US" sz="1600" dirty="0">
              <a:latin typeface="Arial" panose="020B0604020202020204" pitchFamily="34" charset="0"/>
              <a:cs typeface="Arial" panose="020B0604020202020204" pitchFamily="34" charset="0"/>
            </a:endParaRPr>
          </a:p>
        </p:txBody>
      </p:sp>
      <p:sp>
        <p:nvSpPr>
          <p:cNvPr id="6" name="Title 1"/>
          <p:cNvSpPr>
            <a:spLocks noGrp="1"/>
          </p:cNvSpPr>
          <p:nvPr>
            <p:ph type="title"/>
          </p:nvPr>
        </p:nvSpPr>
        <p:spPr>
          <a:xfrm>
            <a:off x="259882" y="1509959"/>
            <a:ext cx="6987940" cy="584238"/>
          </a:xfrm>
        </p:spPr>
        <p:txBody>
          <a:bodyPr>
            <a:noAutofit/>
          </a:bodyPr>
          <a:lstStyle/>
          <a:p>
            <a:pPr algn="ctr"/>
            <a:r>
              <a:rPr lang="en-US" sz="2400" b="1" u="sng" dirty="0">
                <a:solidFill>
                  <a:schemeClr val="tx1"/>
                </a:solidFill>
                <a:latin typeface="Arial" panose="020B0604020202020204" pitchFamily="34" charset="0"/>
                <a:cs typeface="Arial" panose="020B0604020202020204" pitchFamily="34" charset="0"/>
              </a:rPr>
              <a:t>DoD RA Policy</a:t>
            </a:r>
            <a:r>
              <a:rPr lang="en-US" sz="2400" b="1" u="sng" dirty="0">
                <a:solidFill>
                  <a:schemeClr val="tx1"/>
                </a:solidFill>
                <a:latin typeface="Arial" panose="020B0604020202020204" pitchFamily="34" charset="0"/>
                <a:ea typeface="Calibri" panose="020F0502020204030204" pitchFamily="34" charset="0"/>
                <a:cs typeface="Arial" panose="020B0604020202020204" pitchFamily="34" charset="0"/>
              </a:rPr>
              <a:t> - DoDI 1300.17</a:t>
            </a:r>
            <a:endParaRPr lang="en-US" sz="2400" b="1" u="sng" dirty="0">
              <a:solidFill>
                <a:schemeClr val="tx1"/>
              </a:solidFill>
              <a:latin typeface="Arial" panose="020B0604020202020204" pitchFamily="34" charset="0"/>
              <a:cs typeface="Arial" panose="020B0604020202020204" pitchFamily="34" charset="0"/>
            </a:endParaRPr>
          </a:p>
        </p:txBody>
      </p:sp>
      <p:sp>
        <p:nvSpPr>
          <p:cNvPr id="9" name="Title 1">
            <a:extLst>
              <a:ext uri="{FF2B5EF4-FFF2-40B4-BE49-F238E27FC236}">
                <a16:creationId xmlns:a16="http://schemas.microsoft.com/office/drawing/2014/main" id="{69705714-417B-4D91-9975-0FEF02FA46D1}"/>
              </a:ext>
            </a:extLst>
          </p:cNvPr>
          <p:cNvSpPr txBox="1">
            <a:spLocks/>
          </p:cNvSpPr>
          <p:nvPr/>
        </p:nvSpPr>
        <p:spPr>
          <a:xfrm>
            <a:off x="286959" y="179495"/>
            <a:ext cx="8151962" cy="387871"/>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400" b="1" dirty="0">
                <a:solidFill>
                  <a:schemeClr val="bg1"/>
                </a:solidFill>
                <a:latin typeface="Arial" panose="020B0604020202020204" pitchFamily="34" charset="0"/>
                <a:cs typeface="Arial" panose="020B0604020202020204" pitchFamily="34" charset="0"/>
              </a:rPr>
              <a:t>DoD Religious Accommodation Policy</a:t>
            </a:r>
          </a:p>
        </p:txBody>
      </p:sp>
    </p:spTree>
    <p:extLst>
      <p:ext uri="{BB962C8B-B14F-4D97-AF65-F5344CB8AC3E}">
        <p14:creationId xmlns:p14="http://schemas.microsoft.com/office/powerpoint/2010/main" val="2157035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336430" y="1414382"/>
            <a:ext cx="8198718" cy="6089359"/>
          </a:xfrm>
          <a:prstGeom prst="rect">
            <a:avLst/>
          </a:prstGeom>
        </p:spPr>
        <p:txBody>
          <a:bodyPr wrap="square" lIns="0" tIns="0" rIns="0" bIns="0">
            <a:spAutoFit/>
          </a:bodyPr>
          <a:lstStyle/>
          <a:p>
            <a:pPr marL="445770" marR="445770">
              <a:lnSpc>
                <a:spcPct val="115000"/>
              </a:lnSpc>
            </a:pPr>
            <a:endParaRPr lang="en-US" sz="800" i="1" dirty="0">
              <a:solidFill>
                <a:srgbClr val="000000"/>
              </a:solidFill>
              <a:latin typeface="Arial" panose="020B0604020202020204" pitchFamily="34" charset="0"/>
              <a:ea typeface="Calibri" panose="020F0502020204030204" pitchFamily="34" charset="0"/>
              <a:cs typeface="Arial" panose="020B0604020202020204" pitchFamily="34" charset="0"/>
            </a:endParaRPr>
          </a:p>
          <a:p>
            <a:pPr marL="444500" marR="445770" algn="ctr">
              <a:lnSpc>
                <a:spcPct val="115000"/>
              </a:lnSpc>
              <a:spcAft>
                <a:spcPts val="1200"/>
              </a:spcAft>
            </a:pPr>
            <a:r>
              <a:rPr lang="en-US" sz="2000" i="1" dirty="0">
                <a:solidFill>
                  <a:srgbClr val="000000"/>
                </a:solidFill>
                <a:latin typeface="Arial" panose="020B0604020202020204" pitchFamily="34" charset="0"/>
                <a:ea typeface="Calibri" panose="020F0502020204030204" pitchFamily="34" charset="0"/>
                <a:cs typeface="Arial" panose="020B0604020202020204" pitchFamily="34" charset="0"/>
              </a:rPr>
              <a:t>“The Army places a high value on the rights of its Soldiers to observe tenets of their respective religions or to observe no religion at all, while protecting the civil liberties of its personnel to the greatest extent possible, consistent with its military requirements. ”            </a:t>
            </a:r>
            <a:r>
              <a:rPr lang="en-US" sz="2000" b="1" dirty="0">
                <a:latin typeface="Arial" panose="020B0604020202020204" pitchFamily="34" charset="0"/>
                <a:ea typeface="Calibri" panose="020F0502020204030204" pitchFamily="34" charset="0"/>
                <a:cs typeface="Arial" panose="020B0604020202020204" pitchFamily="34" charset="0"/>
              </a:rPr>
              <a:t> </a:t>
            </a:r>
          </a:p>
          <a:p>
            <a:pPr marL="444500" marR="445770" algn="ctr">
              <a:lnSpc>
                <a:spcPct val="115000"/>
              </a:lnSpc>
            </a:pPr>
            <a:r>
              <a:rPr lang="en-US" sz="2000" b="1" dirty="0">
                <a:latin typeface="Arial" panose="020B0604020202020204" pitchFamily="34" charset="0"/>
                <a:ea typeface="Calibri" panose="020F0502020204030204" pitchFamily="34" charset="0"/>
                <a:cs typeface="Arial" panose="020B0604020202020204" pitchFamily="34" charset="0"/>
              </a:rPr>
              <a:t>	</a:t>
            </a:r>
            <a:r>
              <a:rPr lang="en-US" sz="2000" dirty="0">
                <a:latin typeface="Arial" panose="020B0604020202020204" pitchFamily="34" charset="0"/>
                <a:cs typeface="Arial" panose="020B0604020202020204" pitchFamily="34" charset="0"/>
              </a:rPr>
              <a:t> </a:t>
            </a:r>
            <a:r>
              <a:rPr lang="en-US" sz="2000" i="1" dirty="0">
                <a:solidFill>
                  <a:srgbClr val="000000"/>
                </a:solidFill>
                <a:latin typeface="Arial" panose="020B0604020202020204" pitchFamily="34" charset="0"/>
                <a:ea typeface="Calibri" panose="020F0502020204030204" pitchFamily="34" charset="0"/>
                <a:cs typeface="Arial" panose="020B0604020202020204" pitchFamily="34" charset="0"/>
              </a:rPr>
              <a:t>“…requests for religious accommodations from a military policy, practice, or duty that substantially burdens a Soldier’s (to include military prisoner’s) exercise of religion may be denied only when the military policy, practice, or duty furthers a compelling government interest and is the least restrictive means of furthering that interest.</a:t>
            </a:r>
            <a:r>
              <a:rPr lang="en-US" i="1"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en-US" b="1" dirty="0">
                <a:latin typeface="Arial" panose="020B0604020202020204" pitchFamily="34" charset="0"/>
                <a:ea typeface="Calibri" panose="020F0502020204030204" pitchFamily="34" charset="0"/>
                <a:cs typeface="Arial" panose="020B0604020202020204" pitchFamily="34" charset="0"/>
              </a:rPr>
              <a:t> </a:t>
            </a:r>
          </a:p>
          <a:p>
            <a:pPr marL="445770" marR="445770" algn="r">
              <a:lnSpc>
                <a:spcPct val="115000"/>
              </a:lnSpc>
              <a:spcBef>
                <a:spcPts val="1200"/>
              </a:spcBef>
            </a:pPr>
            <a:r>
              <a:rPr lang="en-US" dirty="0">
                <a:latin typeface="Arial" panose="020B0604020202020204" pitchFamily="34" charset="0"/>
                <a:ea typeface="Calibri" panose="020F0502020204030204" pitchFamily="34" charset="0"/>
                <a:cs typeface="Arial" panose="020B0604020202020204" pitchFamily="34" charset="0"/>
              </a:rPr>
              <a:t>AR 600-20, 5-6 Army Command Policy, </a:t>
            </a:r>
            <a:r>
              <a:rPr lang="en-US" dirty="0">
                <a:latin typeface="Arial" panose="020B0604020202020204" pitchFamily="34" charset="0"/>
                <a:cs typeface="Arial" panose="020B0604020202020204" pitchFamily="34" charset="0"/>
              </a:rPr>
              <a:t>July 24, 2020.</a:t>
            </a:r>
          </a:p>
          <a:p>
            <a:pPr marL="445770" marR="445770" algn="r">
              <a:lnSpc>
                <a:spcPct val="115000"/>
              </a:lnSpc>
              <a:spcBef>
                <a:spcPts val="1200"/>
              </a:spcBef>
            </a:pPr>
            <a:endParaRPr lang="en-US" dirty="0">
              <a:solidFill>
                <a:srgbClr val="FF0000"/>
              </a:solidFill>
              <a:latin typeface="Arial" panose="020B0604020202020204" pitchFamily="34" charset="0"/>
              <a:ea typeface="Calibri" panose="020F0502020204030204" pitchFamily="34" charset="0"/>
              <a:cs typeface="Arial" panose="020B0604020202020204" pitchFamily="34" charset="0"/>
            </a:endParaRPr>
          </a:p>
          <a:p>
            <a:pPr marL="445770" marR="445770">
              <a:lnSpc>
                <a:spcPct val="115000"/>
              </a:lnSpc>
            </a:pPr>
            <a:r>
              <a:rPr lang="en-US" b="1" dirty="0">
                <a:latin typeface="Arial" panose="020B0604020202020204" pitchFamily="34" charset="0"/>
                <a:ea typeface="Calibri" panose="020F0502020204030204" pitchFamily="34" charset="0"/>
                <a:cs typeface="Arial" panose="020B0604020202020204" pitchFamily="34" charset="0"/>
              </a:rPr>
              <a:t>					</a:t>
            </a:r>
            <a:r>
              <a:rPr lang="en-US" b="1" dirty="0">
                <a:latin typeface="Arial" panose="020B0604020202020204" pitchFamily="34" charset="0"/>
                <a:cs typeface="Arial" panose="020B0604020202020204" pitchFamily="34" charset="0"/>
              </a:rPr>
              <a:t>				</a:t>
            </a:r>
          </a:p>
          <a:p>
            <a:pPr marL="53975" marR="445770">
              <a:lnSpc>
                <a:spcPct val="115000"/>
              </a:lnSpc>
              <a:spcAft>
                <a:spcPts val="600"/>
              </a:spcAft>
            </a:pPr>
            <a:endParaRPr lang="en-US" b="1" dirty="0">
              <a:latin typeface="Arial" panose="020B0604020202020204" pitchFamily="34" charset="0"/>
              <a:cs typeface="Arial" panose="020B0604020202020204" pitchFamily="34" charset="0"/>
            </a:endParaRPr>
          </a:p>
        </p:txBody>
      </p:sp>
      <p:sp>
        <p:nvSpPr>
          <p:cNvPr id="6" name="Title 1"/>
          <p:cNvSpPr>
            <a:spLocks noGrp="1"/>
          </p:cNvSpPr>
          <p:nvPr>
            <p:ph type="title"/>
          </p:nvPr>
        </p:nvSpPr>
        <p:spPr>
          <a:xfrm>
            <a:off x="766658" y="972793"/>
            <a:ext cx="6987940" cy="584238"/>
          </a:xfrm>
        </p:spPr>
        <p:txBody>
          <a:bodyPr>
            <a:noAutofit/>
          </a:bodyPr>
          <a:lstStyle/>
          <a:p>
            <a:pPr algn="ctr"/>
            <a:r>
              <a:rPr lang="en-US" sz="2400" b="1" u="sng" dirty="0">
                <a:solidFill>
                  <a:schemeClr val="tx1"/>
                </a:solidFill>
                <a:latin typeface="Arial" panose="020B0604020202020204" pitchFamily="34" charset="0"/>
                <a:cs typeface="Arial" panose="020B0604020202020204" pitchFamily="34" charset="0"/>
              </a:rPr>
              <a:t>Army RA Policy - AR 600-20</a:t>
            </a:r>
          </a:p>
        </p:txBody>
      </p:sp>
      <p:sp>
        <p:nvSpPr>
          <p:cNvPr id="8" name="Title 1">
            <a:extLst>
              <a:ext uri="{FF2B5EF4-FFF2-40B4-BE49-F238E27FC236}">
                <a16:creationId xmlns:a16="http://schemas.microsoft.com/office/drawing/2014/main" id="{1A596E13-CC01-495F-8E5C-1076ECDA449B}"/>
              </a:ext>
            </a:extLst>
          </p:cNvPr>
          <p:cNvSpPr txBox="1">
            <a:spLocks/>
          </p:cNvSpPr>
          <p:nvPr/>
        </p:nvSpPr>
        <p:spPr>
          <a:xfrm>
            <a:off x="231874" y="179495"/>
            <a:ext cx="8151962" cy="387871"/>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400" b="1" dirty="0">
                <a:solidFill>
                  <a:schemeClr val="bg1"/>
                </a:solidFill>
                <a:latin typeface="Arial" panose="020B0604020202020204" pitchFamily="34" charset="0"/>
                <a:cs typeface="Arial" panose="020B0604020202020204" pitchFamily="34" charset="0"/>
              </a:rPr>
              <a:t>Army Religious Accommodation Policy</a:t>
            </a:r>
          </a:p>
        </p:txBody>
      </p:sp>
    </p:spTree>
    <p:extLst>
      <p:ext uri="{BB962C8B-B14F-4D97-AF65-F5344CB8AC3E}">
        <p14:creationId xmlns:p14="http://schemas.microsoft.com/office/powerpoint/2010/main" val="24895524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1A596E13-CC01-495F-8E5C-1076ECDA449B}"/>
              </a:ext>
            </a:extLst>
          </p:cNvPr>
          <p:cNvSpPr txBox="1">
            <a:spLocks/>
          </p:cNvSpPr>
          <p:nvPr/>
        </p:nvSpPr>
        <p:spPr>
          <a:xfrm>
            <a:off x="518314" y="289665"/>
            <a:ext cx="8151962" cy="387871"/>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400" b="1" dirty="0">
                <a:solidFill>
                  <a:schemeClr val="bg1"/>
                </a:solidFill>
                <a:latin typeface="Arial" panose="020B0604020202020204" pitchFamily="34" charset="0"/>
                <a:cs typeface="Arial" panose="020B0604020202020204" pitchFamily="34" charset="0"/>
              </a:rPr>
              <a:t>Religious Liberty and Army Equal Opportunity </a:t>
            </a:r>
          </a:p>
          <a:p>
            <a:r>
              <a:rPr lang="en-US" sz="2400" b="1" dirty="0">
                <a:solidFill>
                  <a:schemeClr val="bg1"/>
                </a:solidFill>
                <a:latin typeface="Arial" panose="020B0604020202020204" pitchFamily="34" charset="0"/>
                <a:cs typeface="Arial" panose="020B0604020202020204" pitchFamily="34" charset="0"/>
              </a:rPr>
              <a:t>Policy</a:t>
            </a:r>
          </a:p>
        </p:txBody>
      </p:sp>
      <p:sp>
        <p:nvSpPr>
          <p:cNvPr id="3" name="Rectangle 2"/>
          <p:cNvSpPr/>
          <p:nvPr/>
        </p:nvSpPr>
        <p:spPr>
          <a:xfrm>
            <a:off x="581086" y="998035"/>
            <a:ext cx="8409530" cy="5478423"/>
          </a:xfrm>
          <a:prstGeom prst="rect">
            <a:avLst/>
          </a:prstGeom>
        </p:spPr>
        <p:txBody>
          <a:bodyPr wrap="square">
            <a:spAutoFit/>
          </a:bodyPr>
          <a:lstStyle/>
          <a:p>
            <a:r>
              <a:rPr lang="en-US" sz="2000" b="1" dirty="0">
                <a:latin typeface="Arial" panose="020B0604020202020204" pitchFamily="34" charset="0"/>
                <a:cs typeface="Arial" panose="020B0604020202020204" pitchFamily="34" charset="0"/>
              </a:rPr>
              <a:t>AR 600-20 (Army Command Policy) and AR 690-12 (Civilian Personnel Equal Employment Opportunity and Diversity) prohibit discrimination and harassment based on religion. </a:t>
            </a:r>
          </a:p>
          <a:p>
            <a:endParaRPr lang="en-US" sz="2000" b="1"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dirty="0">
                <a:latin typeface="Arial" panose="020B0604020202020204" pitchFamily="34" charset="0"/>
                <a:cs typeface="Arial" panose="020B0604020202020204" pitchFamily="34" charset="0"/>
              </a:rPr>
              <a:t>The Army will provide fair treatment for military personnel and Family members without regard to religion on and off post, during duty and non-duty hours in all work, living, and recreational environments, (including on and off-post housing).</a:t>
            </a:r>
          </a:p>
          <a:p>
            <a:pPr marL="285750" indent="-285750">
              <a:buFont typeface="Arial" panose="020B0604020202020204" pitchFamily="34" charset="0"/>
              <a:buChar char="•"/>
            </a:pPr>
            <a:r>
              <a:rPr lang="en-US" dirty="0">
                <a:latin typeface="Arial" panose="020B0604020202020204" pitchFamily="34" charset="0"/>
                <a:cs typeface="Arial" panose="020B0604020202020204" pitchFamily="34" charset="0"/>
              </a:rPr>
              <a:t>Soldiers will not be accessed, classified, trained, assigned, promoted, or otherwise managed on the basis of religion.</a:t>
            </a:r>
          </a:p>
          <a:p>
            <a:pPr algn="r"/>
            <a:r>
              <a:rPr lang="en-US" dirty="0">
                <a:latin typeface="Arial" panose="020B0604020202020204" pitchFamily="34" charset="0"/>
                <a:cs typeface="Arial" panose="020B0604020202020204" pitchFamily="34" charset="0"/>
              </a:rPr>
              <a:t>AR 600-20, 6–2.</a:t>
            </a:r>
          </a:p>
          <a:p>
            <a:pPr algn="r"/>
            <a:endParaRPr lang="en-US"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dirty="0">
                <a:latin typeface="Arial" panose="020B0604020202020204" pitchFamily="34" charset="0"/>
                <a:cs typeface="Arial" panose="020B0604020202020204" pitchFamily="34" charset="0"/>
              </a:rPr>
              <a:t>The law requires accommodation of a civilian employee's religious beliefs or practices, unless doing so would cause more than a minimal burden on the operations of the agency's business. </a:t>
            </a:r>
          </a:p>
          <a:p>
            <a:pPr marL="285750" indent="-285750">
              <a:buFont typeface="Arial" panose="020B0604020202020204" pitchFamily="34" charset="0"/>
              <a:buChar char="•"/>
            </a:pPr>
            <a:r>
              <a:rPr lang="en-US" dirty="0">
                <a:latin typeface="Arial" panose="020B0604020202020204" pitchFamily="34" charset="0"/>
                <a:cs typeface="Arial" panose="020B0604020202020204" pitchFamily="34" charset="0"/>
              </a:rPr>
              <a:t>Religious discrimination involves treating a person unfavorably because of sincerely held religious, ethical, or moral beliefs, or a connection to a religious group, including the beliefs and connections of their spouse.</a:t>
            </a:r>
          </a:p>
          <a:p>
            <a:pPr algn="r"/>
            <a:r>
              <a:rPr lang="en-US" dirty="0">
                <a:latin typeface="Arial" panose="020B0604020202020204" pitchFamily="34" charset="0"/>
                <a:cs typeface="Arial" panose="020B0604020202020204" pitchFamily="34" charset="0"/>
              </a:rPr>
              <a:t>AR 690-12, 1-6, D-1.</a:t>
            </a:r>
          </a:p>
        </p:txBody>
      </p:sp>
    </p:spTree>
    <p:extLst>
      <p:ext uri="{BB962C8B-B14F-4D97-AF65-F5344CB8AC3E}">
        <p14:creationId xmlns:p14="http://schemas.microsoft.com/office/powerpoint/2010/main" val="28339072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506775" y="131213"/>
            <a:ext cx="7975370" cy="461665"/>
          </a:xfrm>
          <a:prstGeom prst="rect">
            <a:avLst/>
          </a:prstGeom>
        </p:spPr>
        <p:txBody>
          <a:bodyPr wrap="square">
            <a:spAutoFit/>
          </a:bodyPr>
          <a:lstStyle/>
          <a:p>
            <a:r>
              <a:rPr lang="en-US" sz="2400" b="1" dirty="0">
                <a:solidFill>
                  <a:schemeClr val="bg1"/>
                </a:solidFill>
                <a:latin typeface="Arial" panose="020B0604020202020204" pitchFamily="34" charset="0"/>
                <a:cs typeface="Arial" panose="020B0604020202020204" pitchFamily="34" charset="0"/>
              </a:rPr>
              <a:t>Chaplains and Religious Liberty</a:t>
            </a:r>
          </a:p>
        </p:txBody>
      </p:sp>
      <p:sp>
        <p:nvSpPr>
          <p:cNvPr id="5" name="Rectangle 4"/>
          <p:cNvSpPr/>
          <p:nvPr/>
        </p:nvSpPr>
        <p:spPr>
          <a:xfrm>
            <a:off x="342029" y="932025"/>
            <a:ext cx="8526492" cy="5109091"/>
          </a:xfrm>
          <a:prstGeom prst="rect">
            <a:avLst/>
          </a:prstGeom>
        </p:spPr>
        <p:txBody>
          <a:bodyPr wrap="square">
            <a:spAutoFit/>
          </a:bodyPr>
          <a:lstStyle/>
          <a:p>
            <a:pPr marL="285750" indent="-285750">
              <a:spcBef>
                <a:spcPts val="600"/>
              </a:spcBef>
              <a:buFont typeface="Arial" panose="020B0604020202020204" pitchFamily="34" charset="0"/>
              <a:buChar char="•"/>
            </a:pPr>
            <a:r>
              <a:rPr lang="en-US" dirty="0">
                <a:latin typeface="Arial" panose="020B0604020202020204" pitchFamily="34" charset="0"/>
                <a:cs typeface="Arial" panose="020B0604020202020204" pitchFamily="34" charset="0"/>
              </a:rPr>
              <a:t>Chaplains play a critical role in fostering positive command climates that support religious liberty. In addition to facilitating the free exercise of religion, chaplains advise commands on all matters of religion at all echelons. </a:t>
            </a:r>
            <a:endParaRPr lang="en-US" dirty="0">
              <a:latin typeface="Arial" panose="020B0604020202020204" pitchFamily="34" charset="0"/>
              <a:ea typeface="Calibri" panose="020F0502020204030204" pitchFamily="34" charset="0"/>
              <a:cs typeface="Arial" panose="020B0604020202020204" pitchFamily="34" charset="0"/>
            </a:endParaRPr>
          </a:p>
          <a:p>
            <a:pPr marL="285750" indent="-285750">
              <a:spcBef>
                <a:spcPts val="600"/>
              </a:spcBef>
              <a:buFont typeface="Arial" panose="020B0604020202020204" pitchFamily="34" charset="0"/>
              <a:buChar char="•"/>
            </a:pPr>
            <a:r>
              <a:rPr lang="en-US" dirty="0">
                <a:latin typeface="Arial" panose="020B0604020202020204" pitchFamily="34" charset="0"/>
                <a:cs typeface="Arial" panose="020B0604020202020204" pitchFamily="34" charset="0"/>
              </a:rPr>
              <a:t>The RFRA standard for religious freedom applies to all Soldiers including chaplains in the discharge of their duties. If chaplains are unable to perform a service due to their religious conviction, they will provide coordination and referral for that service by alternate means.</a:t>
            </a:r>
          </a:p>
          <a:p>
            <a:pPr marL="285750" indent="-285750">
              <a:spcBef>
                <a:spcPts val="600"/>
              </a:spcBef>
              <a:buFont typeface="Arial" panose="020B0604020202020204" pitchFamily="34" charset="0"/>
              <a:buChar char="•"/>
            </a:pPr>
            <a:r>
              <a:rPr lang="en-US" dirty="0">
                <a:latin typeface="Arial" panose="020B0604020202020204" pitchFamily="34" charset="0"/>
                <a:cs typeface="Arial" panose="020B0604020202020204" pitchFamily="34" charset="0"/>
              </a:rPr>
              <a:t>Chaplains are accountable to their endorsing religious group in all matters pertaining to the maintenance of their credentials. If a chaplain jeopardizes their religious credentials, it could force a separation from service.</a:t>
            </a:r>
          </a:p>
          <a:p>
            <a:pPr marL="285750" indent="-285750">
              <a:spcBef>
                <a:spcPts val="600"/>
              </a:spcBef>
              <a:buFont typeface="Arial" panose="020B0604020202020204" pitchFamily="34" charset="0"/>
              <a:buChar char="•"/>
            </a:pPr>
            <a:r>
              <a:rPr lang="en-US" dirty="0">
                <a:latin typeface="Arial" panose="020B0604020202020204" pitchFamily="34" charset="0"/>
                <a:cs typeface="Arial" panose="020B0604020202020204" pitchFamily="34" charset="0"/>
              </a:rPr>
              <a:t>No member of the Armed Forces may require a chaplain to perform duties that are contrary to the conscience, moral principles, or religious beliefs of the chaplain; discriminate, or take adverse action against a chaplain if they are unable to perform a requirement that is prohibited by their religious group.</a:t>
            </a:r>
          </a:p>
          <a:p>
            <a:pPr marL="285750" indent="-285750">
              <a:spcBef>
                <a:spcPts val="600"/>
              </a:spcBef>
              <a:buFont typeface="Arial" panose="020B0604020202020204" pitchFamily="34" charset="0"/>
              <a:buChar char="•"/>
            </a:pPr>
            <a:r>
              <a:rPr lang="en-US" dirty="0">
                <a:latin typeface="Arial" panose="020B0604020202020204" pitchFamily="34" charset="0"/>
                <a:cs typeface="Arial" panose="020B0604020202020204" pitchFamily="34" charset="0"/>
              </a:rPr>
              <a:t>Adverse actions against a chaplain based on acceptability of religious viewpoints (of the chaplain or their endorser) in the course of official chaplain duties risks violation of law such as RFRA and Constitutional standards.</a:t>
            </a:r>
          </a:p>
        </p:txBody>
      </p:sp>
    </p:spTree>
    <p:extLst>
      <p:ext uri="{BB962C8B-B14F-4D97-AF65-F5344CB8AC3E}">
        <p14:creationId xmlns:p14="http://schemas.microsoft.com/office/powerpoint/2010/main" val="35565067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FCA8ABF1-C619-405B-9717-163A20E33475}"/>
              </a:ext>
            </a:extLst>
          </p:cNvPr>
          <p:cNvSpPr>
            <a:spLocks noGrp="1"/>
          </p:cNvSpPr>
          <p:nvPr>
            <p:ph type="title"/>
          </p:nvPr>
        </p:nvSpPr>
        <p:spPr>
          <a:xfrm>
            <a:off x="1078030" y="3136881"/>
            <a:ext cx="6987940" cy="584238"/>
          </a:xfrm>
        </p:spPr>
        <p:txBody>
          <a:bodyPr>
            <a:normAutofit/>
          </a:bodyPr>
          <a:lstStyle/>
          <a:p>
            <a:pPr algn="ctr"/>
            <a:r>
              <a:rPr lang="en-US" sz="2400" b="1" dirty="0">
                <a:solidFill>
                  <a:schemeClr val="tx1"/>
                </a:solidFill>
                <a:latin typeface="Arial" panose="020B0604020202020204" pitchFamily="34" charset="0"/>
                <a:cs typeface="Arial" panose="020B0604020202020204" pitchFamily="34" charset="0"/>
              </a:rPr>
              <a:t>Questions and Discussion</a:t>
            </a:r>
          </a:p>
        </p:txBody>
      </p:sp>
    </p:spTree>
    <p:extLst>
      <p:ext uri="{BB962C8B-B14F-4D97-AF65-F5344CB8AC3E}">
        <p14:creationId xmlns:p14="http://schemas.microsoft.com/office/powerpoint/2010/main" val="10697176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6CB8E56D-FC9D-4259-8AD2-D4032FA2367F}"/>
              </a:ext>
            </a:extLst>
          </p:cNvPr>
          <p:cNvSpPr txBox="1"/>
          <p:nvPr/>
        </p:nvSpPr>
        <p:spPr>
          <a:xfrm>
            <a:off x="937340" y="2228671"/>
            <a:ext cx="7452199" cy="1569660"/>
          </a:xfrm>
          <a:prstGeom prst="rect">
            <a:avLst/>
          </a:prstGeom>
          <a:solidFill>
            <a:sysClr val="window" lastClr="FFFFFF"/>
          </a:solid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400" b="1" i="0" u="none" strike="noStrike" kern="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SECTION 2.</a:t>
            </a:r>
          </a:p>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400" b="1" i="0" u="none" strike="noStrike" kern="0" cap="none" spc="0" normalizeH="0" baseline="0" noProof="0" dirty="0">
              <a:ln>
                <a:noFill/>
              </a:ln>
              <a:solidFill>
                <a:prstClr val="black"/>
              </a:solidFill>
              <a:effectLst/>
              <a:uLnTx/>
              <a:uFillTx/>
              <a:latin typeface="Arial" panose="020B0604020202020204" pitchFamily="34" charset="0"/>
              <a:cs typeface="Arial" panose="020B0604020202020204" pitchFamily="34" charset="0"/>
            </a:endParaRPr>
          </a:p>
          <a:p>
            <a:pPr algn="ctr">
              <a:spcAft>
                <a:spcPts val="600"/>
              </a:spcAft>
            </a:pPr>
            <a:r>
              <a:rPr lang="en-US" sz="2400" b="1" kern="0" dirty="0">
                <a:solidFill>
                  <a:prstClr val="black"/>
                </a:solidFill>
                <a:latin typeface="Arial" panose="020B0604020202020204" pitchFamily="34" charset="0"/>
                <a:cs typeface="Arial" panose="020B0604020202020204" pitchFamily="34" charset="0"/>
              </a:rPr>
              <a:t>Changes and standards in RA as a result of revised </a:t>
            </a:r>
            <a:r>
              <a:rPr lang="en-US" sz="2400" b="1" kern="0" dirty="0">
                <a:latin typeface="Arial" panose="020B0604020202020204" pitchFamily="34" charset="0"/>
                <a:cs typeface="Arial" panose="020B0604020202020204" pitchFamily="34" charset="0"/>
              </a:rPr>
              <a:t>AR 600-20 </a:t>
            </a:r>
            <a:r>
              <a:rPr lang="en-US" sz="2400" b="1" dirty="0">
                <a:latin typeface="Arial" panose="020B0604020202020204" pitchFamily="34" charset="0"/>
                <a:cs typeface="Arial" panose="020B0604020202020204" pitchFamily="34" charset="0"/>
              </a:rPr>
              <a:t>July 24, 2020.</a:t>
            </a:r>
          </a:p>
        </p:txBody>
      </p:sp>
      <p:sp>
        <p:nvSpPr>
          <p:cNvPr id="2" name="Title 1">
            <a:extLst>
              <a:ext uri="{FF2B5EF4-FFF2-40B4-BE49-F238E27FC236}">
                <a16:creationId xmlns:a16="http://schemas.microsoft.com/office/drawing/2014/main" id="{EA14AF46-2547-4084-9DB1-6E205930DE14}"/>
              </a:ext>
            </a:extLst>
          </p:cNvPr>
          <p:cNvSpPr>
            <a:spLocks noGrp="1"/>
          </p:cNvSpPr>
          <p:nvPr>
            <p:ph type="title"/>
          </p:nvPr>
        </p:nvSpPr>
        <p:spPr>
          <a:xfrm>
            <a:off x="233325" y="209968"/>
            <a:ext cx="6987940" cy="584238"/>
          </a:xfrm>
        </p:spPr>
        <p:txBody>
          <a:bodyPr/>
          <a:lstStyle/>
          <a:p>
            <a:r>
              <a:rPr lang="en-US" dirty="0">
                <a:latin typeface=" Arial"/>
              </a:rPr>
              <a:t>Section Two</a:t>
            </a:r>
          </a:p>
        </p:txBody>
      </p:sp>
    </p:spTree>
    <p:extLst>
      <p:ext uri="{BB962C8B-B14F-4D97-AF65-F5344CB8AC3E}">
        <p14:creationId xmlns:p14="http://schemas.microsoft.com/office/powerpoint/2010/main" val="15310689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type="body" sz="quarter" idx="16"/>
          </p:nvPr>
        </p:nvSpPr>
        <p:spPr>
          <a:xfrm>
            <a:off x="259882" y="1153008"/>
            <a:ext cx="8520561" cy="269875"/>
          </a:xfrm>
        </p:spPr>
        <p:txBody>
          <a:bodyPr>
            <a:noAutofit/>
          </a:bodyPr>
          <a:lstStyle/>
          <a:p>
            <a:pPr marL="288925" indent="-288925">
              <a:buFont typeface="+mj-lt"/>
              <a:buAutoNum type="arabicPeriod"/>
            </a:pPr>
            <a:r>
              <a:rPr lang="en-US" dirty="0">
                <a:solidFill>
                  <a:schemeClr val="tx1"/>
                </a:solidFill>
                <a:latin typeface="Arial" panose="020B0604020202020204" pitchFamily="34" charset="0"/>
                <a:cs typeface="Arial" panose="020B0604020202020204" pitchFamily="34" charset="0"/>
              </a:rPr>
              <a:t>Focus on the RFRA standard and language of </a:t>
            </a:r>
            <a:r>
              <a:rPr lang="en-US" b="1" dirty="0">
                <a:solidFill>
                  <a:schemeClr val="tx1"/>
                </a:solidFill>
                <a:latin typeface="Arial" panose="020B0604020202020204" pitchFamily="34" charset="0"/>
                <a:cs typeface="Arial" panose="020B0604020202020204" pitchFamily="34" charset="0"/>
              </a:rPr>
              <a:t>“substantial burden, compelling government interest, and accommodation by least restrictive means.” </a:t>
            </a:r>
            <a:r>
              <a:rPr lang="en-US" dirty="0">
                <a:solidFill>
                  <a:schemeClr val="tx1"/>
                </a:solidFill>
                <a:latin typeface="Arial" panose="020B0604020202020204" pitchFamily="34" charset="0"/>
                <a:cs typeface="Arial" panose="020B0604020202020204" pitchFamily="34" charset="0"/>
              </a:rPr>
              <a:t>Emphasizes the </a:t>
            </a:r>
            <a:r>
              <a:rPr lang="en-US" b="1" dirty="0">
                <a:solidFill>
                  <a:schemeClr val="tx1"/>
                </a:solidFill>
                <a:latin typeface="Arial" panose="020B0604020202020204" pitchFamily="34" charset="0"/>
                <a:cs typeface="Arial" panose="020B0604020202020204" pitchFamily="34" charset="0"/>
              </a:rPr>
              <a:t>Soldier’s responsibility </a:t>
            </a:r>
            <a:r>
              <a:rPr lang="en-US" dirty="0">
                <a:solidFill>
                  <a:schemeClr val="tx1"/>
                </a:solidFill>
                <a:latin typeface="Arial" panose="020B0604020202020204" pitchFamily="34" charset="0"/>
                <a:cs typeface="Arial" panose="020B0604020202020204" pitchFamily="34" charset="0"/>
              </a:rPr>
              <a:t>to </a:t>
            </a:r>
            <a:r>
              <a:rPr lang="en-US" i="1" dirty="0">
                <a:solidFill>
                  <a:schemeClr val="tx1"/>
                </a:solidFill>
                <a:latin typeface="Arial" panose="020B0604020202020204" pitchFamily="34" charset="0"/>
                <a:cs typeface="Arial" panose="020B0604020202020204" pitchFamily="34" charset="0"/>
              </a:rPr>
              <a:t>“demonstrate a sincerely held religious belief, and that Army policy/regulation is substantially burdening their religious exercise”</a:t>
            </a:r>
            <a:r>
              <a:rPr lang="en-US" dirty="0">
                <a:solidFill>
                  <a:schemeClr val="tx1"/>
                </a:solidFill>
                <a:latin typeface="Arial" panose="020B0604020202020204" pitchFamily="34" charset="0"/>
                <a:cs typeface="Arial" panose="020B0604020202020204" pitchFamily="34" charset="0"/>
              </a:rPr>
              <a:t>.</a:t>
            </a:r>
          </a:p>
          <a:p>
            <a:pPr marL="288925" indent="-288925">
              <a:buFont typeface="+mj-lt"/>
              <a:buAutoNum type="arabicPeriod"/>
            </a:pPr>
            <a:r>
              <a:rPr lang="en-US" dirty="0">
                <a:solidFill>
                  <a:schemeClr val="tx1"/>
                </a:solidFill>
                <a:latin typeface="Arial" panose="020B0604020202020204" pitchFamily="34" charset="0"/>
                <a:cs typeface="Arial" panose="020B0604020202020204" pitchFamily="34" charset="0"/>
              </a:rPr>
              <a:t>Focus on </a:t>
            </a:r>
            <a:r>
              <a:rPr lang="en-US" b="1" dirty="0">
                <a:solidFill>
                  <a:schemeClr val="tx1"/>
                </a:solidFill>
                <a:latin typeface="Arial" panose="020B0604020202020204" pitchFamily="34" charset="0"/>
                <a:cs typeface="Arial" panose="020B0604020202020204" pitchFamily="34" charset="0"/>
              </a:rPr>
              <a:t>Pre-Accession</a:t>
            </a:r>
            <a:r>
              <a:rPr lang="en-US" dirty="0">
                <a:solidFill>
                  <a:schemeClr val="tx1"/>
                </a:solidFill>
                <a:latin typeface="Arial" panose="020B0604020202020204" pitchFamily="34" charset="0"/>
                <a:cs typeface="Arial" panose="020B0604020202020204" pitchFamily="34" charset="0"/>
              </a:rPr>
              <a:t> Requests (Officer and Enlisted) and </a:t>
            </a:r>
            <a:r>
              <a:rPr lang="en-US" b="1" dirty="0">
                <a:solidFill>
                  <a:schemeClr val="tx1"/>
                </a:solidFill>
                <a:latin typeface="Arial" panose="020B0604020202020204" pitchFamily="34" charset="0"/>
                <a:cs typeface="Arial" panose="020B0604020202020204" pitchFamily="34" charset="0"/>
              </a:rPr>
              <a:t>all military prisoners</a:t>
            </a:r>
            <a:r>
              <a:rPr lang="en-US" dirty="0">
                <a:solidFill>
                  <a:schemeClr val="tx1"/>
                </a:solidFill>
                <a:latin typeface="Arial" panose="020B0604020202020204" pitchFamily="34" charset="0"/>
                <a:cs typeface="Arial" panose="020B0604020202020204" pitchFamily="34" charset="0"/>
              </a:rPr>
              <a:t> in DA run facilities.</a:t>
            </a:r>
          </a:p>
          <a:p>
            <a:pPr marL="288925" indent="-288925">
              <a:buFont typeface="+mj-lt"/>
              <a:buAutoNum type="arabicPeriod"/>
            </a:pPr>
            <a:r>
              <a:rPr lang="en-US" b="1" dirty="0">
                <a:solidFill>
                  <a:schemeClr val="tx1"/>
                </a:solidFill>
                <a:latin typeface="Arial" panose="020B0604020202020204" pitchFamily="34" charset="0"/>
                <a:cs typeface="Arial" panose="020B0604020202020204" pitchFamily="34" charset="0"/>
              </a:rPr>
              <a:t>Chaplain Interview </a:t>
            </a:r>
            <a:r>
              <a:rPr lang="en-US" dirty="0">
                <a:solidFill>
                  <a:schemeClr val="tx1"/>
                </a:solidFill>
                <a:latin typeface="Arial" panose="020B0604020202020204" pitchFamily="34" charset="0"/>
                <a:cs typeface="Arial" panose="020B0604020202020204" pitchFamily="34" charset="0"/>
              </a:rPr>
              <a:t>conducted by a unit chaplain or </a:t>
            </a:r>
            <a:r>
              <a:rPr lang="en-US" i="1" dirty="0">
                <a:solidFill>
                  <a:schemeClr val="tx1"/>
                </a:solidFill>
                <a:latin typeface="Arial" panose="020B0604020202020204" pitchFamily="34" charset="0"/>
                <a:cs typeface="Arial" panose="020B0604020202020204" pitchFamily="34" charset="0"/>
              </a:rPr>
              <a:t>“other chaplain determined by the </a:t>
            </a:r>
            <a:r>
              <a:rPr lang="en-US" b="1" i="1" dirty="0">
                <a:solidFill>
                  <a:schemeClr val="tx1"/>
                </a:solidFill>
                <a:latin typeface="Arial" panose="020B0604020202020204" pitchFamily="34" charset="0"/>
                <a:cs typeface="Arial" panose="020B0604020202020204" pitchFamily="34" charset="0"/>
              </a:rPr>
              <a:t>senior chaplain present</a:t>
            </a:r>
            <a:r>
              <a:rPr lang="en-US" i="1" dirty="0">
                <a:solidFill>
                  <a:schemeClr val="tx1"/>
                </a:solidFill>
                <a:latin typeface="Arial" panose="020B0604020202020204" pitchFamily="34" charset="0"/>
                <a:cs typeface="Arial" panose="020B0604020202020204" pitchFamily="34" charset="0"/>
              </a:rPr>
              <a:t>.”</a:t>
            </a:r>
          </a:p>
          <a:p>
            <a:pPr marL="288925" indent="-288925">
              <a:buFont typeface="+mj-lt"/>
              <a:buAutoNum type="arabicPeriod"/>
            </a:pPr>
            <a:r>
              <a:rPr lang="en-US" dirty="0">
                <a:solidFill>
                  <a:schemeClr val="tx1"/>
                </a:solidFill>
                <a:latin typeface="Arial" panose="020B0604020202020204" pitchFamily="34" charset="0"/>
                <a:cs typeface="Arial" panose="020B0604020202020204" pitchFamily="34" charset="0"/>
              </a:rPr>
              <a:t>RA approval Authority expanded to commanders at the GCMCA, to include </a:t>
            </a:r>
            <a:r>
              <a:rPr lang="en-US" b="1" dirty="0">
                <a:solidFill>
                  <a:schemeClr val="tx1"/>
                </a:solidFill>
                <a:latin typeface="Arial" panose="020B0604020202020204" pitchFamily="34" charset="0"/>
                <a:cs typeface="Arial" panose="020B0604020202020204" pitchFamily="34" charset="0"/>
              </a:rPr>
              <a:t>the first general officer </a:t>
            </a:r>
            <a:r>
              <a:rPr lang="en-US" dirty="0">
                <a:solidFill>
                  <a:schemeClr val="tx1"/>
                </a:solidFill>
                <a:latin typeface="Arial" panose="020B0604020202020204" pitchFamily="34" charset="0"/>
                <a:cs typeface="Arial" panose="020B0604020202020204" pitchFamily="34" charset="0"/>
              </a:rPr>
              <a:t>in the chain of command.</a:t>
            </a:r>
            <a:endParaRPr lang="en-US" b="1" dirty="0">
              <a:solidFill>
                <a:schemeClr val="tx1"/>
              </a:solidFill>
              <a:latin typeface="Arial" panose="020B0604020202020204" pitchFamily="34" charset="0"/>
              <a:cs typeface="Arial" panose="020B0604020202020204" pitchFamily="34" charset="0"/>
            </a:endParaRPr>
          </a:p>
          <a:p>
            <a:pPr marL="288925" indent="-288925">
              <a:buFont typeface="+mj-lt"/>
              <a:buAutoNum type="arabicPeriod"/>
            </a:pPr>
            <a:r>
              <a:rPr lang="en-US" dirty="0">
                <a:solidFill>
                  <a:schemeClr val="tx1"/>
                </a:solidFill>
                <a:latin typeface="Arial" panose="020B0604020202020204" pitchFamily="34" charset="0"/>
                <a:cs typeface="Arial" panose="020B0604020202020204" pitchFamily="34" charset="0"/>
              </a:rPr>
              <a:t>Expands RA to include requests </a:t>
            </a:r>
            <a:r>
              <a:rPr lang="en-US" b="1" dirty="0">
                <a:solidFill>
                  <a:schemeClr val="tx1"/>
                </a:solidFill>
                <a:latin typeface="Arial" panose="020B0604020202020204" pitchFamily="34" charset="0"/>
                <a:cs typeface="Arial" panose="020B0604020202020204" pitchFamily="34" charset="0"/>
              </a:rPr>
              <a:t>not</a:t>
            </a:r>
            <a:r>
              <a:rPr lang="en-US" dirty="0">
                <a:solidFill>
                  <a:schemeClr val="tx1"/>
                </a:solidFill>
                <a:latin typeface="Arial" panose="020B0604020202020204" pitchFamily="34" charset="0"/>
                <a:cs typeface="Arial" panose="020B0604020202020204" pitchFamily="34" charset="0"/>
              </a:rPr>
              <a:t> </a:t>
            </a:r>
            <a:r>
              <a:rPr lang="en-US" b="1" dirty="0">
                <a:solidFill>
                  <a:schemeClr val="tx1"/>
                </a:solidFill>
                <a:latin typeface="Arial" panose="020B0604020202020204" pitchFamily="34" charset="0"/>
                <a:cs typeface="Arial" panose="020B0604020202020204" pitchFamily="34" charset="0"/>
              </a:rPr>
              <a:t>sincerely </a:t>
            </a:r>
            <a:r>
              <a:rPr lang="en-US" dirty="0">
                <a:solidFill>
                  <a:schemeClr val="tx1"/>
                </a:solidFill>
                <a:latin typeface="Arial" panose="020B0604020202020204" pitchFamily="34" charset="0"/>
                <a:cs typeface="Arial" panose="020B0604020202020204" pitchFamily="34" charset="0"/>
              </a:rPr>
              <a:t>based on a religious belief</a:t>
            </a:r>
            <a:r>
              <a:rPr lang="en-US" b="1" dirty="0">
                <a:solidFill>
                  <a:schemeClr val="tx1"/>
                </a:solidFill>
                <a:latin typeface="Arial" panose="020B0604020202020204" pitchFamily="34" charset="0"/>
                <a:cs typeface="Arial" panose="020B0604020202020204" pitchFamily="34" charset="0"/>
              </a:rPr>
              <a:t> </a:t>
            </a:r>
            <a:r>
              <a:rPr lang="en-US" dirty="0">
                <a:solidFill>
                  <a:schemeClr val="tx1"/>
                </a:solidFill>
                <a:latin typeface="Arial" panose="020B0604020202020204" pitchFamily="34" charset="0"/>
                <a:cs typeface="Arial" panose="020B0604020202020204" pitchFamily="34" charset="0"/>
              </a:rPr>
              <a:t>or do not </a:t>
            </a:r>
            <a:r>
              <a:rPr lang="en-US" b="1" dirty="0">
                <a:solidFill>
                  <a:schemeClr val="tx1"/>
                </a:solidFill>
                <a:latin typeface="Arial" panose="020B0604020202020204" pitchFamily="34" charset="0"/>
                <a:cs typeface="Arial" panose="020B0604020202020204" pitchFamily="34" charset="0"/>
              </a:rPr>
              <a:t>substantially burden </a:t>
            </a:r>
            <a:r>
              <a:rPr lang="en-US" dirty="0">
                <a:solidFill>
                  <a:schemeClr val="tx1"/>
                </a:solidFill>
                <a:latin typeface="Arial" panose="020B0604020202020204" pitchFamily="34" charset="0"/>
                <a:cs typeface="Arial" panose="020B0604020202020204" pitchFamily="34" charset="0"/>
              </a:rPr>
              <a:t>a Soldier. </a:t>
            </a:r>
            <a:r>
              <a:rPr lang="en-US" i="1" dirty="0">
                <a:solidFill>
                  <a:schemeClr val="tx1"/>
                </a:solidFill>
                <a:latin typeface="Arial" panose="020B0604020202020204" pitchFamily="34" charset="0"/>
                <a:cs typeface="Arial" panose="020B0604020202020204" pitchFamily="34" charset="0"/>
              </a:rPr>
              <a:t>In these cases commanders will consider requests NOT on the RFRA standard, but on how the needs of the Soldier balance against “mission accomplishment”.</a:t>
            </a:r>
          </a:p>
          <a:p>
            <a:pPr marL="288925" indent="-288925">
              <a:buFont typeface="+mj-lt"/>
              <a:buAutoNum type="arabicPeriod"/>
            </a:pPr>
            <a:r>
              <a:rPr lang="en-US" dirty="0">
                <a:solidFill>
                  <a:schemeClr val="tx1"/>
                </a:solidFill>
                <a:latin typeface="Arial" panose="020B0604020202020204" pitchFamily="34" charset="0"/>
                <a:cs typeface="Arial" panose="020B0604020202020204" pitchFamily="34" charset="0"/>
              </a:rPr>
              <a:t>Directs </a:t>
            </a:r>
            <a:r>
              <a:rPr lang="en-US" b="1" dirty="0">
                <a:solidFill>
                  <a:schemeClr val="tx1"/>
                </a:solidFill>
                <a:latin typeface="Arial" panose="020B0604020202020204" pitchFamily="34" charset="0"/>
                <a:cs typeface="Arial" panose="020B0604020202020204" pitchFamily="34" charset="0"/>
              </a:rPr>
              <a:t>review of approved RA requests </a:t>
            </a:r>
            <a:r>
              <a:rPr lang="en-US" dirty="0">
                <a:solidFill>
                  <a:schemeClr val="tx1"/>
                </a:solidFill>
                <a:latin typeface="Arial" panose="020B0604020202020204" pitchFamily="34" charset="0"/>
                <a:cs typeface="Arial" panose="020B0604020202020204" pitchFamily="34" charset="0"/>
              </a:rPr>
              <a:t>by a gaining GCMCA at a Soldier’s PCS, as well as ongoing questions of sincerity, or change of MOS.</a:t>
            </a:r>
          </a:p>
          <a:p>
            <a:pPr marL="288925" indent="-288925">
              <a:buFont typeface="+mj-lt"/>
              <a:buAutoNum type="arabicPeriod"/>
            </a:pPr>
            <a:r>
              <a:rPr lang="en-US" dirty="0">
                <a:solidFill>
                  <a:schemeClr val="tx1"/>
                </a:solidFill>
                <a:latin typeface="Arial" panose="020B0604020202020204" pitchFamily="34" charset="0"/>
                <a:cs typeface="Arial" panose="020B0604020202020204" pitchFamily="34" charset="0"/>
              </a:rPr>
              <a:t>GCMCA </a:t>
            </a:r>
            <a:r>
              <a:rPr lang="en-US" b="1" dirty="0">
                <a:solidFill>
                  <a:schemeClr val="tx1"/>
                </a:solidFill>
                <a:latin typeface="Arial" panose="020B0604020202020204" pitchFamily="34" charset="0"/>
                <a:cs typeface="Arial" panose="020B0604020202020204" pitchFamily="34" charset="0"/>
              </a:rPr>
              <a:t>Suspension Criteria </a:t>
            </a:r>
            <a:r>
              <a:rPr lang="en-US" dirty="0">
                <a:solidFill>
                  <a:schemeClr val="tx1"/>
                </a:solidFill>
                <a:latin typeface="Arial" panose="020B0604020202020204" pitchFamily="34" charset="0"/>
                <a:cs typeface="Arial" panose="020B0604020202020204" pitchFamily="34" charset="0"/>
              </a:rPr>
              <a:t>expanded to include </a:t>
            </a:r>
            <a:r>
              <a:rPr lang="en-US" b="1" i="1" dirty="0">
                <a:solidFill>
                  <a:schemeClr val="tx1"/>
                </a:solidFill>
                <a:latin typeface="Arial" panose="020B0604020202020204" pitchFamily="34" charset="0"/>
                <a:cs typeface="Arial" panose="020B0604020202020204" pitchFamily="34" charset="0"/>
              </a:rPr>
              <a:t>issues of sincerity</a:t>
            </a:r>
            <a:r>
              <a:rPr lang="en-US" i="1" dirty="0">
                <a:solidFill>
                  <a:schemeClr val="tx1"/>
                </a:solidFill>
                <a:latin typeface="Arial" panose="020B0604020202020204" pitchFamily="34" charset="0"/>
                <a:cs typeface="Arial" panose="020B0604020202020204" pitchFamily="34" charset="0"/>
              </a:rPr>
              <a:t>.</a:t>
            </a:r>
            <a:endParaRPr lang="en-US" b="1" dirty="0">
              <a:solidFill>
                <a:schemeClr val="tx1"/>
              </a:solidFill>
              <a:latin typeface="Arial" panose="020B0604020202020204" pitchFamily="34" charset="0"/>
              <a:cs typeface="Arial" panose="020B0604020202020204" pitchFamily="34" charset="0"/>
            </a:endParaRPr>
          </a:p>
        </p:txBody>
      </p:sp>
      <p:sp>
        <p:nvSpPr>
          <p:cNvPr id="7" name="Title 1">
            <a:extLst>
              <a:ext uri="{FF2B5EF4-FFF2-40B4-BE49-F238E27FC236}">
                <a16:creationId xmlns:a16="http://schemas.microsoft.com/office/drawing/2014/main" id="{B8F346FF-C07B-4CD1-9F25-2D6F0FF6B9D8}"/>
              </a:ext>
            </a:extLst>
          </p:cNvPr>
          <p:cNvSpPr>
            <a:spLocks noGrp="1"/>
          </p:cNvSpPr>
          <p:nvPr>
            <p:ph type="title"/>
          </p:nvPr>
        </p:nvSpPr>
        <p:spPr/>
        <p:txBody>
          <a:bodyPr>
            <a:noAutofit/>
          </a:bodyPr>
          <a:lstStyle/>
          <a:p>
            <a:r>
              <a:rPr lang="en-US" sz="2400" b="1" dirty="0">
                <a:latin typeface="Arial" panose="020B0604020202020204" pitchFamily="34" charset="0"/>
                <a:cs typeface="Arial" panose="020B0604020202020204" pitchFamily="34" charset="0"/>
              </a:rPr>
              <a:t>AR 600-20-5-6. Overview of Changes</a:t>
            </a:r>
          </a:p>
        </p:txBody>
      </p:sp>
    </p:spTree>
    <p:extLst>
      <p:ext uri="{BB962C8B-B14F-4D97-AF65-F5344CB8AC3E}">
        <p14:creationId xmlns:p14="http://schemas.microsoft.com/office/powerpoint/2010/main" val="5063175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9882" y="176919"/>
            <a:ext cx="6987940" cy="584238"/>
          </a:xfrm>
        </p:spPr>
        <p:txBody>
          <a:bodyPr>
            <a:noAutofit/>
          </a:bodyPr>
          <a:lstStyle/>
          <a:p>
            <a:r>
              <a:rPr lang="en-US" sz="2400" b="1" dirty="0">
                <a:latin typeface="Arial" panose="020B0604020202020204" pitchFamily="34" charset="0"/>
                <a:cs typeface="Arial" panose="020B0604020202020204" pitchFamily="34" charset="0"/>
              </a:rPr>
              <a:t>Terminal Learning Objective</a:t>
            </a:r>
          </a:p>
        </p:txBody>
      </p:sp>
      <p:sp>
        <p:nvSpPr>
          <p:cNvPr id="7" name="TextBox 6"/>
          <p:cNvSpPr txBox="1"/>
          <p:nvPr/>
        </p:nvSpPr>
        <p:spPr>
          <a:xfrm>
            <a:off x="506627" y="1002534"/>
            <a:ext cx="8478753" cy="5401479"/>
          </a:xfrm>
          <a:prstGeom prst="rect">
            <a:avLst/>
          </a:prstGeom>
          <a:noFill/>
        </p:spPr>
        <p:txBody>
          <a:bodyPr wrap="square" rtlCol="0">
            <a:spAutoFit/>
          </a:bodyPr>
          <a:lstStyle/>
          <a:p>
            <a:r>
              <a:rPr lang="en-US" sz="2000" b="1" u="sng" dirty="0">
                <a:latin typeface="Arial" panose="020B0604020202020204" pitchFamily="34" charset="0"/>
                <a:cs typeface="Arial" panose="020B0604020202020204" pitchFamily="34" charset="0"/>
              </a:rPr>
              <a:t>Task</a:t>
            </a:r>
            <a:r>
              <a:rPr lang="en-US" sz="2000" dirty="0">
                <a:latin typeface="Arial" panose="020B0604020202020204" pitchFamily="34" charset="0"/>
                <a:cs typeface="Arial" panose="020B0604020202020204" pitchFamily="34" charset="0"/>
              </a:rPr>
              <a:t>:  Train and advise the Army on Religious Liberty and Religious Accommodation.</a:t>
            </a:r>
          </a:p>
          <a:p>
            <a:endParaRPr lang="en-US" sz="2000" dirty="0">
              <a:latin typeface="Arial" panose="020B0604020202020204" pitchFamily="34" charset="0"/>
              <a:cs typeface="Arial" panose="020B0604020202020204" pitchFamily="34" charset="0"/>
            </a:endParaRPr>
          </a:p>
          <a:p>
            <a:r>
              <a:rPr lang="en-US" sz="2000" b="1" u="sng" dirty="0">
                <a:latin typeface="Arial" panose="020B0604020202020204" pitchFamily="34" charset="0"/>
                <a:cs typeface="Arial" panose="020B0604020202020204" pitchFamily="34" charset="0"/>
              </a:rPr>
              <a:t>Condition</a:t>
            </a:r>
            <a:r>
              <a:rPr lang="en-US" sz="2000" dirty="0">
                <a:latin typeface="Arial" panose="020B0604020202020204" pitchFamily="34" charset="0"/>
                <a:cs typeface="Arial" panose="020B0604020202020204" pitchFamily="34" charset="0"/>
              </a:rPr>
              <a:t>: </a:t>
            </a:r>
            <a:r>
              <a:rPr lang="en-US" sz="2000" kern="0" dirty="0">
                <a:solidFill>
                  <a:sysClr val="windowText" lastClr="000000"/>
                </a:solidFill>
                <a:latin typeface="Arial" panose="020B0604020202020204" pitchFamily="34" charset="0"/>
                <a:cs typeface="Arial" panose="020B0604020202020204" pitchFamily="34" charset="0"/>
              </a:rPr>
              <a:t>Given a learning environment, federal law and applicable DOD/Army policies and procedures (Title 10 U.S. Code, Title 42 U.S. Code, DODI 1300.17, </a:t>
            </a:r>
            <a:r>
              <a:rPr lang="en-US" sz="2000" kern="0" dirty="0">
                <a:latin typeface="Arial" panose="020B0604020202020204" pitchFamily="34" charset="0"/>
                <a:cs typeface="Arial" panose="020B0604020202020204" pitchFamily="34" charset="0"/>
              </a:rPr>
              <a:t>AR 600-20 updated </a:t>
            </a:r>
            <a:r>
              <a:rPr lang="en-US" sz="2000" dirty="0">
                <a:latin typeface="Arial" panose="020B0604020202020204" pitchFamily="34" charset="0"/>
                <a:cs typeface="Arial" panose="020B0604020202020204" pitchFamily="34" charset="0"/>
              </a:rPr>
              <a:t>July 24, 2020), </a:t>
            </a:r>
            <a:r>
              <a:rPr lang="en-US" sz="2000" kern="0" dirty="0">
                <a:solidFill>
                  <a:sysClr val="windowText" lastClr="000000"/>
                </a:solidFill>
                <a:latin typeface="Arial" panose="020B0604020202020204" pitchFamily="34" charset="0"/>
                <a:cs typeface="Arial" panose="020B0604020202020204" pitchFamily="34" charset="0"/>
              </a:rPr>
              <a:t>scenarios, and guided classroom discussion. </a:t>
            </a:r>
            <a:endParaRPr lang="en-US" sz="2000" dirty="0">
              <a:solidFill>
                <a:srgbClr val="FF0000"/>
              </a:solidFill>
              <a:latin typeface="Arial" panose="020B0604020202020204" pitchFamily="34" charset="0"/>
              <a:cs typeface="Arial" panose="020B0604020202020204" pitchFamily="34" charset="0"/>
            </a:endParaRPr>
          </a:p>
          <a:p>
            <a:endParaRPr lang="en-US" sz="2000" dirty="0">
              <a:latin typeface="Arial" panose="020B0604020202020204" pitchFamily="34" charset="0"/>
              <a:cs typeface="Arial" panose="020B0604020202020204" pitchFamily="34" charset="0"/>
            </a:endParaRPr>
          </a:p>
          <a:p>
            <a:pPr>
              <a:spcBef>
                <a:spcPts val="0"/>
              </a:spcBef>
            </a:pPr>
            <a:r>
              <a:rPr lang="en-US" sz="2000" b="1" u="sng" dirty="0">
                <a:latin typeface="Arial" panose="020B0604020202020204" pitchFamily="34" charset="0"/>
                <a:cs typeface="Arial" panose="020B0604020202020204" pitchFamily="34" charset="0"/>
              </a:rPr>
              <a:t>Standard</a:t>
            </a:r>
            <a:r>
              <a:rPr lang="en-US" sz="2000" dirty="0">
                <a:latin typeface="Arial" panose="020B0604020202020204" pitchFamily="34" charset="0"/>
                <a:cs typeface="Arial" panose="020B0604020202020204" pitchFamily="34" charset="0"/>
              </a:rPr>
              <a:t>: </a:t>
            </a:r>
            <a:r>
              <a:rPr lang="en-US" sz="2000" kern="0" dirty="0">
                <a:solidFill>
                  <a:sysClr val="windowText" lastClr="000000"/>
                </a:solidFill>
                <a:latin typeface="Arial" panose="020B0604020202020204" pitchFamily="34" charset="0"/>
                <a:cs typeface="Arial" panose="020B0604020202020204" pitchFamily="34" charset="0"/>
              </a:rPr>
              <a:t> </a:t>
            </a:r>
          </a:p>
          <a:p>
            <a:pPr marL="225425" indent="-225425">
              <a:spcBef>
                <a:spcPts val="0"/>
              </a:spcBef>
              <a:buFontTx/>
              <a:buChar char="-"/>
            </a:pPr>
            <a:r>
              <a:rPr lang="en-US" sz="2000" kern="0" dirty="0">
                <a:solidFill>
                  <a:sysClr val="windowText" lastClr="000000"/>
                </a:solidFill>
                <a:latin typeface="Arial" panose="020B0604020202020204" pitchFamily="34" charset="0"/>
                <a:cs typeface="Arial" panose="020B0604020202020204" pitchFamily="34" charset="0"/>
              </a:rPr>
              <a:t>U.S. Army Unit Command Teams trained and capable to execute the Religious Accommodation Mission.</a:t>
            </a:r>
          </a:p>
          <a:p>
            <a:pPr marL="225425" indent="-225425">
              <a:spcBef>
                <a:spcPts val="0"/>
              </a:spcBef>
              <a:buFontTx/>
              <a:buChar char="-"/>
            </a:pPr>
            <a:r>
              <a:rPr lang="en-US" sz="2000" kern="0" dirty="0">
                <a:solidFill>
                  <a:sysClr val="windowText" lastClr="000000"/>
                </a:solidFill>
                <a:latin typeface="Arial" panose="020B0604020202020204" pitchFamily="34" charset="0"/>
                <a:cs typeface="Arial" panose="020B0604020202020204" pitchFamily="34" charset="0"/>
              </a:rPr>
              <a:t>U.S. Army Chaplains prepared to:</a:t>
            </a:r>
          </a:p>
          <a:p>
            <a:pPr marL="688975" lvl="1" indent="-231775">
              <a:buFont typeface="Arial" panose="020B0604020202020204" pitchFamily="34" charset="0"/>
              <a:buChar char="•"/>
            </a:pPr>
            <a:r>
              <a:rPr lang="en-US" sz="2000" kern="0" dirty="0">
                <a:latin typeface="Arial" panose="020B0604020202020204" pitchFamily="34" charset="0"/>
                <a:cs typeface="Arial" panose="020B0604020202020204" pitchFamily="34" charset="0"/>
              </a:rPr>
              <a:t>Advise the command and staff on policies, procedures, and doctrine pertaining to religious accommodation.</a:t>
            </a:r>
          </a:p>
          <a:p>
            <a:pPr marL="688975" lvl="1" indent="-231775">
              <a:buFont typeface="Arial" panose="020B0604020202020204" pitchFamily="34" charset="0"/>
              <a:buChar char="•"/>
            </a:pPr>
            <a:r>
              <a:rPr lang="en-US" sz="2000" kern="0" dirty="0">
                <a:latin typeface="Arial" panose="020B0604020202020204" pitchFamily="34" charset="0"/>
                <a:cs typeface="Arial" panose="020B0604020202020204" pitchFamily="34" charset="0"/>
              </a:rPr>
              <a:t>Connect the Religious Freedom Restoration Act and other applicable laws and regulations to accommodation scenarios. </a:t>
            </a:r>
          </a:p>
          <a:p>
            <a:pPr marL="688975" lvl="1" indent="-231775">
              <a:buFont typeface="Arial" panose="020B0604020202020204" pitchFamily="34" charset="0"/>
              <a:buChar char="•"/>
            </a:pPr>
            <a:r>
              <a:rPr lang="en-US" sz="2000" kern="0" dirty="0">
                <a:latin typeface="Arial" panose="020B0604020202020204" pitchFamily="34" charset="0"/>
                <a:cs typeface="Arial" panose="020B0604020202020204" pitchFamily="34" charset="0"/>
              </a:rPr>
              <a:t>Conduct formal RA interviews and draft memorandums.</a:t>
            </a:r>
            <a:endParaRPr lang="en-US" sz="2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5421528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type="body" sz="quarter" idx="16"/>
          </p:nvPr>
        </p:nvSpPr>
        <p:spPr>
          <a:xfrm>
            <a:off x="259882" y="1153011"/>
            <a:ext cx="8586663" cy="269875"/>
          </a:xfrm>
        </p:spPr>
        <p:txBody>
          <a:bodyPr>
            <a:noAutofit/>
          </a:bodyPr>
          <a:lstStyle/>
          <a:p>
            <a:pPr marL="0" indent="0">
              <a:spcBef>
                <a:spcPts val="1200"/>
              </a:spcBef>
              <a:spcAft>
                <a:spcPts val="1200"/>
              </a:spcAft>
              <a:buNone/>
            </a:pPr>
            <a:r>
              <a:rPr lang="en-US" sz="2000" b="1" dirty="0">
                <a:solidFill>
                  <a:schemeClr val="tx1"/>
                </a:solidFill>
                <a:latin typeface="Arial" panose="020B0604020202020204" pitchFamily="34" charset="0"/>
                <a:cs typeface="Arial" panose="020B0604020202020204" pitchFamily="34" charset="0"/>
              </a:rPr>
              <a:t>AR 600-20 has Two components:</a:t>
            </a:r>
          </a:p>
          <a:p>
            <a:pPr marL="457200" lvl="1" indent="0">
              <a:buNone/>
            </a:pPr>
            <a:r>
              <a:rPr lang="en-US" b="1" dirty="0">
                <a:latin typeface="Arial" panose="020B0604020202020204" pitchFamily="34" charset="0"/>
                <a:cs typeface="Arial" panose="020B0604020202020204" pitchFamily="34" charset="0"/>
              </a:rPr>
              <a:t>1. Paragraph 5-6 “Accommodating Religious Practices”</a:t>
            </a:r>
          </a:p>
          <a:p>
            <a:pPr marL="1196975" lvl="2" indent="-282575">
              <a:buFont typeface="+mj-lt"/>
              <a:buAutoNum type="alphaUcPeriod"/>
            </a:pPr>
            <a:r>
              <a:rPr lang="en-US" sz="2000" dirty="0">
                <a:latin typeface="Arial" panose="020B0604020202020204" pitchFamily="34" charset="0"/>
                <a:cs typeface="Arial" panose="020B0604020202020204" pitchFamily="34" charset="0"/>
              </a:rPr>
              <a:t>Policy</a:t>
            </a:r>
          </a:p>
          <a:p>
            <a:pPr marL="1196975" lvl="2" indent="-282575">
              <a:buFont typeface="+mj-lt"/>
              <a:buAutoNum type="alphaUcPeriod"/>
            </a:pPr>
            <a:r>
              <a:rPr lang="en-US" sz="2000" dirty="0">
                <a:latin typeface="Arial" panose="020B0604020202020204" pitchFamily="34" charset="0"/>
                <a:cs typeface="Arial" panose="020B0604020202020204" pitchFamily="34" charset="0"/>
              </a:rPr>
              <a:t>Responsibilities</a:t>
            </a:r>
          </a:p>
          <a:p>
            <a:pPr marL="1196975" lvl="2" indent="-282575">
              <a:buFont typeface="+mj-lt"/>
              <a:buAutoNum type="alphaUcPeriod"/>
            </a:pPr>
            <a:r>
              <a:rPr lang="en-US" sz="2000" dirty="0">
                <a:latin typeface="Arial" panose="020B0604020202020204" pitchFamily="34" charset="0"/>
                <a:cs typeface="Arial" panose="020B0604020202020204" pitchFamily="34" charset="0"/>
              </a:rPr>
              <a:t>Pre-Accessioning Requests</a:t>
            </a:r>
          </a:p>
          <a:p>
            <a:pPr marL="1196975" lvl="2" indent="-282575">
              <a:buFont typeface="+mj-lt"/>
              <a:buAutoNum type="alphaUcPeriod"/>
            </a:pPr>
            <a:r>
              <a:rPr lang="en-US" sz="2000" dirty="0">
                <a:latin typeface="Arial" panose="020B0604020202020204" pitchFamily="34" charset="0"/>
                <a:cs typeface="Arial" panose="020B0604020202020204" pitchFamily="34" charset="0"/>
              </a:rPr>
              <a:t>Types of Requests</a:t>
            </a:r>
          </a:p>
          <a:p>
            <a:pPr marL="1196975" lvl="2" indent="-282575">
              <a:buFont typeface="+mj-lt"/>
              <a:buAutoNum type="alphaUcPeriod"/>
            </a:pPr>
            <a:r>
              <a:rPr lang="en-US" sz="2000" dirty="0">
                <a:latin typeface="Arial" panose="020B0604020202020204" pitchFamily="34" charset="0"/>
                <a:cs typeface="Arial" panose="020B0604020202020204" pitchFamily="34" charset="0"/>
              </a:rPr>
              <a:t>Request Procedures and Approval Authorities</a:t>
            </a:r>
          </a:p>
          <a:p>
            <a:pPr marL="1196975" lvl="2" indent="-282575">
              <a:buFont typeface="+mj-lt"/>
              <a:buAutoNum type="alphaUcPeriod"/>
            </a:pPr>
            <a:r>
              <a:rPr lang="en-US" sz="2000" dirty="0">
                <a:latin typeface="Arial" panose="020B0604020202020204" pitchFamily="34" charset="0"/>
                <a:cs typeface="Arial" panose="020B0604020202020204" pitchFamily="34" charset="0"/>
              </a:rPr>
              <a:t>Continuation of Accommodation</a:t>
            </a:r>
          </a:p>
          <a:p>
            <a:pPr marL="1196975" lvl="2" indent="-282575">
              <a:buFont typeface="+mj-lt"/>
              <a:buAutoNum type="alphaUcPeriod"/>
            </a:pPr>
            <a:r>
              <a:rPr lang="en-US" sz="2000" dirty="0">
                <a:latin typeface="Arial" panose="020B0604020202020204" pitchFamily="34" charset="0"/>
                <a:cs typeface="Arial" panose="020B0604020202020204" pitchFamily="34" charset="0"/>
              </a:rPr>
              <a:t>Separation Procedures</a:t>
            </a:r>
          </a:p>
          <a:p>
            <a:pPr lvl="2"/>
            <a:endParaRPr lang="en-US" sz="2000" dirty="0">
              <a:latin typeface="Arial" panose="020B0604020202020204" pitchFamily="34" charset="0"/>
              <a:cs typeface="Arial" panose="020B0604020202020204" pitchFamily="34" charset="0"/>
            </a:endParaRPr>
          </a:p>
          <a:p>
            <a:pPr marL="457200" lvl="1" indent="0">
              <a:buNone/>
            </a:pPr>
            <a:r>
              <a:rPr lang="en-US" b="1" dirty="0">
                <a:latin typeface="Arial" panose="020B0604020202020204" pitchFamily="34" charset="0"/>
                <a:cs typeface="Arial" panose="020B0604020202020204" pitchFamily="34" charset="0"/>
              </a:rPr>
              <a:t>2. Appendix P – “Religious Accommodation Processes”</a:t>
            </a:r>
          </a:p>
          <a:p>
            <a:pPr marL="914400" lvl="2" indent="0">
              <a:buNone/>
            </a:pPr>
            <a:r>
              <a:rPr lang="en-US" sz="2000" dirty="0">
                <a:latin typeface="Arial" panose="020B0604020202020204" pitchFamily="34" charset="0"/>
                <a:cs typeface="Arial" panose="020B0604020202020204" pitchFamily="34" charset="0"/>
              </a:rPr>
              <a:t>P-1. Worship and Dietary Practices</a:t>
            </a:r>
          </a:p>
          <a:p>
            <a:pPr marL="914400" lvl="2" indent="0">
              <a:buNone/>
            </a:pPr>
            <a:r>
              <a:rPr lang="en-US" sz="2000" dirty="0">
                <a:latin typeface="Arial" panose="020B0604020202020204" pitchFamily="34" charset="0"/>
                <a:cs typeface="Arial" panose="020B0604020202020204" pitchFamily="34" charset="0"/>
              </a:rPr>
              <a:t>P-2. Medical Care</a:t>
            </a:r>
          </a:p>
          <a:p>
            <a:pPr marL="914400" lvl="2" indent="0">
              <a:buNone/>
            </a:pPr>
            <a:r>
              <a:rPr lang="en-US" sz="2000" dirty="0">
                <a:latin typeface="Arial" panose="020B0604020202020204" pitchFamily="34" charset="0"/>
                <a:cs typeface="Arial" panose="020B0604020202020204" pitchFamily="34" charset="0"/>
              </a:rPr>
              <a:t>P-3. Uniform and Grooming</a:t>
            </a:r>
          </a:p>
          <a:p>
            <a:pPr marL="914400" lvl="2" indent="0">
              <a:buNone/>
            </a:pPr>
            <a:r>
              <a:rPr lang="en-US" sz="2000" dirty="0">
                <a:latin typeface="Arial" panose="020B0604020202020204" pitchFamily="34" charset="0"/>
                <a:cs typeface="Arial" panose="020B0604020202020204" pitchFamily="34" charset="0"/>
              </a:rPr>
              <a:t>Table P-1 Request Table Matrix</a:t>
            </a:r>
          </a:p>
          <a:p>
            <a:pPr marL="914400" lvl="2" indent="0">
              <a:buNone/>
            </a:pPr>
            <a:endParaRPr lang="en-US" sz="2000" dirty="0">
              <a:latin typeface="Arial" panose="020B0604020202020204" pitchFamily="34" charset="0"/>
              <a:cs typeface="Arial" panose="020B0604020202020204" pitchFamily="34" charset="0"/>
            </a:endParaRPr>
          </a:p>
          <a:p>
            <a:pPr lvl="2"/>
            <a:endParaRPr lang="en-US" sz="2000" dirty="0"/>
          </a:p>
        </p:txBody>
      </p:sp>
      <p:sp>
        <p:nvSpPr>
          <p:cNvPr id="2" name="Title 1"/>
          <p:cNvSpPr>
            <a:spLocks noGrp="1"/>
          </p:cNvSpPr>
          <p:nvPr>
            <p:ph type="title"/>
          </p:nvPr>
        </p:nvSpPr>
        <p:spPr/>
        <p:txBody>
          <a:bodyPr>
            <a:noAutofit/>
          </a:bodyPr>
          <a:lstStyle/>
          <a:p>
            <a:r>
              <a:rPr lang="en-US" sz="2400" b="1" dirty="0">
                <a:latin typeface="Arial" panose="020B0604020202020204" pitchFamily="34" charset="0"/>
                <a:cs typeface="Arial" panose="020B0604020202020204" pitchFamily="34" charset="0"/>
              </a:rPr>
              <a:t>AR 600-20. Overview</a:t>
            </a:r>
          </a:p>
        </p:txBody>
      </p:sp>
    </p:spTree>
    <p:extLst>
      <p:ext uri="{BB962C8B-B14F-4D97-AF65-F5344CB8AC3E}">
        <p14:creationId xmlns:p14="http://schemas.microsoft.com/office/powerpoint/2010/main" val="35796048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F7D5813A-4B3F-4149-869D-E3BD43544167}"/>
              </a:ext>
            </a:extLst>
          </p:cNvPr>
          <p:cNvSpPr>
            <a:spLocks noGrp="1"/>
          </p:cNvSpPr>
          <p:nvPr>
            <p:ph type="body" sz="quarter" idx="16"/>
          </p:nvPr>
        </p:nvSpPr>
        <p:spPr>
          <a:xfrm>
            <a:off x="259882" y="1119960"/>
            <a:ext cx="8498528" cy="269875"/>
          </a:xfrm>
        </p:spPr>
        <p:txBody>
          <a:bodyPr>
            <a:noAutofit/>
          </a:bodyPr>
          <a:lstStyle/>
          <a:p>
            <a:pPr marL="0" indent="0">
              <a:buNone/>
            </a:pPr>
            <a:r>
              <a:rPr lang="en-US" sz="2000" b="1" dirty="0">
                <a:solidFill>
                  <a:schemeClr val="tx1"/>
                </a:solidFill>
                <a:latin typeface="Arial" panose="020B0604020202020204" pitchFamily="34" charset="0"/>
                <a:cs typeface="Arial" panose="020B0604020202020204" pitchFamily="34" charset="0"/>
              </a:rPr>
              <a:t>AR 600-20 Paragraph 5-6 has seven sections:</a:t>
            </a:r>
          </a:p>
          <a:p>
            <a:pPr marL="1714500" lvl="1" indent="-457200">
              <a:buFont typeface="+mj-lt"/>
              <a:buAutoNum type="alphaUcPeriod"/>
            </a:pPr>
            <a:r>
              <a:rPr lang="en-US" dirty="0">
                <a:latin typeface="Arial" panose="020B0604020202020204" pitchFamily="34" charset="0"/>
                <a:cs typeface="Arial" panose="020B0604020202020204" pitchFamily="34" charset="0"/>
              </a:rPr>
              <a:t>Policy </a:t>
            </a:r>
          </a:p>
          <a:p>
            <a:pPr marL="1714500" lvl="1" indent="-457200">
              <a:buFont typeface="+mj-lt"/>
              <a:buAutoNum type="alphaUcPeriod"/>
            </a:pPr>
            <a:r>
              <a:rPr lang="en-US" dirty="0">
                <a:latin typeface="Arial" panose="020B0604020202020204" pitchFamily="34" charset="0"/>
                <a:cs typeface="Arial" panose="020B0604020202020204" pitchFamily="34" charset="0"/>
              </a:rPr>
              <a:t>Responsibilities</a:t>
            </a:r>
          </a:p>
          <a:p>
            <a:pPr marL="1714500" lvl="1" indent="-457200">
              <a:buFont typeface="+mj-lt"/>
              <a:buAutoNum type="alphaUcPeriod"/>
            </a:pPr>
            <a:r>
              <a:rPr lang="en-US" dirty="0">
                <a:latin typeface="Arial" panose="020B0604020202020204" pitchFamily="34" charset="0"/>
                <a:cs typeface="Arial" panose="020B0604020202020204" pitchFamily="34" charset="0"/>
              </a:rPr>
              <a:t>Pre-Accessioning Requests</a:t>
            </a:r>
          </a:p>
          <a:p>
            <a:pPr marL="1714500" lvl="1" indent="-457200">
              <a:buFont typeface="+mj-lt"/>
              <a:buAutoNum type="alphaUcPeriod"/>
            </a:pPr>
            <a:r>
              <a:rPr lang="en-US" dirty="0">
                <a:latin typeface="Arial" panose="020B0604020202020204" pitchFamily="34" charset="0"/>
                <a:cs typeface="Arial" panose="020B0604020202020204" pitchFamily="34" charset="0"/>
              </a:rPr>
              <a:t>Types of Requests</a:t>
            </a:r>
          </a:p>
          <a:p>
            <a:pPr marL="1714500" lvl="1" indent="-457200">
              <a:buFont typeface="+mj-lt"/>
              <a:buAutoNum type="alphaUcPeriod"/>
            </a:pPr>
            <a:r>
              <a:rPr lang="en-US" dirty="0">
                <a:latin typeface="Arial" panose="020B0604020202020204" pitchFamily="34" charset="0"/>
                <a:cs typeface="Arial" panose="020B0604020202020204" pitchFamily="34" charset="0"/>
              </a:rPr>
              <a:t>Procedures and approval Authorities</a:t>
            </a:r>
          </a:p>
          <a:p>
            <a:pPr marL="1714500" lvl="1" indent="-457200">
              <a:buFont typeface="+mj-lt"/>
              <a:buAutoNum type="alphaUcPeriod"/>
            </a:pPr>
            <a:r>
              <a:rPr lang="en-US" dirty="0">
                <a:latin typeface="Arial" panose="020B0604020202020204" pitchFamily="34" charset="0"/>
                <a:cs typeface="Arial" panose="020B0604020202020204" pitchFamily="34" charset="0"/>
              </a:rPr>
              <a:t>Continuation of Accommodation</a:t>
            </a:r>
          </a:p>
          <a:p>
            <a:pPr marL="1714500" lvl="1" indent="-457200">
              <a:buFont typeface="+mj-lt"/>
              <a:buAutoNum type="alphaUcPeriod"/>
            </a:pPr>
            <a:r>
              <a:rPr lang="en-US" dirty="0">
                <a:latin typeface="Arial" panose="020B0604020202020204" pitchFamily="34" charset="0"/>
                <a:cs typeface="Arial" panose="020B0604020202020204" pitchFamily="34" charset="0"/>
              </a:rPr>
              <a:t>Separation Procedures</a:t>
            </a:r>
          </a:p>
          <a:p>
            <a:pPr marL="1257300" lvl="1" indent="0">
              <a:buNone/>
            </a:pPr>
            <a:endParaRPr lang="en-US" dirty="0">
              <a:latin typeface="Arial" panose="020B0604020202020204" pitchFamily="34" charset="0"/>
              <a:cs typeface="Arial" panose="020B0604020202020204" pitchFamily="34" charset="0"/>
            </a:endParaRPr>
          </a:p>
          <a:p>
            <a:pPr marL="684213" lvl="1" indent="-342900"/>
            <a:r>
              <a:rPr lang="en-US" b="1" dirty="0">
                <a:latin typeface="Arial" panose="020B0604020202020204" pitchFamily="34" charset="0"/>
                <a:cs typeface="Arial" panose="020B0604020202020204" pitchFamily="34" charset="0"/>
              </a:rPr>
              <a:t>This Revision and update to AR 600-20 July 24, 2020.</a:t>
            </a:r>
          </a:p>
          <a:p>
            <a:pPr marL="684213" lvl="1" indent="-342900"/>
            <a:r>
              <a:rPr lang="en-US" b="1" dirty="0">
                <a:latin typeface="Arial" panose="020B0604020202020204" pitchFamily="34" charset="0"/>
                <a:cs typeface="Arial" panose="020B0604020202020204" pitchFamily="34" charset="0"/>
              </a:rPr>
              <a:t>Supersedes all prior Army Directives and ALARACTS.</a:t>
            </a:r>
          </a:p>
          <a:p>
            <a:pPr marL="684213" lvl="1" indent="-342900"/>
            <a:r>
              <a:rPr lang="en-US" b="1" dirty="0">
                <a:latin typeface="Arial" panose="020B0604020202020204" pitchFamily="34" charset="0"/>
                <a:cs typeface="Arial" panose="020B0604020202020204" pitchFamily="34" charset="0"/>
              </a:rPr>
              <a:t>Most procedures previously detailed in AD 2016-34, and AD 2018-19 are contained and combined into Annex P. </a:t>
            </a:r>
          </a:p>
          <a:p>
            <a:pPr marL="0" indent="0">
              <a:buNone/>
            </a:pPr>
            <a:endParaRPr lang="en-US" sz="2000" dirty="0">
              <a:solidFill>
                <a:schemeClr val="tx1"/>
              </a:solidFill>
            </a:endParaRPr>
          </a:p>
        </p:txBody>
      </p:sp>
      <p:sp>
        <p:nvSpPr>
          <p:cNvPr id="6" name="Title 1"/>
          <p:cNvSpPr>
            <a:spLocks noGrp="1"/>
          </p:cNvSpPr>
          <p:nvPr>
            <p:ph type="title"/>
          </p:nvPr>
        </p:nvSpPr>
        <p:spPr/>
        <p:txBody>
          <a:bodyPr>
            <a:noAutofit/>
          </a:bodyPr>
          <a:lstStyle/>
          <a:p>
            <a:r>
              <a:rPr lang="en-US" sz="2400" b="1" dirty="0">
                <a:latin typeface="Arial" panose="020B0604020202020204" pitchFamily="34" charset="0"/>
                <a:cs typeface="Arial" panose="020B0604020202020204" pitchFamily="34" charset="0"/>
              </a:rPr>
              <a:t>Overview of AR 600-20 Paragraph 5-6</a:t>
            </a:r>
          </a:p>
        </p:txBody>
      </p:sp>
    </p:spTree>
    <p:extLst>
      <p:ext uri="{BB962C8B-B14F-4D97-AF65-F5344CB8AC3E}">
        <p14:creationId xmlns:p14="http://schemas.microsoft.com/office/powerpoint/2010/main" val="3529722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type="body" sz="quarter" idx="16"/>
          </p:nvPr>
        </p:nvSpPr>
        <p:spPr>
          <a:xfrm>
            <a:off x="259882" y="1097927"/>
            <a:ext cx="8619713" cy="269875"/>
          </a:xfrm>
        </p:spPr>
        <p:txBody>
          <a:bodyPr>
            <a:noAutofit/>
          </a:bodyPr>
          <a:lstStyle/>
          <a:p>
            <a:pPr marL="403225" indent="-403225">
              <a:buNone/>
            </a:pPr>
            <a:r>
              <a:rPr lang="en-US" sz="2000" dirty="0">
                <a:solidFill>
                  <a:schemeClr val="tx1"/>
                </a:solidFill>
                <a:latin typeface="Arial" panose="020B0604020202020204" pitchFamily="34" charset="0"/>
                <a:cs typeface="Arial" panose="020B0604020202020204" pitchFamily="34" charset="0"/>
              </a:rPr>
              <a:t>(1)  The Army places a high value on the rights of its Soldiers to observe tenets of their respective religions or to observe no religion at all; while protecting the civil liberties of its personnel to the greatest extent possible, consistent with its military requirements.  </a:t>
            </a:r>
          </a:p>
          <a:p>
            <a:pPr marL="403225" indent="-403225">
              <a:buNone/>
            </a:pPr>
            <a:r>
              <a:rPr lang="en-US" sz="2000" dirty="0">
                <a:solidFill>
                  <a:schemeClr val="tx1"/>
                </a:solidFill>
                <a:latin typeface="Arial" panose="020B0604020202020204" pitchFamily="34" charset="0"/>
                <a:cs typeface="Arial" panose="020B0604020202020204" pitchFamily="34" charset="0"/>
              </a:rPr>
              <a:t>(2)  Requests for religious accommodations from a military policy, practice, or duty that substantially burdens a Soldier’s (including military prisoner’s) exercise of religion may be denied </a:t>
            </a:r>
            <a:r>
              <a:rPr lang="en-US" sz="2000" i="1" dirty="0">
                <a:solidFill>
                  <a:schemeClr val="tx1"/>
                </a:solidFill>
                <a:latin typeface="Arial" panose="020B0604020202020204" pitchFamily="34" charset="0"/>
                <a:cs typeface="Arial" panose="020B0604020202020204" pitchFamily="34" charset="0"/>
              </a:rPr>
              <a:t>only when the military policy, practice, or duty furthers a compelling government interest and is the least restrictive means of furthering that compelling government interest.  </a:t>
            </a:r>
          </a:p>
          <a:p>
            <a:pPr marL="511175"/>
            <a:r>
              <a:rPr lang="en-US" sz="2000" b="1" dirty="0">
                <a:solidFill>
                  <a:schemeClr val="tx1"/>
                </a:solidFill>
                <a:latin typeface="Arial" panose="020B0604020202020204" pitchFamily="34" charset="0"/>
                <a:cs typeface="Arial" panose="020B0604020202020204" pitchFamily="34" charset="0"/>
              </a:rPr>
              <a:t>It is the Soldier’s responsibility </a:t>
            </a:r>
            <a:r>
              <a:rPr lang="en-US" sz="2000" dirty="0">
                <a:solidFill>
                  <a:schemeClr val="tx1"/>
                </a:solidFill>
                <a:latin typeface="Arial" panose="020B0604020202020204" pitchFamily="34" charset="0"/>
                <a:cs typeface="Arial" panose="020B0604020202020204" pitchFamily="34" charset="0"/>
              </a:rPr>
              <a:t>to demonstrate a sincerely held religious belief, </a:t>
            </a:r>
            <a:r>
              <a:rPr lang="en-US" sz="2000" b="1" u="sng" dirty="0">
                <a:solidFill>
                  <a:schemeClr val="tx1"/>
                </a:solidFill>
                <a:latin typeface="Arial" panose="020B0604020202020204" pitchFamily="34" charset="0"/>
                <a:cs typeface="Arial" panose="020B0604020202020204" pitchFamily="34" charset="0"/>
              </a:rPr>
              <a:t>and</a:t>
            </a:r>
            <a:r>
              <a:rPr lang="en-US" sz="2000" dirty="0">
                <a:solidFill>
                  <a:schemeClr val="tx1"/>
                </a:solidFill>
                <a:latin typeface="Arial" panose="020B0604020202020204" pitchFamily="34" charset="0"/>
                <a:cs typeface="Arial" panose="020B0604020202020204" pitchFamily="34" charset="0"/>
              </a:rPr>
              <a:t> that the government policy, practice, or duty is </a:t>
            </a:r>
            <a:r>
              <a:rPr lang="en-US" sz="2000" b="1" u="sng" dirty="0">
                <a:solidFill>
                  <a:schemeClr val="tx1"/>
                </a:solidFill>
                <a:latin typeface="Arial" panose="020B0604020202020204" pitchFamily="34" charset="0"/>
                <a:cs typeface="Arial" panose="020B0604020202020204" pitchFamily="34" charset="0"/>
              </a:rPr>
              <a:t>substantially burdening their religious exercise/practice</a:t>
            </a:r>
            <a:r>
              <a:rPr lang="en-US" sz="2000" dirty="0">
                <a:solidFill>
                  <a:schemeClr val="tx1"/>
                </a:solidFill>
                <a:latin typeface="Arial" panose="020B0604020202020204" pitchFamily="34" charset="0"/>
                <a:cs typeface="Arial" panose="020B0604020202020204" pitchFamily="34" charset="0"/>
              </a:rPr>
              <a:t>.</a:t>
            </a:r>
          </a:p>
          <a:p>
            <a:pPr marL="511175"/>
            <a:r>
              <a:rPr lang="en-US" sz="2000" dirty="0">
                <a:solidFill>
                  <a:schemeClr val="tx1"/>
                </a:solidFill>
                <a:latin typeface="Arial" panose="020B0604020202020204" pitchFamily="34" charset="0"/>
                <a:cs typeface="Arial" panose="020B0604020202020204" pitchFamily="34" charset="0"/>
              </a:rPr>
              <a:t>If the Soldier demonstrates a </a:t>
            </a:r>
            <a:r>
              <a:rPr lang="en-US" sz="2000" b="1" dirty="0">
                <a:solidFill>
                  <a:schemeClr val="tx1"/>
                </a:solidFill>
                <a:latin typeface="Arial" panose="020B0604020202020204" pitchFamily="34" charset="0"/>
                <a:cs typeface="Arial" panose="020B0604020202020204" pitchFamily="34" charset="0"/>
              </a:rPr>
              <a:t>sincerely held religious belief </a:t>
            </a:r>
            <a:r>
              <a:rPr lang="en-US" sz="2000" dirty="0">
                <a:solidFill>
                  <a:schemeClr val="tx1"/>
                </a:solidFill>
                <a:latin typeface="Arial" panose="020B0604020202020204" pitchFamily="34" charset="0"/>
                <a:cs typeface="Arial" panose="020B0604020202020204" pitchFamily="34" charset="0"/>
              </a:rPr>
              <a:t>and a </a:t>
            </a:r>
            <a:r>
              <a:rPr lang="en-US" sz="2000" b="1" dirty="0">
                <a:solidFill>
                  <a:schemeClr val="tx1"/>
                </a:solidFill>
                <a:latin typeface="Arial" panose="020B0604020202020204" pitchFamily="34" charset="0"/>
                <a:cs typeface="Arial" panose="020B0604020202020204" pitchFamily="34" charset="0"/>
              </a:rPr>
              <a:t>substantial burden </a:t>
            </a:r>
            <a:r>
              <a:rPr lang="en-US" sz="2000" dirty="0">
                <a:solidFill>
                  <a:schemeClr val="tx1"/>
                </a:solidFill>
                <a:latin typeface="Arial" panose="020B0604020202020204" pitchFamily="34" charset="0"/>
                <a:cs typeface="Arial" panose="020B0604020202020204" pitchFamily="34" charset="0"/>
              </a:rPr>
              <a:t>to their religious exercise; </a:t>
            </a:r>
            <a:r>
              <a:rPr lang="en-US" sz="2000" b="1" dirty="0">
                <a:solidFill>
                  <a:schemeClr val="tx1"/>
                </a:solidFill>
                <a:latin typeface="Arial" panose="020B0604020202020204" pitchFamily="34" charset="0"/>
                <a:cs typeface="Arial" panose="020B0604020202020204" pitchFamily="34" charset="0"/>
              </a:rPr>
              <a:t>the commander must </a:t>
            </a:r>
            <a:r>
              <a:rPr lang="en-US" sz="2000" dirty="0">
                <a:solidFill>
                  <a:schemeClr val="tx1"/>
                </a:solidFill>
                <a:latin typeface="Arial" panose="020B0604020202020204" pitchFamily="34" charset="0"/>
                <a:cs typeface="Arial" panose="020B0604020202020204" pitchFamily="34" charset="0"/>
              </a:rPr>
              <a:t>then demonstrate how/why the government action furthers a compelling government interest and is the least restrictive means of furthering that interest.</a:t>
            </a:r>
          </a:p>
        </p:txBody>
      </p:sp>
      <p:sp>
        <p:nvSpPr>
          <p:cNvPr id="6" name="Title 1"/>
          <p:cNvSpPr>
            <a:spLocks noGrp="1"/>
          </p:cNvSpPr>
          <p:nvPr>
            <p:ph type="title"/>
          </p:nvPr>
        </p:nvSpPr>
        <p:spPr>
          <a:xfrm>
            <a:off x="259882" y="154884"/>
            <a:ext cx="8619712" cy="584238"/>
          </a:xfrm>
        </p:spPr>
        <p:txBody>
          <a:bodyPr>
            <a:noAutofit/>
          </a:bodyPr>
          <a:lstStyle/>
          <a:p>
            <a:r>
              <a:rPr lang="en-US" sz="2400" b="1" dirty="0">
                <a:latin typeface="Arial" panose="020B0604020202020204" pitchFamily="34" charset="0"/>
                <a:cs typeface="Arial" panose="020B0604020202020204" pitchFamily="34" charset="0"/>
              </a:rPr>
              <a:t>A. Policy (AR 600-20-5-6)</a:t>
            </a:r>
          </a:p>
        </p:txBody>
      </p:sp>
    </p:spTree>
    <p:extLst>
      <p:ext uri="{BB962C8B-B14F-4D97-AF65-F5344CB8AC3E}">
        <p14:creationId xmlns:p14="http://schemas.microsoft.com/office/powerpoint/2010/main" val="30308781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type="body" sz="quarter" idx="16"/>
          </p:nvPr>
        </p:nvSpPr>
        <p:spPr>
          <a:xfrm>
            <a:off x="259882" y="1108944"/>
            <a:ext cx="8487511" cy="269875"/>
          </a:xfrm>
        </p:spPr>
        <p:txBody>
          <a:bodyPr>
            <a:noAutofit/>
          </a:bodyPr>
          <a:lstStyle/>
          <a:p>
            <a:pPr marL="341313" indent="-341313">
              <a:buNone/>
            </a:pPr>
            <a:r>
              <a:rPr lang="en-US" dirty="0">
                <a:solidFill>
                  <a:schemeClr val="tx1"/>
                </a:solidFill>
                <a:latin typeface="Arial" panose="020B0604020202020204" pitchFamily="34" charset="0"/>
                <a:cs typeface="Arial" panose="020B0604020202020204" pitchFamily="34" charset="0"/>
              </a:rPr>
              <a:t>(3) Requests that are </a:t>
            </a:r>
            <a:r>
              <a:rPr lang="en-US" b="1" dirty="0">
                <a:solidFill>
                  <a:schemeClr val="tx1"/>
                </a:solidFill>
                <a:latin typeface="Arial" panose="020B0604020202020204" pitchFamily="34" charset="0"/>
                <a:cs typeface="Arial" panose="020B0604020202020204" pitchFamily="34" charset="0"/>
              </a:rPr>
              <a:t>not sincerely based on a religious belief </a:t>
            </a:r>
            <a:r>
              <a:rPr lang="en-US" dirty="0">
                <a:solidFill>
                  <a:schemeClr val="tx1"/>
                </a:solidFill>
                <a:latin typeface="Arial" panose="020B0604020202020204" pitchFamily="34" charset="0"/>
                <a:cs typeface="Arial" panose="020B0604020202020204" pitchFamily="34" charset="0"/>
              </a:rPr>
              <a:t>or do not substantially burden a Soldier’s exercise of religion should not be evaluated using the compelling government interest standard prescribed in </a:t>
            </a:r>
            <a:r>
              <a:rPr lang="en-US" i="1" dirty="0">
                <a:solidFill>
                  <a:schemeClr val="tx1"/>
                </a:solidFill>
                <a:latin typeface="Arial" panose="020B0604020202020204" pitchFamily="34" charset="0"/>
                <a:cs typeface="Arial" panose="020B0604020202020204" pitchFamily="34" charset="0"/>
              </a:rPr>
              <a:t>a</a:t>
            </a:r>
            <a:r>
              <a:rPr lang="en-US" dirty="0">
                <a:solidFill>
                  <a:schemeClr val="tx1"/>
                </a:solidFill>
                <a:latin typeface="Arial" panose="020B0604020202020204" pitchFamily="34" charset="0"/>
                <a:cs typeface="Arial" panose="020B0604020202020204" pitchFamily="34" charset="0"/>
              </a:rPr>
              <a:t>(2). Under these circumstances, commanders are only required to balance the needs of the Soldier </a:t>
            </a:r>
            <a:r>
              <a:rPr lang="en-US" b="1" dirty="0">
                <a:solidFill>
                  <a:schemeClr val="tx1"/>
                </a:solidFill>
                <a:latin typeface="Arial" panose="020B0604020202020204" pitchFamily="34" charset="0"/>
                <a:cs typeface="Arial" panose="020B0604020202020204" pitchFamily="34" charset="0"/>
              </a:rPr>
              <a:t>against the needs of mission accomplishment</a:t>
            </a:r>
            <a:r>
              <a:rPr lang="en-US" dirty="0">
                <a:solidFill>
                  <a:schemeClr val="tx1"/>
                </a:solidFill>
                <a:latin typeface="Arial" panose="020B0604020202020204" pitchFamily="34" charset="0"/>
                <a:cs typeface="Arial" panose="020B0604020202020204" pitchFamily="34" charset="0"/>
              </a:rPr>
              <a:t>.</a:t>
            </a:r>
          </a:p>
          <a:p>
            <a:pPr marL="403225" indent="-403225">
              <a:buNone/>
            </a:pPr>
            <a:r>
              <a:rPr lang="en-US" dirty="0">
                <a:solidFill>
                  <a:schemeClr val="tx1"/>
                </a:solidFill>
                <a:latin typeface="Arial" panose="020B0604020202020204" pitchFamily="34" charset="0"/>
                <a:cs typeface="Arial" panose="020B0604020202020204" pitchFamily="34" charset="0"/>
              </a:rPr>
              <a:t>(4)  A religious exercise includes any exercise of religion, whether or not compelled by, or central to, a system of religious belief.</a:t>
            </a:r>
          </a:p>
          <a:p>
            <a:pPr marL="628650"/>
            <a:r>
              <a:rPr lang="en-US" dirty="0">
                <a:solidFill>
                  <a:schemeClr val="tx1"/>
                </a:solidFill>
                <a:latin typeface="Arial" panose="020B0604020202020204" pitchFamily="34" charset="0"/>
                <a:cs typeface="Arial" panose="020B0604020202020204" pitchFamily="34" charset="0"/>
              </a:rPr>
              <a:t>RA assessed on a </a:t>
            </a:r>
            <a:r>
              <a:rPr lang="en-US" b="1" dirty="0">
                <a:solidFill>
                  <a:schemeClr val="tx1"/>
                </a:solidFill>
                <a:latin typeface="Arial" panose="020B0604020202020204" pitchFamily="34" charset="0"/>
                <a:cs typeface="Arial" panose="020B0604020202020204" pitchFamily="34" charset="0"/>
              </a:rPr>
              <a:t>case-by-case basis</a:t>
            </a:r>
            <a:r>
              <a:rPr lang="en-US" dirty="0">
                <a:solidFill>
                  <a:schemeClr val="tx1"/>
                </a:solidFill>
                <a:latin typeface="Arial" panose="020B0604020202020204" pitchFamily="34" charset="0"/>
                <a:cs typeface="Arial" panose="020B0604020202020204" pitchFamily="34" charset="0"/>
              </a:rPr>
              <a:t>. </a:t>
            </a:r>
          </a:p>
          <a:p>
            <a:pPr marL="628650"/>
            <a:r>
              <a:rPr lang="en-US" dirty="0">
                <a:solidFill>
                  <a:schemeClr val="tx1"/>
                </a:solidFill>
                <a:latin typeface="Arial" panose="020B0604020202020204" pitchFamily="34" charset="0"/>
                <a:cs typeface="Arial" panose="020B0604020202020204" pitchFamily="34" charset="0"/>
              </a:rPr>
              <a:t>Considered based on unique facts; the </a:t>
            </a:r>
            <a:r>
              <a:rPr lang="en-US" b="1" dirty="0">
                <a:solidFill>
                  <a:schemeClr val="tx1"/>
                </a:solidFill>
                <a:latin typeface="Arial" panose="020B0604020202020204" pitchFamily="34" charset="0"/>
                <a:cs typeface="Arial" panose="020B0604020202020204" pitchFamily="34" charset="0"/>
              </a:rPr>
              <a:t>nature</a:t>
            </a:r>
            <a:r>
              <a:rPr lang="en-US" dirty="0">
                <a:solidFill>
                  <a:schemeClr val="tx1"/>
                </a:solidFill>
                <a:latin typeface="Arial" panose="020B0604020202020204" pitchFamily="34" charset="0"/>
                <a:cs typeface="Arial" panose="020B0604020202020204" pitchFamily="34" charset="0"/>
              </a:rPr>
              <a:t> of the accommodation; the </a:t>
            </a:r>
            <a:r>
              <a:rPr lang="en-US" b="1" dirty="0">
                <a:solidFill>
                  <a:schemeClr val="tx1"/>
                </a:solidFill>
                <a:latin typeface="Arial" panose="020B0604020202020204" pitchFamily="34" charset="0"/>
                <a:cs typeface="Arial" panose="020B0604020202020204" pitchFamily="34" charset="0"/>
              </a:rPr>
              <a:t>effect</a:t>
            </a:r>
            <a:r>
              <a:rPr lang="en-US" dirty="0">
                <a:solidFill>
                  <a:schemeClr val="tx1"/>
                </a:solidFill>
                <a:latin typeface="Arial" panose="020B0604020202020204" pitchFamily="34" charset="0"/>
                <a:cs typeface="Arial" panose="020B0604020202020204" pitchFamily="34" charset="0"/>
              </a:rPr>
              <a:t> of approval or denial on the Soldier’s exercise of religion; and the </a:t>
            </a:r>
            <a:r>
              <a:rPr lang="en-US" b="1" dirty="0">
                <a:solidFill>
                  <a:schemeClr val="tx1"/>
                </a:solidFill>
                <a:latin typeface="Arial" panose="020B0604020202020204" pitchFamily="34" charset="0"/>
                <a:cs typeface="Arial" panose="020B0604020202020204" pitchFamily="34" charset="0"/>
              </a:rPr>
              <a:t>effect</a:t>
            </a:r>
            <a:r>
              <a:rPr lang="en-US" dirty="0">
                <a:solidFill>
                  <a:schemeClr val="tx1"/>
                </a:solidFill>
                <a:latin typeface="Arial" panose="020B0604020202020204" pitchFamily="34" charset="0"/>
                <a:cs typeface="Arial" panose="020B0604020202020204" pitchFamily="34" charset="0"/>
              </a:rPr>
              <a:t> of approval or denial on military necessity.</a:t>
            </a:r>
          </a:p>
          <a:p>
            <a:pPr marL="628650"/>
            <a:r>
              <a:rPr lang="en-US" dirty="0">
                <a:solidFill>
                  <a:schemeClr val="tx1"/>
                </a:solidFill>
                <a:latin typeface="Arial" panose="020B0604020202020204" pitchFamily="34" charset="0"/>
                <a:cs typeface="Arial" panose="020B0604020202020204" pitchFamily="34" charset="0"/>
              </a:rPr>
              <a:t>Compelling government interest includes: safety, health, good order, discipline, uniformity, National Security, and mission accomplishment.</a:t>
            </a:r>
          </a:p>
          <a:p>
            <a:pPr marL="628650"/>
            <a:r>
              <a:rPr lang="en-US" dirty="0">
                <a:solidFill>
                  <a:schemeClr val="tx1"/>
                </a:solidFill>
                <a:latin typeface="Arial" panose="020B0604020202020204" pitchFamily="34" charset="0"/>
                <a:cs typeface="Arial" panose="020B0604020202020204" pitchFamily="34" charset="0"/>
              </a:rPr>
              <a:t>Accommodation of a Soldier’s religious practices must be examined against </a:t>
            </a:r>
            <a:r>
              <a:rPr lang="en-US" b="1" dirty="0">
                <a:solidFill>
                  <a:schemeClr val="tx1"/>
                </a:solidFill>
                <a:latin typeface="Arial" panose="020B0604020202020204" pitchFamily="34" charset="0"/>
                <a:cs typeface="Arial" panose="020B0604020202020204" pitchFamily="34" charset="0"/>
              </a:rPr>
              <a:t>military necessity </a:t>
            </a:r>
            <a:r>
              <a:rPr lang="en-US" dirty="0">
                <a:solidFill>
                  <a:schemeClr val="tx1"/>
                </a:solidFill>
                <a:latin typeface="Arial" panose="020B0604020202020204" pitchFamily="34" charset="0"/>
                <a:cs typeface="Arial" panose="020B0604020202020204" pitchFamily="34" charset="0"/>
              </a:rPr>
              <a:t>and cannot be guaranteed at all times.</a:t>
            </a:r>
          </a:p>
          <a:p>
            <a:pPr marL="628650"/>
            <a:r>
              <a:rPr lang="en-US" b="1" dirty="0">
                <a:solidFill>
                  <a:schemeClr val="tx1"/>
                </a:solidFill>
                <a:latin typeface="Arial" panose="020B0604020202020204" pitchFamily="34" charset="0"/>
                <a:cs typeface="Arial" panose="020B0604020202020204" pitchFamily="34" charset="0"/>
              </a:rPr>
              <a:t>Some religious practices, such as dietary and worship practices, do not need a request for a waiver of policy and can be accommodated by immediate commanders.</a:t>
            </a:r>
          </a:p>
        </p:txBody>
      </p:sp>
      <p:sp>
        <p:nvSpPr>
          <p:cNvPr id="6" name="Title 1"/>
          <p:cNvSpPr>
            <a:spLocks noGrp="1"/>
          </p:cNvSpPr>
          <p:nvPr>
            <p:ph type="title"/>
          </p:nvPr>
        </p:nvSpPr>
        <p:spPr>
          <a:xfrm>
            <a:off x="259882" y="132850"/>
            <a:ext cx="6987940" cy="584238"/>
          </a:xfrm>
        </p:spPr>
        <p:txBody>
          <a:bodyPr>
            <a:normAutofit/>
          </a:bodyPr>
          <a:lstStyle/>
          <a:p>
            <a:r>
              <a:rPr lang="en-US" sz="2400" b="1" dirty="0">
                <a:latin typeface="Arial" panose="020B0604020202020204" pitchFamily="34" charset="0"/>
                <a:cs typeface="Arial" panose="020B0604020202020204" pitchFamily="34" charset="0"/>
              </a:rPr>
              <a:t>A. Policy  (continued)</a:t>
            </a:r>
          </a:p>
        </p:txBody>
      </p:sp>
    </p:spTree>
    <p:extLst>
      <p:ext uri="{BB962C8B-B14F-4D97-AF65-F5344CB8AC3E}">
        <p14:creationId xmlns:p14="http://schemas.microsoft.com/office/powerpoint/2010/main" val="40346923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type="body" sz="quarter" idx="16"/>
          </p:nvPr>
        </p:nvSpPr>
        <p:spPr>
          <a:xfrm>
            <a:off x="259882" y="1064876"/>
            <a:ext cx="8718865" cy="269875"/>
          </a:xfrm>
        </p:spPr>
        <p:txBody>
          <a:bodyPr>
            <a:noAutofit/>
          </a:bodyPr>
          <a:lstStyle/>
          <a:p>
            <a:pPr marL="403225" indent="-403225">
              <a:lnSpc>
                <a:spcPct val="100000"/>
              </a:lnSpc>
              <a:spcBef>
                <a:spcPts val="0"/>
              </a:spcBef>
              <a:buAutoNum type="arabicParenBoth"/>
            </a:pPr>
            <a:r>
              <a:rPr lang="en-US" dirty="0">
                <a:solidFill>
                  <a:schemeClr val="tx1"/>
                </a:solidFill>
                <a:latin typeface="Arial" panose="020B0604020202020204" pitchFamily="34" charset="0"/>
                <a:cs typeface="Arial" panose="020B0604020202020204" pitchFamily="34" charset="0"/>
              </a:rPr>
              <a:t>ASA (</a:t>
            </a:r>
            <a:r>
              <a:rPr lang="en-US" dirty="0" err="1">
                <a:solidFill>
                  <a:schemeClr val="tx1"/>
                </a:solidFill>
                <a:latin typeface="Arial" panose="020B0604020202020204" pitchFamily="34" charset="0"/>
                <a:cs typeface="Arial" panose="020B0604020202020204" pitchFamily="34" charset="0"/>
              </a:rPr>
              <a:t>M&amp;RA</a:t>
            </a:r>
            <a:r>
              <a:rPr lang="en-US" dirty="0">
                <a:solidFill>
                  <a:schemeClr val="tx1"/>
                </a:solidFill>
                <a:latin typeface="Arial" panose="020B0604020202020204" pitchFamily="34" charset="0"/>
                <a:cs typeface="Arial" panose="020B0604020202020204" pitchFamily="34" charset="0"/>
              </a:rPr>
              <a:t>) oversees RA implementation and execution to ensure compliance with DOD and Army policy.</a:t>
            </a:r>
          </a:p>
          <a:p>
            <a:pPr marL="403225" indent="-403225">
              <a:lnSpc>
                <a:spcPct val="100000"/>
              </a:lnSpc>
              <a:spcBef>
                <a:spcPts val="600"/>
              </a:spcBef>
              <a:buAutoNum type="arabicParenBoth"/>
            </a:pPr>
            <a:r>
              <a:rPr lang="en-US" dirty="0">
                <a:solidFill>
                  <a:schemeClr val="tx1"/>
                </a:solidFill>
                <a:latin typeface="Arial" panose="020B0604020202020204" pitchFamily="34" charset="0"/>
                <a:cs typeface="Arial" panose="020B0604020202020204" pitchFamily="34" charset="0"/>
              </a:rPr>
              <a:t>DCS, G-1 develops RA policy in the Army. Every prospective enlisted Soldier (to include reenlistment), cadet, and commissioned officer is informed of the Army’s religious accommodation policy and that recruits and candidates for officer producing programs acknowledge in writing that they have been so informed:</a:t>
            </a:r>
          </a:p>
          <a:p>
            <a:pPr marL="569913" indent="0">
              <a:lnSpc>
                <a:spcPct val="100000"/>
              </a:lnSpc>
              <a:spcBef>
                <a:spcPts val="0"/>
              </a:spcBef>
              <a:buNone/>
            </a:pPr>
            <a:r>
              <a:rPr lang="en-US" i="1" dirty="0">
                <a:solidFill>
                  <a:schemeClr val="tx1"/>
                </a:solidFill>
                <a:latin typeface="Arial" panose="020B0604020202020204" pitchFamily="34" charset="0"/>
                <a:cs typeface="Arial" panose="020B0604020202020204" pitchFamily="34" charset="0"/>
              </a:rPr>
              <a:t>(a)</a:t>
            </a:r>
            <a:r>
              <a:rPr lang="en-US" dirty="0">
                <a:solidFill>
                  <a:schemeClr val="tx1"/>
                </a:solidFill>
                <a:latin typeface="Arial" panose="020B0604020202020204" pitchFamily="34" charset="0"/>
                <a:cs typeface="Arial" panose="020B0604020202020204" pitchFamily="34" charset="0"/>
              </a:rPr>
              <a:t>  USARC (enlisted Soldier and </a:t>
            </a:r>
            <a:r>
              <a:rPr lang="en-US" dirty="0" err="1">
                <a:solidFill>
                  <a:schemeClr val="tx1"/>
                </a:solidFill>
                <a:latin typeface="Arial" panose="020B0604020202020204" pitchFamily="34" charset="0"/>
                <a:cs typeface="Arial" panose="020B0604020202020204" pitchFamily="34" charset="0"/>
              </a:rPr>
              <a:t>AMEDD</a:t>
            </a:r>
            <a:r>
              <a:rPr lang="en-US" dirty="0">
                <a:solidFill>
                  <a:schemeClr val="tx1"/>
                </a:solidFill>
                <a:latin typeface="Arial" panose="020B0604020202020204" pitchFamily="34" charset="0"/>
                <a:cs typeface="Arial" panose="020B0604020202020204" pitchFamily="34" charset="0"/>
              </a:rPr>
              <a:t> officer accessions).</a:t>
            </a:r>
          </a:p>
          <a:p>
            <a:pPr marL="569913" indent="0">
              <a:lnSpc>
                <a:spcPct val="100000"/>
              </a:lnSpc>
              <a:spcBef>
                <a:spcPts val="0"/>
              </a:spcBef>
              <a:buNone/>
            </a:pPr>
            <a:r>
              <a:rPr lang="en-US" i="1" dirty="0">
                <a:solidFill>
                  <a:schemeClr val="tx1"/>
                </a:solidFill>
                <a:latin typeface="Arial" panose="020B0604020202020204" pitchFamily="34" charset="0"/>
                <a:cs typeface="Arial" panose="020B0604020202020204" pitchFamily="34" charset="0"/>
              </a:rPr>
              <a:t>(b)</a:t>
            </a:r>
            <a:r>
              <a:rPr lang="en-US" dirty="0">
                <a:solidFill>
                  <a:schemeClr val="tx1"/>
                </a:solidFill>
                <a:latin typeface="Arial" panose="020B0604020202020204" pitchFamily="34" charset="0"/>
                <a:cs typeface="Arial" panose="020B0604020202020204" pitchFamily="34" charset="0"/>
              </a:rPr>
              <a:t>  TRADOC (ROTC cadets, </a:t>
            </a:r>
            <a:r>
              <a:rPr lang="en-US" dirty="0" err="1">
                <a:solidFill>
                  <a:schemeClr val="tx1"/>
                </a:solidFill>
                <a:latin typeface="Arial" panose="020B0604020202020204" pitchFamily="34" charset="0"/>
                <a:cs typeface="Arial" panose="020B0604020202020204" pitchFamily="34" charset="0"/>
              </a:rPr>
              <a:t>WOCs</a:t>
            </a:r>
            <a:r>
              <a:rPr lang="en-US" dirty="0">
                <a:solidFill>
                  <a:schemeClr val="tx1"/>
                </a:solidFill>
                <a:latin typeface="Arial" panose="020B0604020202020204" pitchFamily="34" charset="0"/>
                <a:cs typeface="Arial" panose="020B0604020202020204" pitchFamily="34" charset="0"/>
              </a:rPr>
              <a:t>, and OCs).</a:t>
            </a:r>
          </a:p>
          <a:p>
            <a:pPr marL="569913" indent="0">
              <a:lnSpc>
                <a:spcPct val="100000"/>
              </a:lnSpc>
              <a:spcBef>
                <a:spcPts val="0"/>
              </a:spcBef>
              <a:buNone/>
            </a:pPr>
            <a:r>
              <a:rPr lang="en-US" i="1" dirty="0">
                <a:solidFill>
                  <a:schemeClr val="tx1"/>
                </a:solidFill>
                <a:latin typeface="Arial" panose="020B0604020202020204" pitchFamily="34" charset="0"/>
                <a:cs typeface="Arial" panose="020B0604020202020204" pitchFamily="34" charset="0"/>
              </a:rPr>
              <a:t>(c)</a:t>
            </a:r>
            <a:r>
              <a:rPr lang="en-US" dirty="0">
                <a:solidFill>
                  <a:schemeClr val="tx1"/>
                </a:solidFill>
                <a:latin typeface="Arial" panose="020B0604020202020204" pitchFamily="34" charset="0"/>
                <a:cs typeface="Arial" panose="020B0604020202020204" pitchFamily="34" charset="0"/>
              </a:rPr>
              <a:t>  Judge Advocate General (judge advocate officer accessions).</a:t>
            </a:r>
          </a:p>
          <a:p>
            <a:pPr marL="569913" indent="0">
              <a:lnSpc>
                <a:spcPct val="100000"/>
              </a:lnSpc>
              <a:spcBef>
                <a:spcPts val="0"/>
              </a:spcBef>
              <a:buNone/>
            </a:pPr>
            <a:r>
              <a:rPr lang="en-US" i="1" dirty="0">
                <a:solidFill>
                  <a:schemeClr val="tx1"/>
                </a:solidFill>
                <a:latin typeface="Arial" panose="020B0604020202020204" pitchFamily="34" charset="0"/>
                <a:cs typeface="Arial" panose="020B0604020202020204" pitchFamily="34" charset="0"/>
              </a:rPr>
              <a:t>(d)</a:t>
            </a:r>
            <a:r>
              <a:rPr lang="en-US" dirty="0">
                <a:solidFill>
                  <a:schemeClr val="tx1"/>
                </a:solidFill>
                <a:latin typeface="Arial" panose="020B0604020202020204" pitchFamily="34" charset="0"/>
                <a:cs typeface="Arial" panose="020B0604020202020204" pitchFamily="34" charset="0"/>
              </a:rPr>
              <a:t>  Chief of Chaplains (chaplain officer accessions).</a:t>
            </a:r>
          </a:p>
          <a:p>
            <a:pPr marL="569913" indent="0">
              <a:lnSpc>
                <a:spcPct val="100000"/>
              </a:lnSpc>
              <a:spcBef>
                <a:spcPts val="0"/>
              </a:spcBef>
              <a:buNone/>
            </a:pPr>
            <a:r>
              <a:rPr lang="en-US" i="1" dirty="0">
                <a:solidFill>
                  <a:schemeClr val="tx1"/>
                </a:solidFill>
                <a:latin typeface="Arial" panose="020B0604020202020204" pitchFamily="34" charset="0"/>
                <a:cs typeface="Arial" panose="020B0604020202020204" pitchFamily="34" charset="0"/>
              </a:rPr>
              <a:t>(e)</a:t>
            </a:r>
            <a:r>
              <a:rPr lang="en-US" dirty="0">
                <a:solidFill>
                  <a:schemeClr val="tx1"/>
                </a:solidFill>
                <a:latin typeface="Arial" panose="020B0604020202020204" pitchFamily="34" charset="0"/>
                <a:cs typeface="Arial" panose="020B0604020202020204" pitchFamily="34" charset="0"/>
              </a:rPr>
              <a:t>  USMA (for USMA cadets).</a:t>
            </a:r>
          </a:p>
          <a:p>
            <a:pPr marL="401638" indent="-401638">
              <a:lnSpc>
                <a:spcPct val="100000"/>
              </a:lnSpc>
              <a:spcBef>
                <a:spcPts val="600"/>
              </a:spcBef>
              <a:buNone/>
            </a:pPr>
            <a:r>
              <a:rPr lang="en-US" dirty="0">
                <a:solidFill>
                  <a:schemeClr val="tx1"/>
                </a:solidFill>
                <a:latin typeface="Arial" panose="020B0604020202020204" pitchFamily="34" charset="0"/>
                <a:cs typeface="Arial" panose="020B0604020202020204" pitchFamily="34" charset="0"/>
              </a:rPr>
              <a:t>(3)  Chief of Chaplains serves as an advisor to the DCS, G-1. OCCH developed and published training on the process for requesting and receiving religious accommodations. The Office of The Judge Advocate General reviewed the training prior to publication.</a:t>
            </a:r>
          </a:p>
          <a:p>
            <a:pPr marL="403225" indent="-403225">
              <a:lnSpc>
                <a:spcPct val="100000"/>
              </a:lnSpc>
              <a:spcBef>
                <a:spcPts val="600"/>
              </a:spcBef>
              <a:buNone/>
            </a:pPr>
            <a:r>
              <a:rPr lang="en-US" dirty="0">
                <a:solidFill>
                  <a:schemeClr val="tx1"/>
                </a:solidFill>
                <a:latin typeface="Arial" panose="020B0604020202020204" pitchFamily="34" charset="0"/>
                <a:cs typeface="Arial" panose="020B0604020202020204" pitchFamily="34" charset="0"/>
              </a:rPr>
              <a:t>(4)  CG, TRADOC ensures that training is incorporated in pre-command training provided to brigade commanders.</a:t>
            </a:r>
          </a:p>
        </p:txBody>
      </p:sp>
      <p:sp>
        <p:nvSpPr>
          <p:cNvPr id="6" name="Title 1"/>
          <p:cNvSpPr>
            <a:spLocks noGrp="1"/>
          </p:cNvSpPr>
          <p:nvPr>
            <p:ph type="title"/>
          </p:nvPr>
        </p:nvSpPr>
        <p:spPr/>
        <p:txBody>
          <a:bodyPr>
            <a:normAutofit/>
          </a:bodyPr>
          <a:lstStyle/>
          <a:p>
            <a:r>
              <a:rPr lang="en-US" sz="2700" b="1" dirty="0">
                <a:latin typeface="Arial" panose="020B0604020202020204" pitchFamily="34" charset="0"/>
                <a:cs typeface="Arial" panose="020B0604020202020204" pitchFamily="34" charset="0"/>
              </a:rPr>
              <a:t>B. Responsibilities </a:t>
            </a:r>
            <a:r>
              <a:rPr lang="en-US" sz="1300" b="1" dirty="0">
                <a:solidFill>
                  <a:prstClr val="black"/>
                </a:solidFill>
                <a:latin typeface="Arial" panose="020B0604020202020204" pitchFamily="34" charset="0"/>
                <a:cs typeface="Arial" panose="020B0604020202020204" pitchFamily="34" charset="0"/>
              </a:rPr>
              <a:t>(AR 600-20-5-6)</a:t>
            </a:r>
            <a:endParaRPr lang="en-US" sz="24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7510143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type="body" sz="quarter" idx="16"/>
          </p:nvPr>
        </p:nvSpPr>
        <p:spPr>
          <a:xfrm>
            <a:off x="259882" y="1053859"/>
            <a:ext cx="8531578" cy="269875"/>
          </a:xfrm>
        </p:spPr>
        <p:txBody>
          <a:bodyPr>
            <a:noAutofit/>
          </a:bodyPr>
          <a:lstStyle/>
          <a:p>
            <a:pPr marL="0" indent="0">
              <a:lnSpc>
                <a:spcPct val="100000"/>
              </a:lnSpc>
              <a:spcBef>
                <a:spcPts val="0"/>
              </a:spcBef>
              <a:buNone/>
            </a:pPr>
            <a:r>
              <a:rPr lang="en-US" sz="2000" dirty="0">
                <a:solidFill>
                  <a:schemeClr val="tx1"/>
                </a:solidFill>
                <a:latin typeface="Arial" panose="020B0604020202020204" pitchFamily="34" charset="0"/>
                <a:cs typeface="Arial" panose="020B0604020202020204" pitchFamily="34" charset="0"/>
              </a:rPr>
              <a:t>Individuals intending to enter service may submit a pre-accession RA request for uniform, grooming, and initial immunizations required at MEPS using the procedures in Appendix P.</a:t>
            </a:r>
          </a:p>
          <a:p>
            <a:pPr marL="344488" indent="-344488">
              <a:lnSpc>
                <a:spcPct val="100000"/>
              </a:lnSpc>
              <a:spcBef>
                <a:spcPts val="0"/>
              </a:spcBef>
              <a:buNone/>
            </a:pPr>
            <a:endParaRPr lang="en-US" sz="2000" dirty="0">
              <a:solidFill>
                <a:schemeClr val="tx1"/>
              </a:solidFill>
              <a:latin typeface="Arial" panose="020B0604020202020204" pitchFamily="34" charset="0"/>
              <a:cs typeface="Arial" panose="020B0604020202020204" pitchFamily="34" charset="0"/>
            </a:endParaRPr>
          </a:p>
          <a:p>
            <a:pPr marL="344488" indent="-344488">
              <a:lnSpc>
                <a:spcPct val="100000"/>
              </a:lnSpc>
              <a:spcBef>
                <a:spcPts val="0"/>
              </a:spcBef>
              <a:buNone/>
            </a:pPr>
            <a:r>
              <a:rPr lang="en-US" sz="2000" dirty="0">
                <a:solidFill>
                  <a:schemeClr val="tx1"/>
                </a:solidFill>
                <a:latin typeface="Arial" panose="020B0604020202020204" pitchFamily="34" charset="0"/>
                <a:cs typeface="Arial" panose="020B0604020202020204" pitchFamily="34" charset="0"/>
              </a:rPr>
              <a:t>(1) A pre-accession request is defined as a request before any of the following occur: contracting for enlistment, contracting in ROTC program, appointment to the United States Military Academy (USMA), or direct commission.</a:t>
            </a:r>
          </a:p>
          <a:p>
            <a:pPr marL="344488" indent="-344488">
              <a:lnSpc>
                <a:spcPct val="100000"/>
              </a:lnSpc>
              <a:spcBef>
                <a:spcPts val="0"/>
              </a:spcBef>
              <a:buNone/>
            </a:pPr>
            <a:endParaRPr lang="en-US" sz="2000" dirty="0">
              <a:solidFill>
                <a:schemeClr val="tx1"/>
              </a:solidFill>
              <a:latin typeface="Arial" panose="020B0604020202020204" pitchFamily="34" charset="0"/>
              <a:cs typeface="Arial" panose="020B0604020202020204" pitchFamily="34" charset="0"/>
            </a:endParaRPr>
          </a:p>
          <a:p>
            <a:pPr marL="344488" indent="-344488">
              <a:lnSpc>
                <a:spcPct val="100000"/>
              </a:lnSpc>
              <a:spcBef>
                <a:spcPts val="0"/>
              </a:spcBef>
              <a:buNone/>
            </a:pPr>
            <a:r>
              <a:rPr lang="en-US" sz="2000" dirty="0">
                <a:solidFill>
                  <a:schemeClr val="tx1"/>
                </a:solidFill>
                <a:latin typeface="Arial" panose="020B0604020202020204" pitchFamily="34" charset="0"/>
                <a:cs typeface="Arial" panose="020B0604020202020204" pitchFamily="34" charset="0"/>
              </a:rPr>
              <a:t>(2) The chain of command routing for pre-accessions requests is established by each accessions agency/command through their GCMCA. </a:t>
            </a:r>
          </a:p>
          <a:p>
            <a:pPr marL="344488" indent="-344488">
              <a:lnSpc>
                <a:spcPct val="100000"/>
              </a:lnSpc>
              <a:spcBef>
                <a:spcPts val="0"/>
              </a:spcBef>
              <a:buNone/>
            </a:pPr>
            <a:endParaRPr lang="en-US" sz="2000" dirty="0">
              <a:solidFill>
                <a:schemeClr val="tx1"/>
              </a:solidFill>
              <a:latin typeface="Arial" panose="020B0604020202020204" pitchFamily="34" charset="0"/>
              <a:cs typeface="Arial" panose="020B0604020202020204" pitchFamily="34" charset="0"/>
            </a:endParaRPr>
          </a:p>
          <a:p>
            <a:pPr marL="344488" indent="-344488">
              <a:lnSpc>
                <a:spcPct val="100000"/>
              </a:lnSpc>
              <a:spcBef>
                <a:spcPts val="0"/>
              </a:spcBef>
              <a:buNone/>
            </a:pPr>
            <a:r>
              <a:rPr lang="en-US" sz="2000" dirty="0">
                <a:solidFill>
                  <a:schemeClr val="tx1"/>
                </a:solidFill>
                <a:latin typeface="Arial" panose="020B0604020202020204" pitchFamily="34" charset="0"/>
                <a:cs typeface="Arial" panose="020B0604020202020204" pitchFamily="34" charset="0"/>
              </a:rPr>
              <a:t>(3) For pre-accession requests requiring HQDA action, the procedures for requesting a waiver related to uniform and grooming or medical policy are outlined in Appendix P.</a:t>
            </a:r>
            <a:endParaRPr lang="en-US" sz="2000" u="sng" dirty="0">
              <a:solidFill>
                <a:schemeClr val="tx1"/>
              </a:solidFill>
              <a:latin typeface="Arial" panose="020B0604020202020204" pitchFamily="34" charset="0"/>
              <a:cs typeface="Arial" panose="020B0604020202020204" pitchFamily="34" charset="0"/>
            </a:endParaRPr>
          </a:p>
          <a:p>
            <a:pPr marL="344488" indent="-344488">
              <a:lnSpc>
                <a:spcPct val="100000"/>
              </a:lnSpc>
              <a:spcBef>
                <a:spcPts val="0"/>
              </a:spcBef>
              <a:buNone/>
            </a:pPr>
            <a:endParaRPr lang="en-US" sz="2000" u="sng" dirty="0">
              <a:solidFill>
                <a:schemeClr val="tx1"/>
              </a:solidFill>
              <a:latin typeface="Arial" panose="020B0604020202020204" pitchFamily="34" charset="0"/>
              <a:cs typeface="Arial" panose="020B0604020202020204" pitchFamily="34" charset="0"/>
            </a:endParaRPr>
          </a:p>
          <a:p>
            <a:pPr marL="344488" indent="-344488" algn="r">
              <a:lnSpc>
                <a:spcPct val="100000"/>
              </a:lnSpc>
              <a:spcBef>
                <a:spcPts val="0"/>
              </a:spcBef>
              <a:buNone/>
            </a:pPr>
            <a:r>
              <a:rPr lang="en-US" sz="2000" u="sng" dirty="0">
                <a:solidFill>
                  <a:schemeClr val="tx1"/>
                </a:solidFill>
                <a:latin typeface="Arial" panose="020B0604020202020204" pitchFamily="34" charset="0"/>
                <a:cs typeface="Arial" panose="020B0604020202020204" pitchFamily="34" charset="0"/>
              </a:rPr>
              <a:t>See AR 600-20 Appendix P for details</a:t>
            </a:r>
            <a:endParaRPr lang="en-US" sz="2000" dirty="0">
              <a:solidFill>
                <a:schemeClr val="tx1"/>
              </a:solidFill>
              <a:latin typeface="Arial" panose="020B0604020202020204" pitchFamily="34" charset="0"/>
              <a:cs typeface="Arial" panose="020B0604020202020204" pitchFamily="34" charset="0"/>
            </a:endParaRPr>
          </a:p>
          <a:p>
            <a:pPr marL="344488" indent="-344488">
              <a:lnSpc>
                <a:spcPct val="100000"/>
              </a:lnSpc>
              <a:spcBef>
                <a:spcPts val="0"/>
              </a:spcBef>
              <a:buNone/>
            </a:pPr>
            <a:endParaRPr lang="en-US" sz="2000" dirty="0">
              <a:solidFill>
                <a:schemeClr val="tx1"/>
              </a:solidFill>
              <a:latin typeface="Arial" panose="020B0604020202020204" pitchFamily="34" charset="0"/>
              <a:cs typeface="Arial" panose="020B0604020202020204" pitchFamily="34" charset="0"/>
            </a:endParaRPr>
          </a:p>
        </p:txBody>
      </p:sp>
      <p:sp>
        <p:nvSpPr>
          <p:cNvPr id="6" name="Title 1"/>
          <p:cNvSpPr>
            <a:spLocks noGrp="1"/>
          </p:cNvSpPr>
          <p:nvPr>
            <p:ph type="title"/>
          </p:nvPr>
        </p:nvSpPr>
        <p:spPr/>
        <p:txBody>
          <a:bodyPr>
            <a:normAutofit/>
          </a:bodyPr>
          <a:lstStyle/>
          <a:p>
            <a:r>
              <a:rPr lang="en-US" sz="2400" b="1" dirty="0">
                <a:latin typeface="Arial" panose="020B0604020202020204" pitchFamily="34" charset="0"/>
                <a:cs typeface="Arial" panose="020B0604020202020204" pitchFamily="34" charset="0"/>
              </a:rPr>
              <a:t>C. Pre-Accessioning Requests (AR 600-20-5-6)</a:t>
            </a:r>
          </a:p>
        </p:txBody>
      </p:sp>
    </p:spTree>
    <p:extLst>
      <p:ext uri="{BB962C8B-B14F-4D97-AF65-F5344CB8AC3E}">
        <p14:creationId xmlns:p14="http://schemas.microsoft.com/office/powerpoint/2010/main" val="31121220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400" b="1" dirty="0">
                <a:latin typeface="Arial" panose="020B0604020202020204" pitchFamily="34" charset="0"/>
                <a:cs typeface="Arial" panose="020B0604020202020204" pitchFamily="34" charset="0"/>
              </a:rPr>
              <a:t>D. Types of RA Requests</a:t>
            </a:r>
            <a:r>
              <a:rPr lang="en-US" sz="2400" b="1" dirty="0">
                <a:solidFill>
                  <a:prstClr val="black"/>
                </a:solidFill>
                <a:latin typeface="Arial" panose="020B0604020202020204" pitchFamily="34" charset="0"/>
                <a:cs typeface="Arial" panose="020B0604020202020204" pitchFamily="34" charset="0"/>
              </a:rPr>
              <a:t> </a:t>
            </a:r>
            <a:r>
              <a:rPr lang="en-US" sz="1200" b="1" dirty="0">
                <a:solidFill>
                  <a:prstClr val="black"/>
                </a:solidFill>
                <a:latin typeface="Arial" panose="020B0604020202020204" pitchFamily="34" charset="0"/>
                <a:cs typeface="Arial" panose="020B0604020202020204" pitchFamily="34" charset="0"/>
              </a:rPr>
              <a:t>(AR 600-20-5-6)</a:t>
            </a:r>
            <a:endParaRPr lang="en-US" sz="2200" b="1" dirty="0">
              <a:latin typeface="Arial" panose="020B0604020202020204" pitchFamily="34" charset="0"/>
              <a:cs typeface="Arial" panose="020B0604020202020204" pitchFamily="34" charset="0"/>
            </a:endParaRPr>
          </a:p>
        </p:txBody>
      </p:sp>
      <p:sp>
        <p:nvSpPr>
          <p:cNvPr id="6" name="Rectangle 5">
            <a:extLst>
              <a:ext uri="{FF2B5EF4-FFF2-40B4-BE49-F238E27FC236}">
                <a16:creationId xmlns:a16="http://schemas.microsoft.com/office/drawing/2014/main" id="{E4D0AF2C-B03E-422D-9661-BCC8C4375647}"/>
              </a:ext>
            </a:extLst>
          </p:cNvPr>
          <p:cNvSpPr/>
          <p:nvPr/>
        </p:nvSpPr>
        <p:spPr>
          <a:xfrm>
            <a:off x="352540" y="1023212"/>
            <a:ext cx="8525555" cy="5355312"/>
          </a:xfrm>
          <a:prstGeom prst="rect">
            <a:avLst/>
          </a:prstGeom>
        </p:spPr>
        <p:txBody>
          <a:bodyPr wrap="square">
            <a:spAutoFit/>
          </a:bodyPr>
          <a:lstStyle/>
          <a:p>
            <a:r>
              <a:rPr lang="en-US" dirty="0">
                <a:latin typeface="Arial" panose="020B0604020202020204" pitchFamily="34" charset="0"/>
                <a:cs typeface="Arial" panose="020B0604020202020204" pitchFamily="34" charset="0"/>
              </a:rPr>
              <a:t>Requests for religious accommodation generally fall into five major types: (1) Worship practices, (2) Dietary practices, (3) Medical care (including immunizations), (4) Wear and appearance of the uniform, and (5) Personal appearance and grooming practices. </a:t>
            </a:r>
          </a:p>
          <a:p>
            <a:endParaRPr lang="en-US"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b="1" i="1" dirty="0">
                <a:latin typeface="Arial" panose="020B0604020202020204" pitchFamily="34" charset="0"/>
                <a:cs typeface="Arial" panose="020B0604020202020204" pitchFamily="34" charset="0"/>
              </a:rPr>
              <a:t>Procedures and approval authorities vary depending on the type of accommodation. </a:t>
            </a:r>
            <a:r>
              <a:rPr lang="en-US" dirty="0">
                <a:latin typeface="Arial" panose="020B0604020202020204" pitchFamily="34" charset="0"/>
                <a:cs typeface="Arial" panose="020B0604020202020204" pitchFamily="34" charset="0"/>
              </a:rPr>
              <a:t>See appendix P for additional processing information for each category of request.</a:t>
            </a:r>
          </a:p>
          <a:p>
            <a:pPr marL="285750" indent="-285750">
              <a:buFont typeface="Arial" panose="020B0604020202020204" pitchFamily="34" charset="0"/>
              <a:buChar char="•"/>
            </a:pPr>
            <a:endParaRPr lang="en-US"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b="1" i="1" dirty="0">
                <a:latin typeface="Arial" panose="020B0604020202020204" pitchFamily="34" charset="0"/>
                <a:cs typeface="Arial" panose="020B0604020202020204" pitchFamily="34" charset="0"/>
              </a:rPr>
              <a:t>Appendix P dictates specific and detailed processing information for each type of request.</a:t>
            </a:r>
          </a:p>
          <a:p>
            <a:pPr marL="285750" indent="-285750">
              <a:buFont typeface="Arial" panose="020B0604020202020204" pitchFamily="34" charset="0"/>
              <a:buChar char="•"/>
            </a:pPr>
            <a:endParaRPr lang="en-US" b="1" i="1"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b="1" i="1" dirty="0">
                <a:latin typeface="Arial" panose="020B0604020202020204" pitchFamily="34" charset="0"/>
                <a:cs typeface="Arial" panose="020B0604020202020204" pitchFamily="34" charset="0"/>
              </a:rPr>
              <a:t>Slide 28 is a tool to help Commanders, Chaplains, Religious Affairs Specialists, and staff identify the procedure and approval authority.</a:t>
            </a:r>
          </a:p>
          <a:p>
            <a:pPr marL="285750" indent="-285750">
              <a:buFont typeface="Arial" panose="020B0604020202020204" pitchFamily="34" charset="0"/>
              <a:buChar char="•"/>
            </a:pPr>
            <a:endParaRPr lang="en-US" b="1" i="1"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b="1" i="1" dirty="0">
                <a:latin typeface="Arial" panose="020B0604020202020204" pitchFamily="34" charset="0"/>
                <a:cs typeface="Arial" panose="020B0604020202020204" pitchFamily="34" charset="0"/>
              </a:rPr>
              <a:t>Many RA requests (adjustment to duty rosters, worship and observance, speech and abstentions, dietary practices, meals, separate rations, etc.) can be approved by local commanders</a:t>
            </a:r>
          </a:p>
          <a:p>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1306438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type="body" sz="quarter" idx="16"/>
          </p:nvPr>
        </p:nvSpPr>
        <p:spPr>
          <a:xfrm>
            <a:off x="259882" y="1134811"/>
            <a:ext cx="6677025" cy="269875"/>
          </a:xfrm>
        </p:spPr>
        <p:txBody>
          <a:bodyPr>
            <a:noAutofit/>
          </a:bodyPr>
          <a:lstStyle/>
          <a:p>
            <a:pPr marL="457200" indent="-457200">
              <a:lnSpc>
                <a:spcPct val="150000"/>
              </a:lnSpc>
              <a:buFont typeface="+mj-lt"/>
              <a:buAutoNum type="arabicPeriod"/>
            </a:pPr>
            <a:r>
              <a:rPr lang="en-US" b="1" dirty="0">
                <a:solidFill>
                  <a:schemeClr val="tx1"/>
                </a:solidFill>
                <a:latin typeface="Arial" panose="020B0604020202020204" pitchFamily="34" charset="0"/>
                <a:cs typeface="Arial" panose="020B0604020202020204" pitchFamily="34" charset="0"/>
              </a:rPr>
              <a:t>WORSHIP PRACTICES</a:t>
            </a:r>
          </a:p>
          <a:p>
            <a:pPr marL="457200" indent="-457200">
              <a:lnSpc>
                <a:spcPct val="150000"/>
              </a:lnSpc>
              <a:buFont typeface="+mj-lt"/>
              <a:buAutoNum type="arabicPeriod"/>
            </a:pPr>
            <a:r>
              <a:rPr lang="en-US" b="1" dirty="0">
                <a:solidFill>
                  <a:schemeClr val="tx1"/>
                </a:solidFill>
                <a:latin typeface="Arial" panose="020B0604020202020204" pitchFamily="34" charset="0"/>
                <a:cs typeface="Arial" panose="020B0604020202020204" pitchFamily="34" charset="0"/>
              </a:rPr>
              <a:t>DIETARY PRACTICES</a:t>
            </a:r>
          </a:p>
          <a:p>
            <a:pPr marL="457200" indent="-457200">
              <a:lnSpc>
                <a:spcPct val="150000"/>
              </a:lnSpc>
              <a:buFont typeface="+mj-lt"/>
              <a:buAutoNum type="arabicPeriod"/>
            </a:pPr>
            <a:r>
              <a:rPr lang="en-US" b="1" dirty="0">
                <a:solidFill>
                  <a:schemeClr val="tx1"/>
                </a:solidFill>
                <a:latin typeface="Arial" panose="020B0604020202020204" pitchFamily="34" charset="0"/>
                <a:cs typeface="Arial" panose="020B0604020202020204" pitchFamily="34" charset="0"/>
              </a:rPr>
              <a:t>MEDICAL CARE</a:t>
            </a:r>
          </a:p>
          <a:p>
            <a:pPr marL="457200" indent="-457200">
              <a:lnSpc>
                <a:spcPct val="150000"/>
              </a:lnSpc>
              <a:buFont typeface="+mj-lt"/>
              <a:buAutoNum type="arabicPeriod"/>
            </a:pPr>
            <a:r>
              <a:rPr lang="en-US" b="1" dirty="0">
                <a:solidFill>
                  <a:schemeClr val="tx1"/>
                </a:solidFill>
                <a:latin typeface="Arial" panose="020B0604020202020204" pitchFamily="34" charset="0"/>
                <a:cs typeface="Arial" panose="020B0604020202020204" pitchFamily="34" charset="0"/>
              </a:rPr>
              <a:t>WEAR AND APPEARANCE OF UNIFORM </a:t>
            </a:r>
          </a:p>
          <a:p>
            <a:pPr marL="457200" indent="-457200">
              <a:lnSpc>
                <a:spcPct val="150000"/>
              </a:lnSpc>
              <a:buFont typeface="+mj-lt"/>
              <a:buAutoNum type="arabicPeriod"/>
            </a:pPr>
            <a:r>
              <a:rPr lang="en-US" b="1" dirty="0">
                <a:solidFill>
                  <a:schemeClr val="tx1"/>
                </a:solidFill>
                <a:latin typeface="Arial" panose="020B0604020202020204" pitchFamily="34" charset="0"/>
                <a:cs typeface="Arial" panose="020B0604020202020204" pitchFamily="34" charset="0"/>
              </a:rPr>
              <a:t>PERSONAL APPEARANCE AND GROOMING PRACTICES</a:t>
            </a:r>
          </a:p>
          <a:p>
            <a:pPr marL="457200" indent="-457200">
              <a:lnSpc>
                <a:spcPct val="150000"/>
              </a:lnSpc>
              <a:buFont typeface="+mj-lt"/>
              <a:buAutoNum type="arabicPeriod"/>
            </a:pPr>
            <a:endParaRPr lang="en-US" b="1" dirty="0">
              <a:solidFill>
                <a:schemeClr val="tx1"/>
              </a:solidFill>
              <a:latin typeface="Arial" panose="020B0604020202020204" pitchFamily="34" charset="0"/>
              <a:cs typeface="Arial" panose="020B0604020202020204" pitchFamily="34" charset="0"/>
            </a:endParaRPr>
          </a:p>
          <a:p>
            <a:pPr marL="0" indent="0">
              <a:lnSpc>
                <a:spcPct val="150000"/>
              </a:lnSpc>
              <a:buNone/>
            </a:pPr>
            <a:endParaRPr lang="en-US" dirty="0">
              <a:solidFill>
                <a:schemeClr val="tx1"/>
              </a:solidFill>
              <a:latin typeface="Arial" panose="020B0604020202020204" pitchFamily="34" charset="0"/>
              <a:cs typeface="Arial" panose="020B0604020202020204" pitchFamily="34" charset="0"/>
            </a:endParaRPr>
          </a:p>
        </p:txBody>
      </p:sp>
      <p:sp>
        <p:nvSpPr>
          <p:cNvPr id="13" name="Title 1">
            <a:extLst>
              <a:ext uri="{FF2B5EF4-FFF2-40B4-BE49-F238E27FC236}">
                <a16:creationId xmlns:a16="http://schemas.microsoft.com/office/drawing/2014/main" id="{5A8261F6-54A4-4662-8C93-147223500EB3}"/>
              </a:ext>
            </a:extLst>
          </p:cNvPr>
          <p:cNvSpPr>
            <a:spLocks noGrp="1"/>
          </p:cNvSpPr>
          <p:nvPr>
            <p:ph type="title"/>
          </p:nvPr>
        </p:nvSpPr>
        <p:spPr/>
        <p:txBody>
          <a:bodyPr>
            <a:noAutofit/>
          </a:bodyPr>
          <a:lstStyle/>
          <a:p>
            <a:r>
              <a:rPr lang="en-US" sz="2400" b="1" dirty="0">
                <a:latin typeface="Arial" panose="020B0604020202020204" pitchFamily="34" charset="0"/>
                <a:cs typeface="Arial" panose="020B0604020202020204" pitchFamily="34" charset="0"/>
              </a:rPr>
              <a:t>D. Types of RA Requests</a:t>
            </a:r>
            <a:r>
              <a:rPr lang="en-US" sz="2400" b="1" dirty="0">
                <a:solidFill>
                  <a:prstClr val="black"/>
                </a:solidFill>
                <a:latin typeface="Arial" panose="020B0604020202020204" pitchFamily="34" charset="0"/>
                <a:cs typeface="Arial" panose="020B0604020202020204" pitchFamily="34" charset="0"/>
              </a:rPr>
              <a:t> </a:t>
            </a:r>
            <a:r>
              <a:rPr lang="en-US" sz="1200" b="1" dirty="0">
                <a:solidFill>
                  <a:prstClr val="black"/>
                </a:solidFill>
                <a:latin typeface="Arial" panose="020B0604020202020204" pitchFamily="34" charset="0"/>
                <a:cs typeface="Arial" panose="020B0604020202020204" pitchFamily="34" charset="0"/>
              </a:rPr>
              <a:t>(AR 600-20-5-6)</a:t>
            </a:r>
            <a:endParaRPr lang="en-US" sz="2200" b="1" dirty="0">
              <a:latin typeface="Arial" panose="020B0604020202020204" pitchFamily="34" charset="0"/>
              <a:cs typeface="Arial" panose="020B0604020202020204" pitchFamily="34" charset="0"/>
            </a:endParaRPr>
          </a:p>
        </p:txBody>
      </p:sp>
      <p:pic>
        <p:nvPicPr>
          <p:cNvPr id="4" name="Picture 3"/>
          <p:cNvPicPr>
            <a:picLocks noChangeAspect="1"/>
          </p:cNvPicPr>
          <p:nvPr/>
        </p:nvPicPr>
        <p:blipFill>
          <a:blip r:embed="rId3"/>
          <a:stretch>
            <a:fillRect/>
          </a:stretch>
        </p:blipFill>
        <p:spPr>
          <a:xfrm>
            <a:off x="4690037" y="4525082"/>
            <a:ext cx="1473425" cy="1952514"/>
          </a:xfrm>
          <a:prstGeom prst="rect">
            <a:avLst/>
          </a:prstGeom>
        </p:spPr>
      </p:pic>
      <p:pic>
        <p:nvPicPr>
          <p:cNvPr id="8" name="Picture 7"/>
          <p:cNvPicPr>
            <a:picLocks noChangeAspect="1"/>
          </p:cNvPicPr>
          <p:nvPr/>
        </p:nvPicPr>
        <p:blipFill rotWithShape="1">
          <a:blip r:embed="rId4"/>
          <a:srcRect l="12925" t="1454" r="2871" b="2337"/>
          <a:stretch/>
        </p:blipFill>
        <p:spPr>
          <a:xfrm>
            <a:off x="7143367" y="3050518"/>
            <a:ext cx="1806421" cy="1496739"/>
          </a:xfrm>
          <a:prstGeom prst="rect">
            <a:avLst/>
          </a:prstGeom>
        </p:spPr>
      </p:pic>
      <p:pic>
        <p:nvPicPr>
          <p:cNvPr id="10" name="Picture 9"/>
          <p:cNvPicPr>
            <a:picLocks noChangeAspect="1"/>
          </p:cNvPicPr>
          <p:nvPr/>
        </p:nvPicPr>
        <p:blipFill rotWithShape="1">
          <a:blip r:embed="rId5"/>
          <a:srcRect l="4409"/>
          <a:stretch/>
        </p:blipFill>
        <p:spPr>
          <a:xfrm>
            <a:off x="7156679" y="4894711"/>
            <a:ext cx="1806521" cy="1257605"/>
          </a:xfrm>
          <a:prstGeom prst="rect">
            <a:avLst/>
          </a:prstGeom>
        </p:spPr>
      </p:pic>
      <p:pic>
        <p:nvPicPr>
          <p:cNvPr id="11" name="Picture 10"/>
          <p:cNvPicPr>
            <a:picLocks noChangeAspect="1"/>
          </p:cNvPicPr>
          <p:nvPr/>
        </p:nvPicPr>
        <p:blipFill rotWithShape="1">
          <a:blip r:embed="rId6"/>
          <a:srcRect l="10000" t="6756" r="10512" b="11389"/>
          <a:stretch/>
        </p:blipFill>
        <p:spPr>
          <a:xfrm>
            <a:off x="2407548" y="4491689"/>
            <a:ext cx="1476375" cy="2019300"/>
          </a:xfrm>
          <a:prstGeom prst="rect">
            <a:avLst/>
          </a:prstGeom>
        </p:spPr>
      </p:pic>
      <p:pic>
        <p:nvPicPr>
          <p:cNvPr id="12" name="Picture 11"/>
          <p:cNvPicPr>
            <a:picLocks noChangeAspect="1"/>
          </p:cNvPicPr>
          <p:nvPr/>
        </p:nvPicPr>
        <p:blipFill rotWithShape="1">
          <a:blip r:embed="rId7">
            <a:extLst>
              <a:ext uri="{28A0092B-C50C-407E-A947-70E740481C1C}">
                <a14:useLocalDpi xmlns:a14="http://schemas.microsoft.com/office/drawing/2010/main" val="0"/>
              </a:ext>
            </a:extLst>
          </a:blip>
          <a:srcRect l="12813" r="9094"/>
          <a:stretch/>
        </p:blipFill>
        <p:spPr>
          <a:xfrm>
            <a:off x="7156679" y="1134811"/>
            <a:ext cx="1793109" cy="1731845"/>
          </a:xfrm>
          <a:prstGeom prst="rect">
            <a:avLst/>
          </a:prstGeom>
        </p:spPr>
      </p:pic>
    </p:spTree>
    <p:extLst>
      <p:ext uri="{BB962C8B-B14F-4D97-AF65-F5344CB8AC3E}">
        <p14:creationId xmlns:p14="http://schemas.microsoft.com/office/powerpoint/2010/main" val="17564281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A976FDCD-9659-4401-A38F-0A7FC3A95D91}"/>
              </a:ext>
            </a:extLst>
          </p:cNvPr>
          <p:cNvSpPr>
            <a:spLocks noGrp="1"/>
          </p:cNvSpPr>
          <p:nvPr>
            <p:ph type="title"/>
          </p:nvPr>
        </p:nvSpPr>
        <p:spPr/>
        <p:txBody>
          <a:bodyPr>
            <a:noAutofit/>
          </a:bodyPr>
          <a:lstStyle/>
          <a:p>
            <a:r>
              <a:rPr lang="en-US" sz="2200" b="1" dirty="0">
                <a:latin typeface="Arial" panose="020B0604020202020204" pitchFamily="34" charset="0"/>
                <a:cs typeface="Arial" panose="020B0604020202020204" pitchFamily="34" charset="0"/>
              </a:rPr>
              <a:t>Religious Accommodation Assessment Tool* </a:t>
            </a:r>
          </a:p>
        </p:txBody>
      </p:sp>
      <p:sp>
        <p:nvSpPr>
          <p:cNvPr id="6" name="Rectangle 5"/>
          <p:cNvSpPr/>
          <p:nvPr/>
        </p:nvSpPr>
        <p:spPr>
          <a:xfrm>
            <a:off x="475259" y="1789363"/>
            <a:ext cx="8419723" cy="4508927"/>
          </a:xfrm>
          <a:prstGeom prst="rect">
            <a:avLst/>
          </a:prstGeom>
        </p:spPr>
        <p:txBody>
          <a:bodyPr wrap="square">
            <a:spAutoFit/>
          </a:bodyPr>
          <a:lstStyle/>
          <a:p>
            <a:pPr marL="285750" indent="-285750"/>
            <a:r>
              <a:rPr lang="en-US" b="1" dirty="0">
                <a:latin typeface="Arial" pitchFamily="34" charset="0"/>
                <a:cs typeface="Arial" pitchFamily="34" charset="0"/>
              </a:rPr>
              <a:t>CATEGORY 1: </a:t>
            </a:r>
            <a:r>
              <a:rPr lang="en-US" b="1" i="1" dirty="0">
                <a:latin typeface="Arial" pitchFamily="34" charset="0"/>
                <a:cs typeface="Arial" pitchFamily="34" charset="0"/>
              </a:rPr>
              <a:t>Routine Requests where no waiver or command approval is required. </a:t>
            </a:r>
            <a:r>
              <a:rPr lang="en-US" sz="1600" dirty="0">
                <a:latin typeface="Arial" pitchFamily="34" charset="0"/>
                <a:cs typeface="Arial" pitchFamily="34" charset="0"/>
              </a:rPr>
              <a:t>Relates to issues specifically permitted by AR 670-1. </a:t>
            </a:r>
            <a:r>
              <a:rPr lang="en-US" sz="1600" i="1" dirty="0">
                <a:latin typeface="Arial" pitchFamily="34" charset="0"/>
                <a:cs typeface="Arial" pitchFamily="34" charset="0"/>
              </a:rPr>
              <a:t>*This includes adjustments to work and duty schedules, opportunity to participate in religious services, wear of religious bracelets, Kufi, Yarmulke, etc.</a:t>
            </a:r>
          </a:p>
          <a:p>
            <a:pPr marL="285750" indent="-285750">
              <a:spcBef>
                <a:spcPts val="600"/>
              </a:spcBef>
            </a:pPr>
            <a:r>
              <a:rPr lang="en-US" b="1" dirty="0">
                <a:latin typeface="Arial" pitchFamily="34" charset="0"/>
                <a:cs typeface="Arial" pitchFamily="34" charset="0"/>
              </a:rPr>
              <a:t>CATEGORY 2: </a:t>
            </a:r>
            <a:r>
              <a:rPr lang="en-US" b="1" i="1" dirty="0">
                <a:latin typeface="Arial" pitchFamily="34" charset="0"/>
                <a:cs typeface="Arial" pitchFamily="34" charset="0"/>
              </a:rPr>
              <a:t>Routine Requests where local</a:t>
            </a:r>
            <a:r>
              <a:rPr lang="en-US" b="1" dirty="0">
                <a:latin typeface="Arial" pitchFamily="34" charset="0"/>
                <a:cs typeface="Arial" pitchFamily="34" charset="0"/>
              </a:rPr>
              <a:t> c</a:t>
            </a:r>
            <a:r>
              <a:rPr lang="en-US" b="1" i="1" dirty="0">
                <a:latin typeface="Arial" pitchFamily="34" charset="0"/>
                <a:cs typeface="Arial" pitchFamily="34" charset="0"/>
              </a:rPr>
              <a:t>ommand approval is required, but not effected by AR 670-1. </a:t>
            </a:r>
            <a:r>
              <a:rPr lang="en-US" sz="1600" dirty="0">
                <a:latin typeface="Arial" pitchFamily="34" charset="0"/>
                <a:cs typeface="Arial" pitchFamily="34" charset="0"/>
              </a:rPr>
              <a:t>Any commander may approve formal or informal waiver/exception from standards/uniformity rather than waiver from Army-wide policy/regulations. </a:t>
            </a:r>
            <a:r>
              <a:rPr lang="en-US" sz="1600" i="1" dirty="0">
                <a:latin typeface="Arial" pitchFamily="34" charset="0"/>
                <a:cs typeface="Arial" pitchFamily="34" charset="0"/>
              </a:rPr>
              <a:t>*i.e. wear of long APFT pants during PT, separate rations, temporary adjustment of duty, schedules and rosters.</a:t>
            </a:r>
          </a:p>
          <a:p>
            <a:pPr marL="285750" indent="-285750">
              <a:spcBef>
                <a:spcPts val="600"/>
              </a:spcBef>
            </a:pPr>
            <a:r>
              <a:rPr lang="en-US" b="1" dirty="0">
                <a:latin typeface="Arial" pitchFamily="34" charset="0"/>
                <a:cs typeface="Arial" pitchFamily="34" charset="0"/>
              </a:rPr>
              <a:t>CATEGORY 3:</a:t>
            </a:r>
            <a:r>
              <a:rPr lang="en-US" b="1" i="1" dirty="0">
                <a:latin typeface="Arial" pitchFamily="34" charset="0"/>
                <a:cs typeface="Arial" pitchFamily="34" charset="0"/>
              </a:rPr>
              <a:t> Uniform and Grooming Requests requiring approval by GCMCA. </a:t>
            </a:r>
            <a:r>
              <a:rPr lang="en-US" sz="1600" dirty="0">
                <a:latin typeface="Arial" pitchFamily="34" charset="0"/>
                <a:cs typeface="Arial" pitchFamily="34" charset="0"/>
              </a:rPr>
              <a:t>Uniform and Grooming Standard Waivers for: hijabs, beards, turbans with uncut beard/hair </a:t>
            </a:r>
            <a:r>
              <a:rPr lang="en-US" sz="1600" b="1" dirty="0">
                <a:latin typeface="Arial" pitchFamily="34" charset="0"/>
                <a:cs typeface="Arial" pitchFamily="34" charset="0"/>
              </a:rPr>
              <a:t>IAW AR 600-20 and AR 670-1</a:t>
            </a:r>
            <a:r>
              <a:rPr lang="en-US" sz="1600" dirty="0">
                <a:latin typeface="Arial" pitchFamily="34" charset="0"/>
                <a:cs typeface="Arial" pitchFamily="34" charset="0"/>
              </a:rPr>
              <a:t>.</a:t>
            </a:r>
          </a:p>
          <a:p>
            <a:pPr marL="285750" indent="-285750">
              <a:spcBef>
                <a:spcPts val="600"/>
              </a:spcBef>
            </a:pPr>
            <a:r>
              <a:rPr lang="en-US" b="1" dirty="0">
                <a:latin typeface="Arial" pitchFamily="34" charset="0"/>
                <a:cs typeface="Arial" pitchFamily="34" charset="0"/>
              </a:rPr>
              <a:t>CATEGORY 4: </a:t>
            </a:r>
            <a:r>
              <a:rPr lang="en-US" b="1" i="1" dirty="0">
                <a:latin typeface="Arial" pitchFamily="34" charset="0"/>
                <a:cs typeface="Arial" pitchFamily="34" charset="0"/>
              </a:rPr>
              <a:t>Uniform and Grooming Requests requiring approval by Secretary of the Army or other </a:t>
            </a:r>
            <a:r>
              <a:rPr lang="en-US" sz="1600" i="1" dirty="0">
                <a:latin typeface="Arial" pitchFamily="34" charset="0"/>
                <a:cs typeface="Arial" pitchFamily="34" charset="0"/>
              </a:rPr>
              <a:t>(i.e. Medical Board or Surgeon General)</a:t>
            </a:r>
            <a:r>
              <a:rPr lang="en-US" sz="1600" b="1" i="1" dirty="0">
                <a:latin typeface="Arial" pitchFamily="34" charset="0"/>
                <a:cs typeface="Arial" pitchFamily="34" charset="0"/>
              </a:rPr>
              <a:t>.</a:t>
            </a:r>
            <a:r>
              <a:rPr lang="en-US" sz="1600" dirty="0">
                <a:latin typeface="Arial" pitchFamily="34" charset="0"/>
                <a:cs typeface="Arial" pitchFamily="34" charset="0"/>
              </a:rPr>
              <a:t> *</a:t>
            </a:r>
            <a:r>
              <a:rPr lang="en-US" sz="1600" b="1" dirty="0">
                <a:latin typeface="Arial" pitchFamily="34" charset="0"/>
                <a:cs typeface="Arial" pitchFamily="34" charset="0"/>
              </a:rPr>
              <a:t>This also includes all other requests and waivers </a:t>
            </a:r>
            <a:r>
              <a:rPr lang="en-US" sz="1600" dirty="0">
                <a:latin typeface="Arial" pitchFamily="34" charset="0"/>
                <a:cs typeface="Arial" pitchFamily="34" charset="0"/>
              </a:rPr>
              <a:t>of Army-wide policies/regulations.  *</a:t>
            </a:r>
            <a:r>
              <a:rPr lang="en-US" sz="1600" i="1" dirty="0">
                <a:latin typeface="Arial" panose="020B0604020202020204" pitchFamily="34" charset="0"/>
                <a:cs typeface="Arial" panose="020B0604020202020204" pitchFamily="34" charset="0"/>
              </a:rPr>
              <a:t>i.e. Medical, uncut hair w/o turban, immunizations, etc.</a:t>
            </a:r>
            <a:endParaRPr lang="en-US" sz="1600" dirty="0">
              <a:latin typeface="Arial" panose="020B0604020202020204" pitchFamily="34" charset="0"/>
              <a:cs typeface="Arial" panose="020B0604020202020204" pitchFamily="34" charset="0"/>
            </a:endParaRPr>
          </a:p>
        </p:txBody>
      </p:sp>
      <p:sp>
        <p:nvSpPr>
          <p:cNvPr id="5" name="Rectangle 4"/>
          <p:cNvSpPr/>
          <p:nvPr/>
        </p:nvSpPr>
        <p:spPr>
          <a:xfrm>
            <a:off x="475259" y="905844"/>
            <a:ext cx="8330423" cy="738664"/>
          </a:xfrm>
          <a:prstGeom prst="rect">
            <a:avLst/>
          </a:prstGeom>
          <a:solidFill>
            <a:srgbClr val="FFFF00"/>
          </a:solidFill>
          <a:ln w="9525">
            <a:solidFill>
              <a:schemeClr val="tx1"/>
            </a:solidFill>
          </a:ln>
        </p:spPr>
        <p:txBody>
          <a:bodyPr wrap="square">
            <a:spAutoFit/>
          </a:bodyPr>
          <a:lstStyle/>
          <a:p>
            <a:pPr algn="ctr"/>
            <a:r>
              <a:rPr lang="en-US" sz="1400" b="1" i="1" dirty="0">
                <a:latin typeface="Arial" panose="020B0604020202020204" pitchFamily="34" charset="0"/>
                <a:cs typeface="Arial" panose="020B0604020202020204" pitchFamily="34" charset="0"/>
              </a:rPr>
              <a:t>Religious Accommodation Categories have various approval authorities ranging from Company Commander to the GCMCA. The categories of the assessment tool below are NOT official Army categories but are intended as a tool to help identify which approval authority is appropriate.</a:t>
            </a:r>
          </a:p>
        </p:txBody>
      </p:sp>
    </p:spTree>
    <p:extLst>
      <p:ext uri="{BB962C8B-B14F-4D97-AF65-F5344CB8AC3E}">
        <p14:creationId xmlns:p14="http://schemas.microsoft.com/office/powerpoint/2010/main" val="29050899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type="body" sz="quarter" idx="16"/>
          </p:nvPr>
        </p:nvSpPr>
        <p:spPr>
          <a:xfrm>
            <a:off x="259882" y="1130977"/>
            <a:ext cx="8509545" cy="269875"/>
          </a:xfrm>
        </p:spPr>
        <p:txBody>
          <a:bodyPr>
            <a:noAutofit/>
          </a:bodyPr>
          <a:lstStyle/>
          <a:p>
            <a:pPr marL="0" indent="0">
              <a:lnSpc>
                <a:spcPct val="100000"/>
              </a:lnSpc>
              <a:spcBef>
                <a:spcPts val="0"/>
              </a:spcBef>
              <a:buNone/>
            </a:pPr>
            <a:r>
              <a:rPr lang="en-US" sz="2000" b="1" dirty="0">
                <a:solidFill>
                  <a:schemeClr val="tx1"/>
                </a:solidFill>
                <a:latin typeface="Arial" panose="020B0604020202020204" pitchFamily="34" charset="0"/>
                <a:cs typeface="Arial" panose="020B0604020202020204" pitchFamily="34" charset="0"/>
              </a:rPr>
              <a:t>(1)  </a:t>
            </a:r>
            <a:r>
              <a:rPr lang="en-US" sz="2000" b="1" i="1" dirty="0">
                <a:solidFill>
                  <a:schemeClr val="tx1"/>
                </a:solidFill>
                <a:latin typeface="Arial" panose="020B0604020202020204" pitchFamily="34" charset="0"/>
                <a:cs typeface="Arial" panose="020B0604020202020204" pitchFamily="34" charset="0"/>
              </a:rPr>
              <a:t>Worship practices.</a:t>
            </a:r>
            <a:r>
              <a:rPr lang="en-US" sz="2000" b="1" dirty="0">
                <a:solidFill>
                  <a:schemeClr val="tx1"/>
                </a:solidFill>
                <a:latin typeface="Arial" panose="020B0604020202020204" pitchFamily="34" charset="0"/>
                <a:cs typeface="Arial" panose="020B0604020202020204" pitchFamily="34" charset="0"/>
              </a:rPr>
              <a:t>  </a:t>
            </a:r>
            <a:r>
              <a:rPr lang="en-US" sz="1400" b="1" dirty="0">
                <a:solidFill>
                  <a:schemeClr val="tx1"/>
                </a:solidFill>
                <a:latin typeface="Arial" panose="020B0604020202020204" pitchFamily="34" charset="0"/>
                <a:cs typeface="Arial" panose="020B0604020202020204" pitchFamily="34" charset="0"/>
              </a:rPr>
              <a:t>(CATEGORY 1-2)</a:t>
            </a:r>
          </a:p>
          <a:p>
            <a:pPr marL="631825">
              <a:lnSpc>
                <a:spcPct val="100000"/>
              </a:lnSpc>
              <a:spcBef>
                <a:spcPts val="0"/>
              </a:spcBef>
            </a:pPr>
            <a:r>
              <a:rPr lang="en-US" sz="1800" dirty="0">
                <a:solidFill>
                  <a:schemeClr val="tx1"/>
                </a:solidFill>
                <a:latin typeface="Arial" panose="020B0604020202020204" pitchFamily="34" charset="0"/>
                <a:cs typeface="Arial" panose="020B0604020202020204" pitchFamily="34" charset="0"/>
              </a:rPr>
              <a:t>Includes practices such as religious speech and abstentions,</a:t>
            </a:r>
            <a:r>
              <a:rPr lang="en-US" sz="1800" b="1" i="1" dirty="0">
                <a:solidFill>
                  <a:schemeClr val="tx1"/>
                </a:solidFill>
                <a:latin typeface="Arial" panose="020B0604020202020204" pitchFamily="34" charset="0"/>
                <a:cs typeface="Arial" panose="020B0604020202020204" pitchFamily="34" charset="0"/>
              </a:rPr>
              <a:t> </a:t>
            </a:r>
            <a:r>
              <a:rPr lang="en-US" sz="1800" dirty="0">
                <a:solidFill>
                  <a:schemeClr val="tx1"/>
                </a:solidFill>
                <a:latin typeface="Arial" panose="020B0604020202020204" pitchFamily="34" charset="0"/>
                <a:cs typeface="Arial" panose="020B0604020202020204" pitchFamily="34" charset="0"/>
              </a:rPr>
              <a:t>religious studies, discussion and prayer groups.</a:t>
            </a:r>
          </a:p>
          <a:p>
            <a:pPr marL="631825">
              <a:lnSpc>
                <a:spcPct val="100000"/>
              </a:lnSpc>
              <a:spcBef>
                <a:spcPts val="0"/>
              </a:spcBef>
            </a:pPr>
            <a:r>
              <a:rPr lang="en-US" sz="1800" dirty="0">
                <a:solidFill>
                  <a:schemeClr val="tx1"/>
                </a:solidFill>
                <a:latin typeface="Arial" panose="020B0604020202020204" pitchFamily="34" charset="0"/>
                <a:cs typeface="Arial" panose="020B0604020202020204" pitchFamily="34" charset="0"/>
              </a:rPr>
              <a:t>Worship on days other than Saturday or Sunday</a:t>
            </a:r>
          </a:p>
          <a:p>
            <a:pPr marL="631825">
              <a:lnSpc>
                <a:spcPct val="100000"/>
              </a:lnSpc>
              <a:spcBef>
                <a:spcPts val="0"/>
              </a:spcBef>
            </a:pPr>
            <a:r>
              <a:rPr lang="en-US" sz="1800" dirty="0">
                <a:solidFill>
                  <a:schemeClr val="tx1"/>
                </a:solidFill>
                <a:latin typeface="Arial" panose="020B0604020202020204" pitchFamily="34" charset="0"/>
                <a:cs typeface="Arial" panose="020B0604020202020204" pitchFamily="34" charset="0"/>
              </a:rPr>
              <a:t>25-hour Sabbath, or special holy days or periods</a:t>
            </a:r>
          </a:p>
          <a:p>
            <a:pPr marL="631825">
              <a:lnSpc>
                <a:spcPct val="100000"/>
              </a:lnSpc>
              <a:spcBef>
                <a:spcPts val="0"/>
              </a:spcBef>
            </a:pPr>
            <a:r>
              <a:rPr lang="en-US" sz="1800" dirty="0">
                <a:solidFill>
                  <a:schemeClr val="tx1"/>
                </a:solidFill>
                <a:latin typeface="Arial" panose="020B0604020202020204" pitchFamily="34" charset="0"/>
                <a:cs typeface="Arial" panose="020B0604020202020204" pitchFamily="34" charset="0"/>
              </a:rPr>
              <a:t>While many worship practices can be accommodated informally, others may require a formal accommodation request. </a:t>
            </a:r>
          </a:p>
          <a:p>
            <a:pPr marL="631825">
              <a:lnSpc>
                <a:spcPct val="100000"/>
              </a:lnSpc>
              <a:spcBef>
                <a:spcPts val="0"/>
              </a:spcBef>
            </a:pPr>
            <a:r>
              <a:rPr lang="en-US" sz="1800" dirty="0">
                <a:solidFill>
                  <a:schemeClr val="tx1"/>
                </a:solidFill>
                <a:latin typeface="Arial" panose="020B0604020202020204" pitchFamily="34" charset="0"/>
                <a:cs typeface="Arial" panose="020B0604020202020204" pitchFamily="34" charset="0"/>
              </a:rPr>
              <a:t>Worship practices involving the use of prohibited substances require a waiver of Army policy and can only be approved by the SECARMY or designee. (DCS G-1, ASA </a:t>
            </a:r>
            <a:r>
              <a:rPr lang="en-US" sz="1800" dirty="0" err="1">
                <a:solidFill>
                  <a:schemeClr val="tx1"/>
                </a:solidFill>
                <a:latin typeface="Arial" panose="020B0604020202020204" pitchFamily="34" charset="0"/>
                <a:cs typeface="Arial" panose="020B0604020202020204" pitchFamily="34" charset="0"/>
              </a:rPr>
              <a:t>M&amp;RA</a:t>
            </a:r>
            <a:r>
              <a:rPr lang="en-US" sz="1800" dirty="0">
                <a:solidFill>
                  <a:schemeClr val="tx1"/>
                </a:solidFill>
                <a:latin typeface="Arial" panose="020B0604020202020204" pitchFamily="34" charset="0"/>
                <a:cs typeface="Arial" panose="020B0604020202020204" pitchFamily="34" charset="0"/>
              </a:rPr>
              <a:t>).</a:t>
            </a:r>
          </a:p>
          <a:p>
            <a:pPr marL="0" lvl="0" indent="0">
              <a:lnSpc>
                <a:spcPct val="100000"/>
              </a:lnSpc>
              <a:spcBef>
                <a:spcPts val="600"/>
              </a:spcBef>
              <a:buNone/>
            </a:pPr>
            <a:r>
              <a:rPr lang="en-US" sz="2000" b="1" dirty="0">
                <a:solidFill>
                  <a:schemeClr val="tx1"/>
                </a:solidFill>
                <a:latin typeface="Arial" panose="020B0604020202020204" pitchFamily="34" charset="0"/>
                <a:cs typeface="Arial" panose="020B0604020202020204" pitchFamily="34" charset="0"/>
              </a:rPr>
              <a:t>(2)  </a:t>
            </a:r>
            <a:r>
              <a:rPr lang="en-US" sz="2000" b="1" i="1" dirty="0">
                <a:solidFill>
                  <a:schemeClr val="tx1"/>
                </a:solidFill>
                <a:latin typeface="Arial" panose="020B0604020202020204" pitchFamily="34" charset="0"/>
                <a:cs typeface="Arial" panose="020B0604020202020204" pitchFamily="34" charset="0"/>
              </a:rPr>
              <a:t>Dietary practices.</a:t>
            </a:r>
            <a:r>
              <a:rPr lang="en-US" sz="2000" b="1" dirty="0">
                <a:solidFill>
                  <a:schemeClr val="tx1"/>
                </a:solidFill>
                <a:latin typeface="Arial" panose="020B0604020202020204" pitchFamily="34" charset="0"/>
                <a:cs typeface="Arial" panose="020B0604020202020204" pitchFamily="34" charset="0"/>
              </a:rPr>
              <a:t>  </a:t>
            </a:r>
            <a:r>
              <a:rPr lang="en-US" sz="1400" b="1" dirty="0">
                <a:solidFill>
                  <a:schemeClr val="tx1"/>
                </a:solidFill>
                <a:latin typeface="Arial" panose="020B0604020202020204" pitchFamily="34" charset="0"/>
                <a:cs typeface="Arial" panose="020B0604020202020204" pitchFamily="34" charset="0"/>
              </a:rPr>
              <a:t>(CATEGORY 1-2)</a:t>
            </a:r>
          </a:p>
          <a:p>
            <a:pPr marL="631825">
              <a:lnSpc>
                <a:spcPct val="100000"/>
              </a:lnSpc>
              <a:spcBef>
                <a:spcPts val="0"/>
              </a:spcBef>
            </a:pPr>
            <a:r>
              <a:rPr lang="en-US" sz="1800" dirty="0">
                <a:solidFill>
                  <a:schemeClr val="tx1"/>
                </a:solidFill>
                <a:latin typeface="Arial" panose="020B0604020202020204" pitchFamily="34" charset="0"/>
                <a:cs typeface="Arial" panose="020B0604020202020204" pitchFamily="34" charset="0"/>
              </a:rPr>
              <a:t>Many dietary requirements can be</a:t>
            </a:r>
            <a:r>
              <a:rPr lang="en-US" sz="1800" b="1" dirty="0">
                <a:solidFill>
                  <a:schemeClr val="tx1"/>
                </a:solidFill>
                <a:latin typeface="Arial" panose="020B0604020202020204" pitchFamily="34" charset="0"/>
                <a:cs typeface="Arial" panose="020B0604020202020204" pitchFamily="34" charset="0"/>
              </a:rPr>
              <a:t> accommodated using existing authorized resources. </a:t>
            </a:r>
          </a:p>
          <a:p>
            <a:pPr marL="631825">
              <a:lnSpc>
                <a:spcPct val="100000"/>
              </a:lnSpc>
              <a:spcBef>
                <a:spcPts val="0"/>
              </a:spcBef>
            </a:pPr>
            <a:r>
              <a:rPr lang="en-US" sz="1800" dirty="0">
                <a:solidFill>
                  <a:schemeClr val="tx1"/>
                </a:solidFill>
                <a:latin typeface="Arial" panose="020B0604020202020204" pitchFamily="34" charset="0"/>
                <a:cs typeface="Arial" panose="020B0604020202020204" pitchFamily="34" charset="0"/>
              </a:rPr>
              <a:t>A Soldier with a conflict between the diet provided by the Army and that required by religious practice may request to ration separately.</a:t>
            </a:r>
          </a:p>
          <a:p>
            <a:pPr marL="0" lvl="0" indent="0">
              <a:lnSpc>
                <a:spcPct val="100000"/>
              </a:lnSpc>
              <a:spcBef>
                <a:spcPts val="600"/>
              </a:spcBef>
              <a:buNone/>
            </a:pPr>
            <a:r>
              <a:rPr lang="en-US" sz="2000" b="1" dirty="0">
                <a:solidFill>
                  <a:schemeClr val="tx1"/>
                </a:solidFill>
                <a:latin typeface="Arial" panose="020B0604020202020204" pitchFamily="34" charset="0"/>
                <a:cs typeface="Arial" panose="020B0604020202020204" pitchFamily="34" charset="0"/>
              </a:rPr>
              <a:t>(3)  </a:t>
            </a:r>
            <a:r>
              <a:rPr lang="en-US" sz="2000" b="1" i="1" dirty="0">
                <a:solidFill>
                  <a:schemeClr val="tx1"/>
                </a:solidFill>
                <a:latin typeface="Arial" panose="020B0604020202020204" pitchFamily="34" charset="0"/>
                <a:cs typeface="Arial" panose="020B0604020202020204" pitchFamily="34" charset="0"/>
              </a:rPr>
              <a:t>Medical</a:t>
            </a:r>
            <a:r>
              <a:rPr lang="en-US" sz="2000" b="1" dirty="0">
                <a:solidFill>
                  <a:schemeClr val="tx1"/>
                </a:solidFill>
                <a:latin typeface="Arial" panose="020B0604020202020204" pitchFamily="34" charset="0"/>
                <a:cs typeface="Arial" panose="020B0604020202020204" pitchFamily="34" charset="0"/>
              </a:rPr>
              <a:t> </a:t>
            </a:r>
            <a:r>
              <a:rPr lang="en-US" sz="2000" b="1" i="1" dirty="0">
                <a:solidFill>
                  <a:schemeClr val="tx1"/>
                </a:solidFill>
                <a:latin typeface="Arial" panose="020B0604020202020204" pitchFamily="34" charset="0"/>
                <a:cs typeface="Arial" panose="020B0604020202020204" pitchFamily="34" charset="0"/>
              </a:rPr>
              <a:t>care</a:t>
            </a:r>
            <a:r>
              <a:rPr lang="en-US" sz="2000" i="1" dirty="0">
                <a:solidFill>
                  <a:schemeClr val="tx1"/>
                </a:solidFill>
                <a:latin typeface="Arial" panose="020B0604020202020204" pitchFamily="34" charset="0"/>
                <a:cs typeface="Arial" panose="020B0604020202020204" pitchFamily="34" charset="0"/>
              </a:rPr>
              <a:t>. </a:t>
            </a:r>
            <a:r>
              <a:rPr lang="en-US" sz="1400" b="1" dirty="0">
                <a:solidFill>
                  <a:schemeClr val="tx1"/>
                </a:solidFill>
                <a:latin typeface="Arial" panose="020B0604020202020204" pitchFamily="34" charset="0"/>
                <a:cs typeface="Arial" panose="020B0604020202020204" pitchFamily="34" charset="0"/>
              </a:rPr>
              <a:t>(CATEGORY 4)</a:t>
            </a:r>
          </a:p>
          <a:p>
            <a:pPr marL="631825">
              <a:lnSpc>
                <a:spcPct val="100000"/>
              </a:lnSpc>
              <a:spcBef>
                <a:spcPts val="0"/>
              </a:spcBef>
            </a:pPr>
            <a:r>
              <a:rPr lang="en-US" sz="1800" dirty="0">
                <a:solidFill>
                  <a:schemeClr val="tx1"/>
                </a:solidFill>
                <a:latin typeface="Arial" panose="020B0604020202020204" pitchFamily="34" charset="0"/>
                <a:cs typeface="Arial" panose="020B0604020202020204" pitchFamily="34" charset="0"/>
              </a:rPr>
              <a:t>Belief in self-care</a:t>
            </a:r>
          </a:p>
          <a:p>
            <a:pPr marL="631825">
              <a:lnSpc>
                <a:spcPct val="100000"/>
              </a:lnSpc>
              <a:spcBef>
                <a:spcPts val="0"/>
              </a:spcBef>
            </a:pPr>
            <a:r>
              <a:rPr lang="en-US" sz="1800" dirty="0">
                <a:solidFill>
                  <a:schemeClr val="tx1"/>
                </a:solidFill>
                <a:latin typeface="Arial" panose="020B0604020202020204" pitchFamily="34" charset="0"/>
                <a:cs typeface="Arial" panose="020B0604020202020204" pitchFamily="34" charset="0"/>
              </a:rPr>
              <a:t>Prohibitions against immunizations, blood transfusions, or surgery</a:t>
            </a:r>
          </a:p>
          <a:p>
            <a:pPr marL="631825">
              <a:lnSpc>
                <a:spcPct val="100000"/>
              </a:lnSpc>
              <a:spcBef>
                <a:spcPts val="0"/>
              </a:spcBef>
            </a:pPr>
            <a:r>
              <a:rPr lang="en-US" sz="1800" dirty="0">
                <a:solidFill>
                  <a:schemeClr val="tx1"/>
                </a:solidFill>
                <a:latin typeface="Arial" panose="020B0604020202020204" pitchFamily="34" charset="0"/>
                <a:cs typeface="Arial" panose="020B0604020202020204" pitchFamily="34" charset="0"/>
              </a:rPr>
              <a:t>Requires coordination between unit commander and healthcare provider.</a:t>
            </a:r>
          </a:p>
        </p:txBody>
      </p:sp>
      <p:sp>
        <p:nvSpPr>
          <p:cNvPr id="6" name="Title 1">
            <a:extLst>
              <a:ext uri="{FF2B5EF4-FFF2-40B4-BE49-F238E27FC236}">
                <a16:creationId xmlns:a16="http://schemas.microsoft.com/office/drawing/2014/main" id="{FB66629F-EC1C-426E-A00C-B5A9A9F799E1}"/>
              </a:ext>
            </a:extLst>
          </p:cNvPr>
          <p:cNvSpPr>
            <a:spLocks noGrp="1"/>
          </p:cNvSpPr>
          <p:nvPr>
            <p:ph type="title"/>
          </p:nvPr>
        </p:nvSpPr>
        <p:spPr/>
        <p:txBody>
          <a:bodyPr>
            <a:noAutofit/>
          </a:bodyPr>
          <a:lstStyle/>
          <a:p>
            <a:r>
              <a:rPr lang="en-US" sz="2400" b="1" dirty="0">
                <a:latin typeface="Arial" panose="020B0604020202020204" pitchFamily="34" charset="0"/>
                <a:cs typeface="Arial" panose="020B0604020202020204" pitchFamily="34" charset="0"/>
              </a:rPr>
              <a:t>D. Types of RA Requests</a:t>
            </a:r>
            <a:r>
              <a:rPr lang="en-US" sz="2400" b="1" dirty="0">
                <a:solidFill>
                  <a:prstClr val="black"/>
                </a:solidFill>
                <a:latin typeface="Arial" panose="020B0604020202020204" pitchFamily="34" charset="0"/>
                <a:cs typeface="Arial" panose="020B0604020202020204" pitchFamily="34" charset="0"/>
              </a:rPr>
              <a:t> </a:t>
            </a:r>
            <a:r>
              <a:rPr lang="en-US" sz="1200" b="1" dirty="0">
                <a:solidFill>
                  <a:prstClr val="black"/>
                </a:solidFill>
                <a:latin typeface="Arial" panose="020B0604020202020204" pitchFamily="34" charset="0"/>
                <a:cs typeface="Arial" panose="020B0604020202020204" pitchFamily="34" charset="0"/>
              </a:rPr>
              <a:t>(AR 600-20-5-6)</a:t>
            </a:r>
            <a:endParaRPr lang="en-US" sz="22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8629184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9882" y="154885"/>
            <a:ext cx="6890065" cy="584238"/>
          </a:xfrm>
        </p:spPr>
        <p:txBody>
          <a:bodyPr>
            <a:noAutofit/>
          </a:bodyPr>
          <a:lstStyle/>
          <a:p>
            <a:r>
              <a:rPr lang="en-US" sz="2400" b="1" dirty="0">
                <a:latin typeface="Arial" panose="020B0604020202020204" pitchFamily="34" charset="0"/>
                <a:cs typeface="Arial" panose="020B0604020202020204" pitchFamily="34" charset="0"/>
              </a:rPr>
              <a:t>Learning Objectives</a:t>
            </a:r>
          </a:p>
        </p:txBody>
      </p:sp>
      <p:sp>
        <p:nvSpPr>
          <p:cNvPr id="7" name="TextBox 6"/>
          <p:cNvSpPr txBox="1"/>
          <p:nvPr/>
        </p:nvSpPr>
        <p:spPr>
          <a:xfrm>
            <a:off x="579975" y="1087854"/>
            <a:ext cx="7984050" cy="3170099"/>
          </a:xfrm>
          <a:prstGeom prst="rect">
            <a:avLst/>
          </a:prstGeom>
          <a:noFill/>
        </p:spPr>
        <p:txBody>
          <a:bodyPr wrap="square" rtlCol="0">
            <a:spAutoFit/>
          </a:bodyPr>
          <a:lstStyle/>
          <a:p>
            <a:r>
              <a:rPr lang="en-US" sz="2000" b="1" u="sng" dirty="0">
                <a:latin typeface="Arial" panose="020B0604020202020204" pitchFamily="34" charset="0"/>
                <a:cs typeface="Arial" panose="020B0604020202020204" pitchFamily="34" charset="0"/>
              </a:rPr>
              <a:t>Terminal Learning Objective</a:t>
            </a:r>
            <a:r>
              <a:rPr lang="en-US" sz="2000" dirty="0">
                <a:latin typeface="Arial" panose="020B0604020202020204" pitchFamily="34" charset="0"/>
                <a:cs typeface="Arial" panose="020B0604020202020204" pitchFamily="34" charset="0"/>
              </a:rPr>
              <a:t>:  </a:t>
            </a:r>
            <a:r>
              <a:rPr lang="en-US" sz="2000" kern="0" dirty="0">
                <a:solidFill>
                  <a:sysClr val="windowText" lastClr="000000"/>
                </a:solidFill>
                <a:latin typeface="Arial" panose="020B0604020202020204" pitchFamily="34" charset="0"/>
                <a:cs typeface="Arial" panose="020B0604020202020204" pitchFamily="34" charset="0"/>
              </a:rPr>
              <a:t>Command Teams at echelon trained and capable to execute the Religious Accommodation (RA) Mission, and </a:t>
            </a:r>
            <a:r>
              <a:rPr lang="en-US" sz="2000" dirty="0">
                <a:latin typeface="Arial" panose="020B0604020202020204" pitchFamily="34" charset="0"/>
                <a:cs typeface="Arial" panose="020B0604020202020204" pitchFamily="34" charset="0"/>
              </a:rPr>
              <a:t>Chaplains and Religious Affairs Specialists trained and capable to advise Soldiers, commanders, and leaders on Religious Liberty (</a:t>
            </a:r>
            <a:r>
              <a:rPr lang="en-US" sz="2000" dirty="0" err="1">
                <a:latin typeface="Arial" panose="020B0604020202020204" pitchFamily="34" charset="0"/>
                <a:cs typeface="Arial" panose="020B0604020202020204" pitchFamily="34" charset="0"/>
              </a:rPr>
              <a:t>RL</a:t>
            </a:r>
            <a:r>
              <a:rPr lang="en-US" sz="2000" dirty="0">
                <a:latin typeface="Arial" panose="020B0604020202020204" pitchFamily="34" charset="0"/>
                <a:cs typeface="Arial" panose="020B0604020202020204" pitchFamily="34" charset="0"/>
              </a:rPr>
              <a:t>) and RA, conduct formal RA interviews, and lead the RA process as SMEs in accordance with law and Army policy.</a:t>
            </a:r>
          </a:p>
          <a:p>
            <a:endParaRPr lang="en-US" sz="2000" dirty="0">
              <a:latin typeface="Arial" panose="020B0604020202020204" pitchFamily="34" charset="0"/>
              <a:cs typeface="Arial" panose="020B0604020202020204" pitchFamily="34" charset="0"/>
            </a:endParaRPr>
          </a:p>
          <a:p>
            <a:r>
              <a:rPr lang="en-US" sz="2000" b="1" u="sng" dirty="0">
                <a:latin typeface="Arial" panose="020B0604020202020204" pitchFamily="34" charset="0"/>
                <a:cs typeface="Arial" panose="020B0604020202020204" pitchFamily="34" charset="0"/>
              </a:rPr>
              <a:t>Enabling Learning Objective</a:t>
            </a:r>
            <a:r>
              <a:rPr lang="en-US" sz="2000" dirty="0">
                <a:latin typeface="Arial" panose="020B0604020202020204" pitchFamily="34" charset="0"/>
                <a:cs typeface="Arial" panose="020B0604020202020204" pitchFamily="34" charset="0"/>
              </a:rPr>
              <a:t>:  Inform and educate participants on current legal and policy standards on Religious Liberty and Religious Accommodation in AR 600-20.</a:t>
            </a:r>
          </a:p>
        </p:txBody>
      </p:sp>
      <p:pic>
        <p:nvPicPr>
          <p:cNvPr id="3" name="Picture 2">
            <a:extLst>
              <a:ext uri="{FF2B5EF4-FFF2-40B4-BE49-F238E27FC236}">
                <a16:creationId xmlns:a16="http://schemas.microsoft.com/office/drawing/2014/main" id="{EE0BEA29-1C10-4B4A-BD60-83D5359CF03E}"/>
              </a:ext>
            </a:extLst>
          </p:cNvPr>
          <p:cNvPicPr>
            <a:picLocks noChangeAspect="1"/>
          </p:cNvPicPr>
          <p:nvPr/>
        </p:nvPicPr>
        <p:blipFill>
          <a:blip r:embed="rId3"/>
          <a:stretch>
            <a:fillRect/>
          </a:stretch>
        </p:blipFill>
        <p:spPr>
          <a:xfrm>
            <a:off x="3176301" y="4527818"/>
            <a:ext cx="2857500" cy="1600200"/>
          </a:xfrm>
          <a:prstGeom prst="rect">
            <a:avLst/>
          </a:prstGeom>
        </p:spPr>
      </p:pic>
    </p:spTree>
    <p:extLst>
      <p:ext uri="{BB962C8B-B14F-4D97-AF65-F5344CB8AC3E}">
        <p14:creationId xmlns:p14="http://schemas.microsoft.com/office/powerpoint/2010/main" val="13008088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D14FE14-178E-4785-9C8C-6BDB6F9A1A76}"/>
              </a:ext>
            </a:extLst>
          </p:cNvPr>
          <p:cNvSpPr/>
          <p:nvPr/>
        </p:nvSpPr>
        <p:spPr>
          <a:xfrm>
            <a:off x="259882" y="5772639"/>
            <a:ext cx="8729881" cy="834376"/>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i="1" dirty="0">
                <a:solidFill>
                  <a:schemeClr val="tx1"/>
                </a:solidFill>
                <a:latin typeface="Arial" panose="020B0604020202020204" pitchFamily="34" charset="0"/>
                <a:cs typeface="Arial" panose="020B0604020202020204" pitchFamily="34" charset="0"/>
              </a:rPr>
              <a:t>Example: </a:t>
            </a:r>
            <a:r>
              <a:rPr lang="en-US" sz="1600" i="1" dirty="0">
                <a:solidFill>
                  <a:schemeClr val="tx1"/>
                </a:solidFill>
                <a:latin typeface="Arial" panose="020B0604020202020204" pitchFamily="34" charset="0"/>
                <a:cs typeface="Arial" panose="020B0604020202020204" pitchFamily="34" charset="0"/>
              </a:rPr>
              <a:t>Local commanders may authorize a Soldier to wear the pants or long sleeve shirt of the Army Physical Fitness Uniform (APFU), but a request to wear unauthorized apparel to cover arms and legs would require action by the SECARMY or DCS, G-1)</a:t>
            </a:r>
          </a:p>
        </p:txBody>
      </p:sp>
      <p:sp>
        <p:nvSpPr>
          <p:cNvPr id="3" name="Content Placeholder 2"/>
          <p:cNvSpPr>
            <a:spLocks noGrp="1"/>
          </p:cNvSpPr>
          <p:nvPr>
            <p:ph type="body" sz="quarter" idx="16"/>
          </p:nvPr>
        </p:nvSpPr>
        <p:spPr>
          <a:xfrm>
            <a:off x="259882" y="1064875"/>
            <a:ext cx="8729882" cy="4410508"/>
          </a:xfrm>
        </p:spPr>
        <p:txBody>
          <a:bodyPr>
            <a:noAutofit/>
          </a:bodyPr>
          <a:lstStyle/>
          <a:p>
            <a:pPr marL="0" lvl="0" indent="0">
              <a:lnSpc>
                <a:spcPct val="100000"/>
              </a:lnSpc>
              <a:spcBef>
                <a:spcPts val="0"/>
              </a:spcBef>
              <a:buNone/>
            </a:pPr>
            <a:r>
              <a:rPr lang="en-US" b="1" dirty="0">
                <a:solidFill>
                  <a:schemeClr val="tx1"/>
                </a:solidFill>
                <a:latin typeface="Arial" panose="020B0604020202020204" pitchFamily="34" charset="0"/>
                <a:cs typeface="Arial" panose="020B0604020202020204" pitchFamily="34" charset="0"/>
              </a:rPr>
              <a:t>(4)  </a:t>
            </a:r>
            <a:r>
              <a:rPr lang="en-US" b="1" i="1" dirty="0">
                <a:solidFill>
                  <a:schemeClr val="tx1"/>
                </a:solidFill>
                <a:latin typeface="Arial" panose="020B0604020202020204" pitchFamily="34" charset="0"/>
                <a:cs typeface="Arial" panose="020B0604020202020204" pitchFamily="34" charset="0"/>
              </a:rPr>
              <a:t>Wear and appearance of the uniform</a:t>
            </a:r>
            <a:r>
              <a:rPr lang="en-US" i="1" dirty="0">
                <a:solidFill>
                  <a:schemeClr val="tx1"/>
                </a:solidFill>
                <a:latin typeface="Arial" panose="020B0604020202020204" pitchFamily="34" charset="0"/>
                <a:cs typeface="Arial" panose="020B0604020202020204" pitchFamily="34" charset="0"/>
              </a:rPr>
              <a:t>. </a:t>
            </a:r>
            <a:r>
              <a:rPr lang="en-US" b="1" dirty="0">
                <a:solidFill>
                  <a:schemeClr val="tx1"/>
                </a:solidFill>
                <a:latin typeface="Arial" panose="020B0604020202020204" pitchFamily="34" charset="0"/>
                <a:cs typeface="Arial" panose="020B0604020202020204" pitchFamily="34" charset="0"/>
              </a:rPr>
              <a:t>(CATEGORY Varies)</a:t>
            </a:r>
          </a:p>
          <a:p>
            <a:pPr marL="398463" indent="0">
              <a:lnSpc>
                <a:spcPct val="100000"/>
              </a:lnSpc>
              <a:spcBef>
                <a:spcPts val="600"/>
              </a:spcBef>
              <a:buNone/>
            </a:pPr>
            <a:r>
              <a:rPr lang="en-US" i="1" dirty="0">
                <a:solidFill>
                  <a:schemeClr val="tx1"/>
                </a:solidFill>
                <a:latin typeface="Arial" panose="020B0604020202020204" pitchFamily="34" charset="0"/>
                <a:cs typeface="Arial" panose="020B0604020202020204" pitchFamily="34" charset="0"/>
              </a:rPr>
              <a:t>(a)</a:t>
            </a:r>
            <a:r>
              <a:rPr lang="en-US" dirty="0">
                <a:solidFill>
                  <a:schemeClr val="tx1"/>
                </a:solidFill>
                <a:latin typeface="Arial" panose="020B0604020202020204" pitchFamily="34" charset="0"/>
                <a:cs typeface="Arial" panose="020B0604020202020204" pitchFamily="34" charset="0"/>
              </a:rPr>
              <a:t>  </a:t>
            </a:r>
            <a:r>
              <a:rPr lang="en-US" i="1" dirty="0">
                <a:solidFill>
                  <a:schemeClr val="tx1"/>
                </a:solidFill>
                <a:latin typeface="Arial" panose="020B0604020202020204" pitchFamily="34" charset="0"/>
                <a:cs typeface="Arial" panose="020B0604020202020204" pitchFamily="34" charset="0"/>
              </a:rPr>
              <a:t>Religious items.</a:t>
            </a:r>
            <a:r>
              <a:rPr lang="en-US" dirty="0">
                <a:solidFill>
                  <a:schemeClr val="tx1"/>
                </a:solidFill>
                <a:latin typeface="Arial" panose="020B0604020202020204" pitchFamily="34" charset="0"/>
                <a:cs typeface="Arial" panose="020B0604020202020204" pitchFamily="34" charset="0"/>
              </a:rPr>
              <a:t>  </a:t>
            </a:r>
          </a:p>
          <a:p>
            <a:pPr marL="739775" indent="-3175">
              <a:lnSpc>
                <a:spcPct val="100000"/>
              </a:lnSpc>
              <a:spcBef>
                <a:spcPts val="0"/>
              </a:spcBef>
            </a:pPr>
            <a:r>
              <a:rPr lang="en-US" dirty="0">
                <a:solidFill>
                  <a:schemeClr val="tx1"/>
                </a:solidFill>
                <a:latin typeface="Arial" panose="020B0604020202020204" pitchFamily="34" charset="0"/>
                <a:cs typeface="Arial" panose="020B0604020202020204" pitchFamily="34" charset="0"/>
              </a:rPr>
              <a:t> Jewelry, apparel, or articles with religious significance </a:t>
            </a:r>
            <a:r>
              <a:rPr lang="en-US" b="1" i="1" dirty="0">
                <a:solidFill>
                  <a:schemeClr val="tx1"/>
                </a:solidFill>
                <a:latin typeface="Arial" panose="020B0604020202020204" pitchFamily="34" charset="0"/>
                <a:cs typeface="Arial" panose="020B0604020202020204" pitchFamily="34" charset="0"/>
              </a:rPr>
              <a:t>C1-2</a:t>
            </a:r>
          </a:p>
          <a:p>
            <a:pPr marL="739775" indent="-3175">
              <a:lnSpc>
                <a:spcPct val="100000"/>
              </a:lnSpc>
              <a:spcBef>
                <a:spcPts val="0"/>
              </a:spcBef>
            </a:pPr>
            <a:r>
              <a:rPr lang="en-US" dirty="0">
                <a:solidFill>
                  <a:schemeClr val="tx1"/>
                </a:solidFill>
                <a:latin typeface="Arial" panose="020B0604020202020204" pitchFamily="34" charset="0"/>
                <a:cs typeface="Arial" panose="020B0604020202020204" pitchFamily="34" charset="0"/>
              </a:rPr>
              <a:t> Discreet religious items, such as a yarmulke (kufi), necklace, or metal bracelet, are authorized for wear in uniform, or in civilian clothes on duty, without submitting a religious accommodation request. </a:t>
            </a:r>
            <a:r>
              <a:rPr lang="en-US" b="1" i="1" dirty="0">
                <a:solidFill>
                  <a:schemeClr val="tx1"/>
                </a:solidFill>
                <a:latin typeface="Arial" panose="020B0604020202020204" pitchFamily="34" charset="0"/>
                <a:cs typeface="Arial" panose="020B0604020202020204" pitchFamily="34" charset="0"/>
              </a:rPr>
              <a:t>C2</a:t>
            </a:r>
            <a:r>
              <a:rPr lang="en-US" dirty="0">
                <a:solidFill>
                  <a:schemeClr val="tx1"/>
                </a:solidFill>
                <a:latin typeface="Arial" panose="020B0604020202020204" pitchFamily="34" charset="0"/>
                <a:cs typeface="Arial" panose="020B0604020202020204" pitchFamily="34" charset="0"/>
              </a:rPr>
              <a:t> </a:t>
            </a:r>
          </a:p>
          <a:p>
            <a:pPr marL="739775" indent="-3175">
              <a:lnSpc>
                <a:spcPct val="100000"/>
              </a:lnSpc>
              <a:spcBef>
                <a:spcPts val="0"/>
              </a:spcBef>
            </a:pPr>
            <a:r>
              <a:rPr lang="en-US" dirty="0">
                <a:solidFill>
                  <a:schemeClr val="tx1"/>
                </a:solidFill>
                <a:latin typeface="Arial" panose="020B0604020202020204" pitchFamily="34" charset="0"/>
                <a:cs typeface="Arial" panose="020B0604020202020204" pitchFamily="34" charset="0"/>
              </a:rPr>
              <a:t> Hijabs, or turbans, require a religious accommodation request using procedures in Appendix P. </a:t>
            </a:r>
            <a:r>
              <a:rPr lang="en-US" b="1" i="1" dirty="0">
                <a:solidFill>
                  <a:schemeClr val="tx1"/>
                </a:solidFill>
                <a:latin typeface="Arial" panose="020B0604020202020204" pitchFamily="34" charset="0"/>
                <a:cs typeface="Arial" panose="020B0604020202020204" pitchFamily="34" charset="0"/>
              </a:rPr>
              <a:t>C3 </a:t>
            </a:r>
          </a:p>
          <a:p>
            <a:pPr marL="398463" indent="0">
              <a:lnSpc>
                <a:spcPct val="100000"/>
              </a:lnSpc>
              <a:spcBef>
                <a:spcPts val="600"/>
              </a:spcBef>
              <a:buNone/>
            </a:pPr>
            <a:r>
              <a:rPr lang="en-US" i="1" dirty="0">
                <a:solidFill>
                  <a:schemeClr val="tx1"/>
                </a:solidFill>
                <a:latin typeface="Arial" panose="020B0604020202020204" pitchFamily="34" charset="0"/>
                <a:cs typeface="Arial" panose="020B0604020202020204" pitchFamily="34" charset="0"/>
              </a:rPr>
              <a:t>(b)</a:t>
            </a:r>
            <a:r>
              <a:rPr lang="en-US" dirty="0">
                <a:solidFill>
                  <a:schemeClr val="tx1"/>
                </a:solidFill>
                <a:latin typeface="Arial" panose="020B0604020202020204" pitchFamily="34" charset="0"/>
                <a:cs typeface="Arial" panose="020B0604020202020204" pitchFamily="34" charset="0"/>
              </a:rPr>
              <a:t>  </a:t>
            </a:r>
            <a:r>
              <a:rPr lang="en-US" i="1" dirty="0">
                <a:solidFill>
                  <a:schemeClr val="tx1"/>
                </a:solidFill>
                <a:latin typeface="Arial" panose="020B0604020202020204" pitchFamily="34" charset="0"/>
                <a:cs typeface="Arial" panose="020B0604020202020204" pitchFamily="34" charset="0"/>
              </a:rPr>
              <a:t>Modesty.</a:t>
            </a:r>
            <a:r>
              <a:rPr lang="en-US" dirty="0">
                <a:solidFill>
                  <a:schemeClr val="tx1"/>
                </a:solidFill>
                <a:latin typeface="Arial" panose="020B0604020202020204" pitchFamily="34" charset="0"/>
                <a:cs typeface="Arial" panose="020B0604020202020204" pitchFamily="34" charset="0"/>
              </a:rPr>
              <a:t> </a:t>
            </a:r>
            <a:r>
              <a:rPr lang="en-US" b="1" i="1" dirty="0">
                <a:solidFill>
                  <a:schemeClr val="tx1"/>
                </a:solidFill>
                <a:latin typeface="Arial" panose="020B0604020202020204" pitchFamily="34" charset="0"/>
                <a:cs typeface="Arial" panose="020B0604020202020204" pitchFamily="34" charset="0"/>
              </a:rPr>
              <a:t> </a:t>
            </a:r>
            <a:r>
              <a:rPr lang="en-US" dirty="0">
                <a:solidFill>
                  <a:schemeClr val="tx1"/>
                </a:solidFill>
                <a:latin typeface="Arial" panose="020B0604020202020204" pitchFamily="34" charset="0"/>
                <a:cs typeface="Arial" panose="020B0604020202020204" pitchFamily="34" charset="0"/>
              </a:rPr>
              <a:t>Some Soldiers have religious or cultural practices which encourage greater body coverage than is provided by certain uniform variations </a:t>
            </a:r>
            <a:r>
              <a:rPr lang="en-US" b="1" i="1" dirty="0">
                <a:solidFill>
                  <a:schemeClr val="tx1"/>
                </a:solidFill>
                <a:latin typeface="Arial" panose="020B0604020202020204" pitchFamily="34" charset="0"/>
                <a:cs typeface="Arial" panose="020B0604020202020204" pitchFamily="34" charset="0"/>
              </a:rPr>
              <a:t>(for example, summer Army Physical Fitness Uniform (APFU).</a:t>
            </a:r>
          </a:p>
          <a:p>
            <a:pPr marL="855663" indent="-168275">
              <a:lnSpc>
                <a:spcPct val="100000"/>
              </a:lnSpc>
              <a:spcBef>
                <a:spcPts val="0"/>
              </a:spcBef>
            </a:pPr>
            <a:r>
              <a:rPr lang="en-US" dirty="0">
                <a:solidFill>
                  <a:schemeClr val="tx1"/>
                </a:solidFill>
                <a:latin typeface="Arial" panose="020B0604020202020204" pitchFamily="34" charset="0"/>
                <a:cs typeface="Arial" panose="020B0604020202020204" pitchFamily="34" charset="0"/>
              </a:rPr>
              <a:t>Commanders may authorize wear of additional or alternative </a:t>
            </a:r>
            <a:r>
              <a:rPr lang="en-US" b="1" dirty="0">
                <a:solidFill>
                  <a:schemeClr val="tx1"/>
                </a:solidFill>
                <a:latin typeface="Arial" panose="020B0604020202020204" pitchFamily="34" charset="0"/>
                <a:cs typeface="Arial" panose="020B0604020202020204" pitchFamily="34" charset="0"/>
              </a:rPr>
              <a:t>uniform items</a:t>
            </a:r>
            <a:r>
              <a:rPr lang="en-US" dirty="0">
                <a:solidFill>
                  <a:schemeClr val="tx1"/>
                </a:solidFill>
                <a:latin typeface="Arial" panose="020B0604020202020204" pitchFamily="34" charset="0"/>
                <a:cs typeface="Arial" panose="020B0604020202020204" pitchFamily="34" charset="0"/>
              </a:rPr>
              <a:t> in accordance with AR 670-1.</a:t>
            </a:r>
            <a:r>
              <a:rPr lang="en-US" b="1" i="1" dirty="0">
                <a:solidFill>
                  <a:schemeClr val="tx1"/>
                </a:solidFill>
                <a:latin typeface="Arial" panose="020B0604020202020204" pitchFamily="34" charset="0"/>
                <a:cs typeface="Arial" panose="020B0604020202020204" pitchFamily="34" charset="0"/>
              </a:rPr>
              <a:t> C1-2</a:t>
            </a:r>
            <a:r>
              <a:rPr lang="en-US" dirty="0">
                <a:solidFill>
                  <a:schemeClr val="tx1"/>
                </a:solidFill>
                <a:latin typeface="Arial" panose="020B0604020202020204" pitchFamily="34" charset="0"/>
                <a:cs typeface="Arial" panose="020B0604020202020204" pitchFamily="34" charset="0"/>
              </a:rPr>
              <a:t> </a:t>
            </a:r>
          </a:p>
          <a:p>
            <a:pPr marL="855663" indent="-168275">
              <a:lnSpc>
                <a:spcPct val="100000"/>
              </a:lnSpc>
              <a:spcBef>
                <a:spcPts val="0"/>
              </a:spcBef>
            </a:pPr>
            <a:r>
              <a:rPr lang="en-US" dirty="0">
                <a:solidFill>
                  <a:schemeClr val="tx1"/>
                </a:solidFill>
                <a:latin typeface="Arial" panose="020B0604020202020204" pitchFamily="34" charset="0"/>
                <a:cs typeface="Arial" panose="020B0604020202020204" pitchFamily="34" charset="0"/>
              </a:rPr>
              <a:t>Requests to wear apparel that is </a:t>
            </a:r>
            <a:r>
              <a:rPr lang="en-US" b="1" dirty="0">
                <a:solidFill>
                  <a:schemeClr val="tx1"/>
                </a:solidFill>
                <a:latin typeface="Arial" panose="020B0604020202020204" pitchFamily="34" charset="0"/>
                <a:cs typeface="Arial" panose="020B0604020202020204" pitchFamily="34" charset="0"/>
              </a:rPr>
              <a:t>not authorized </a:t>
            </a:r>
            <a:r>
              <a:rPr lang="en-US" dirty="0">
                <a:solidFill>
                  <a:schemeClr val="tx1"/>
                </a:solidFill>
                <a:latin typeface="Arial" panose="020B0604020202020204" pitchFamily="34" charset="0"/>
                <a:cs typeface="Arial" panose="020B0604020202020204" pitchFamily="34" charset="0"/>
              </a:rPr>
              <a:t>by AR 670-1 require a religious accommodation using procedures in Appendix P. </a:t>
            </a:r>
            <a:r>
              <a:rPr lang="en-US" b="1" i="1" dirty="0">
                <a:solidFill>
                  <a:schemeClr val="tx1"/>
                </a:solidFill>
                <a:latin typeface="Arial" panose="020B0604020202020204" pitchFamily="34" charset="0"/>
                <a:cs typeface="Arial" panose="020B0604020202020204" pitchFamily="34" charset="0"/>
              </a:rPr>
              <a:t>C4</a:t>
            </a:r>
            <a:endParaRPr lang="en-US" dirty="0">
              <a:solidFill>
                <a:schemeClr val="tx1"/>
              </a:solidFill>
              <a:latin typeface="Arial" panose="020B0604020202020204" pitchFamily="34" charset="0"/>
              <a:cs typeface="Arial" panose="020B0604020202020204" pitchFamily="34" charset="0"/>
            </a:endParaRPr>
          </a:p>
          <a:p>
            <a:pPr marL="0" indent="0">
              <a:lnSpc>
                <a:spcPct val="100000"/>
              </a:lnSpc>
              <a:spcBef>
                <a:spcPts val="0"/>
              </a:spcBef>
              <a:buNone/>
            </a:pPr>
            <a:endParaRPr lang="en-US" b="1" i="1" dirty="0">
              <a:solidFill>
                <a:schemeClr val="tx1"/>
              </a:solidFill>
              <a:latin typeface="Arial" panose="020B0604020202020204" pitchFamily="34" charset="0"/>
              <a:cs typeface="Arial" panose="020B0604020202020204" pitchFamily="34" charset="0"/>
            </a:endParaRPr>
          </a:p>
        </p:txBody>
      </p:sp>
      <p:sp>
        <p:nvSpPr>
          <p:cNvPr id="6" name="Title 1"/>
          <p:cNvSpPr>
            <a:spLocks noGrp="1"/>
          </p:cNvSpPr>
          <p:nvPr>
            <p:ph type="title"/>
          </p:nvPr>
        </p:nvSpPr>
        <p:spPr/>
        <p:txBody>
          <a:bodyPr>
            <a:normAutofit/>
          </a:bodyPr>
          <a:lstStyle/>
          <a:p>
            <a:r>
              <a:rPr lang="en-US" sz="2400" b="1" dirty="0">
                <a:latin typeface="Arial" panose="020B0604020202020204" pitchFamily="34" charset="0"/>
                <a:cs typeface="Arial" panose="020B0604020202020204" pitchFamily="34" charset="0"/>
              </a:rPr>
              <a:t>D. Types of Requests (continued 2 of 3)</a:t>
            </a:r>
          </a:p>
        </p:txBody>
      </p:sp>
    </p:spTree>
    <p:extLst>
      <p:ext uri="{BB962C8B-B14F-4D97-AF65-F5344CB8AC3E}">
        <p14:creationId xmlns:p14="http://schemas.microsoft.com/office/powerpoint/2010/main" val="35485127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type="body" sz="quarter" idx="16"/>
          </p:nvPr>
        </p:nvSpPr>
        <p:spPr>
          <a:xfrm>
            <a:off x="259882" y="1141994"/>
            <a:ext cx="8685814" cy="269875"/>
          </a:xfrm>
        </p:spPr>
        <p:txBody>
          <a:bodyPr>
            <a:noAutofit/>
          </a:bodyPr>
          <a:lstStyle/>
          <a:p>
            <a:pPr marL="0" lvl="0" indent="0">
              <a:lnSpc>
                <a:spcPct val="100000"/>
              </a:lnSpc>
              <a:spcBef>
                <a:spcPts val="0"/>
              </a:spcBef>
              <a:buNone/>
            </a:pPr>
            <a:r>
              <a:rPr lang="en-US" sz="2000" b="1" i="1" dirty="0">
                <a:solidFill>
                  <a:schemeClr val="tx1"/>
                </a:solidFill>
                <a:latin typeface="Arial" panose="020B0604020202020204" pitchFamily="34" charset="0"/>
                <a:cs typeface="Arial" panose="020B0604020202020204" pitchFamily="34" charset="0"/>
              </a:rPr>
              <a:t>(5) Appearance and Grooming.</a:t>
            </a:r>
            <a:r>
              <a:rPr lang="en-US" sz="2000" b="1" dirty="0">
                <a:solidFill>
                  <a:schemeClr val="tx1"/>
                </a:solidFill>
                <a:latin typeface="Arial" panose="020B0604020202020204" pitchFamily="34" charset="0"/>
                <a:cs typeface="Arial" panose="020B0604020202020204" pitchFamily="34" charset="0"/>
              </a:rPr>
              <a:t>  (CATEGORY Varies, usually C3/4)</a:t>
            </a:r>
          </a:p>
          <a:p>
            <a:pPr marL="739775">
              <a:lnSpc>
                <a:spcPct val="100000"/>
              </a:lnSpc>
              <a:spcBef>
                <a:spcPts val="600"/>
              </a:spcBef>
            </a:pPr>
            <a:r>
              <a:rPr lang="en-US" sz="2000" dirty="0">
                <a:solidFill>
                  <a:schemeClr val="tx1"/>
                </a:solidFill>
                <a:latin typeface="Arial" panose="020B0604020202020204" pitchFamily="34" charset="0"/>
                <a:cs typeface="Arial" panose="020B0604020202020204" pitchFamily="34" charset="0"/>
              </a:rPr>
              <a:t>Appearance and grooming standards are contained in AR 670-1.</a:t>
            </a:r>
          </a:p>
          <a:p>
            <a:pPr marL="739775">
              <a:lnSpc>
                <a:spcPct val="100000"/>
              </a:lnSpc>
              <a:spcBef>
                <a:spcPts val="600"/>
              </a:spcBef>
            </a:pPr>
            <a:r>
              <a:rPr lang="en-US" sz="2000" dirty="0">
                <a:solidFill>
                  <a:schemeClr val="tx1"/>
                </a:solidFill>
                <a:latin typeface="Arial" panose="020B0604020202020204" pitchFamily="34" charset="0"/>
                <a:cs typeface="Arial" panose="020B0604020202020204" pitchFamily="34" charset="0"/>
              </a:rPr>
              <a:t>Soldiers must request a religious accommodation to engage in modifications to grooming and appearance practices</a:t>
            </a:r>
            <a:r>
              <a:rPr lang="en-US" sz="2000" b="1" dirty="0">
                <a:solidFill>
                  <a:schemeClr val="tx1"/>
                </a:solidFill>
                <a:latin typeface="Arial" panose="020B0604020202020204" pitchFamily="34" charset="0"/>
                <a:cs typeface="Arial" panose="020B0604020202020204" pitchFamily="34" charset="0"/>
              </a:rPr>
              <a:t> regardless of whether the practice is addressed in AR 670–1.</a:t>
            </a:r>
          </a:p>
          <a:p>
            <a:pPr marL="398463">
              <a:lnSpc>
                <a:spcPct val="100000"/>
              </a:lnSpc>
              <a:spcBef>
                <a:spcPts val="600"/>
              </a:spcBef>
            </a:pPr>
            <a:r>
              <a:rPr lang="en-US" sz="2000" b="1" dirty="0">
                <a:solidFill>
                  <a:schemeClr val="tx1"/>
                </a:solidFill>
                <a:latin typeface="Arial" panose="020B0604020202020204" pitchFamily="34" charset="0"/>
                <a:cs typeface="Arial" panose="020B0604020202020204" pitchFamily="34" charset="0"/>
              </a:rPr>
              <a:t>GCMCA Approval Authority is limited to the provisions as described in AR 670-1 and include:</a:t>
            </a:r>
            <a:endParaRPr lang="en-US" sz="2000" dirty="0">
              <a:solidFill>
                <a:schemeClr val="tx1"/>
              </a:solidFill>
              <a:latin typeface="Arial" panose="020B0604020202020204" pitchFamily="34" charset="0"/>
              <a:cs typeface="Arial" panose="020B0604020202020204" pitchFamily="34" charset="0"/>
            </a:endParaRPr>
          </a:p>
          <a:p>
            <a:pPr marL="1030288">
              <a:lnSpc>
                <a:spcPct val="100000"/>
              </a:lnSpc>
              <a:spcBef>
                <a:spcPts val="0"/>
              </a:spcBef>
            </a:pPr>
            <a:r>
              <a:rPr lang="en-US" sz="2000" dirty="0">
                <a:solidFill>
                  <a:schemeClr val="tx1"/>
                </a:solidFill>
                <a:latin typeface="Arial" panose="020B0604020202020204" pitchFamily="34" charset="0"/>
                <a:cs typeface="Arial" panose="020B0604020202020204" pitchFamily="34" charset="0"/>
              </a:rPr>
              <a:t>Wear of a hijab</a:t>
            </a:r>
          </a:p>
          <a:p>
            <a:pPr marL="1030288">
              <a:lnSpc>
                <a:spcPct val="100000"/>
              </a:lnSpc>
              <a:spcBef>
                <a:spcPts val="0"/>
              </a:spcBef>
            </a:pPr>
            <a:r>
              <a:rPr lang="en-US" sz="2000" dirty="0">
                <a:solidFill>
                  <a:schemeClr val="tx1"/>
                </a:solidFill>
                <a:latin typeface="Arial" panose="020B0604020202020204" pitchFamily="34" charset="0"/>
                <a:cs typeface="Arial" panose="020B0604020202020204" pitchFamily="34" charset="0"/>
              </a:rPr>
              <a:t>Wear of a beard </a:t>
            </a:r>
          </a:p>
          <a:p>
            <a:pPr marL="1030288">
              <a:lnSpc>
                <a:spcPct val="100000"/>
              </a:lnSpc>
              <a:spcBef>
                <a:spcPts val="0"/>
              </a:spcBef>
            </a:pPr>
            <a:r>
              <a:rPr lang="en-US" sz="2000" dirty="0">
                <a:solidFill>
                  <a:schemeClr val="tx1"/>
                </a:solidFill>
                <a:latin typeface="Arial" panose="020B0604020202020204" pitchFamily="34" charset="0"/>
                <a:cs typeface="Arial" panose="020B0604020202020204" pitchFamily="34" charset="0"/>
              </a:rPr>
              <a:t>Wear of a turban or under-turban/</a:t>
            </a:r>
            <a:r>
              <a:rPr lang="en-US" sz="2000" dirty="0" err="1">
                <a:solidFill>
                  <a:schemeClr val="tx1"/>
                </a:solidFill>
                <a:latin typeface="Arial" panose="020B0604020202020204" pitchFamily="34" charset="0"/>
                <a:cs typeface="Arial" panose="020B0604020202020204" pitchFamily="34" charset="0"/>
              </a:rPr>
              <a:t>patka</a:t>
            </a:r>
            <a:r>
              <a:rPr lang="en-US" sz="2000" dirty="0">
                <a:solidFill>
                  <a:schemeClr val="tx1"/>
                </a:solidFill>
                <a:latin typeface="Arial" panose="020B0604020202020204" pitchFamily="34" charset="0"/>
                <a:cs typeface="Arial" panose="020B0604020202020204" pitchFamily="34" charset="0"/>
              </a:rPr>
              <a:t> with uncut hair</a:t>
            </a:r>
          </a:p>
          <a:p>
            <a:pPr marL="1030288">
              <a:lnSpc>
                <a:spcPct val="100000"/>
              </a:lnSpc>
              <a:spcBef>
                <a:spcPts val="0"/>
              </a:spcBef>
            </a:pPr>
            <a:r>
              <a:rPr lang="en-US" sz="2000" dirty="0">
                <a:solidFill>
                  <a:schemeClr val="tx1"/>
                </a:solidFill>
                <a:latin typeface="Arial" panose="020B0604020202020204" pitchFamily="34" charset="0"/>
                <a:cs typeface="Arial" panose="020B0604020202020204" pitchFamily="34" charset="0"/>
              </a:rPr>
              <a:t>Other provisions as described in AR 670-1</a:t>
            </a:r>
          </a:p>
          <a:p>
            <a:pPr marL="398463">
              <a:lnSpc>
                <a:spcPct val="100000"/>
              </a:lnSpc>
              <a:spcBef>
                <a:spcPts val="600"/>
              </a:spcBef>
            </a:pPr>
            <a:r>
              <a:rPr lang="en-US" sz="2000" b="1" dirty="0">
                <a:solidFill>
                  <a:schemeClr val="tx1"/>
                </a:solidFill>
                <a:latin typeface="Arial" panose="020B0604020202020204" pitchFamily="34" charset="0"/>
                <a:cs typeface="Arial" panose="020B0604020202020204" pitchFamily="34" charset="0"/>
              </a:rPr>
              <a:t>All other requests for accommodation must be elevated through the chain of command and GCMCA to the DCS G-1.</a:t>
            </a:r>
          </a:p>
          <a:p>
            <a:pPr marL="398463">
              <a:lnSpc>
                <a:spcPct val="100000"/>
              </a:lnSpc>
              <a:spcBef>
                <a:spcPts val="600"/>
              </a:spcBef>
            </a:pPr>
            <a:r>
              <a:rPr lang="en-US" sz="2000" dirty="0">
                <a:solidFill>
                  <a:schemeClr val="tx1"/>
                </a:solidFill>
                <a:latin typeface="Arial" panose="020B0604020202020204" pitchFamily="34" charset="0"/>
                <a:cs typeface="Arial" panose="020B0604020202020204" pitchFamily="34" charset="0"/>
              </a:rPr>
              <a:t>Slide 28 is a tool to help Commanders, Chaplains, Religious Affairs Specialists, and staff identify the appropriate procedure and approval authority for the accommodation request.</a:t>
            </a:r>
          </a:p>
        </p:txBody>
      </p:sp>
      <p:sp>
        <p:nvSpPr>
          <p:cNvPr id="6" name="Title 1"/>
          <p:cNvSpPr>
            <a:spLocks noGrp="1"/>
          </p:cNvSpPr>
          <p:nvPr>
            <p:ph type="title"/>
          </p:nvPr>
        </p:nvSpPr>
        <p:spPr/>
        <p:txBody>
          <a:bodyPr>
            <a:normAutofit/>
          </a:bodyPr>
          <a:lstStyle/>
          <a:p>
            <a:r>
              <a:rPr lang="en-US" sz="2400" b="1" dirty="0">
                <a:latin typeface="Arial" panose="020B0604020202020204" pitchFamily="34" charset="0"/>
                <a:cs typeface="Arial" panose="020B0604020202020204" pitchFamily="34" charset="0"/>
              </a:rPr>
              <a:t>D. Types of Requests (continued 3 of 3)</a:t>
            </a:r>
          </a:p>
        </p:txBody>
      </p:sp>
    </p:spTree>
    <p:extLst>
      <p:ext uri="{BB962C8B-B14F-4D97-AF65-F5344CB8AC3E}">
        <p14:creationId xmlns:p14="http://schemas.microsoft.com/office/powerpoint/2010/main" val="23842205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type="body" sz="quarter" idx="16"/>
          </p:nvPr>
        </p:nvSpPr>
        <p:spPr>
          <a:xfrm>
            <a:off x="259882" y="1075892"/>
            <a:ext cx="8652764" cy="269875"/>
          </a:xfrm>
        </p:spPr>
        <p:txBody>
          <a:bodyPr>
            <a:noAutofit/>
          </a:bodyPr>
          <a:lstStyle/>
          <a:p>
            <a:pPr marL="0" indent="0">
              <a:lnSpc>
                <a:spcPct val="120000"/>
              </a:lnSpc>
              <a:spcBef>
                <a:spcPts val="0"/>
              </a:spcBef>
              <a:spcAft>
                <a:spcPts val="600"/>
              </a:spcAft>
              <a:buNone/>
            </a:pPr>
            <a:r>
              <a:rPr lang="en-US" sz="2000" dirty="0">
                <a:solidFill>
                  <a:schemeClr val="tx1"/>
                </a:solidFill>
                <a:latin typeface="Arial" panose="020B0604020202020204" pitchFamily="34" charset="0"/>
                <a:cs typeface="Arial" panose="020B0604020202020204" pitchFamily="34" charset="0"/>
              </a:rPr>
              <a:t>(1) </a:t>
            </a:r>
            <a:r>
              <a:rPr lang="en-US" sz="2000" b="1" dirty="0">
                <a:solidFill>
                  <a:schemeClr val="tx1"/>
                </a:solidFill>
                <a:latin typeface="Arial" panose="020B0604020202020204" pitchFamily="34" charset="0"/>
                <a:cs typeface="Arial" panose="020B0604020202020204" pitchFamily="34" charset="0"/>
              </a:rPr>
              <a:t>Requests for religious accommodation </a:t>
            </a:r>
            <a:r>
              <a:rPr lang="en-US" sz="2000" dirty="0">
                <a:solidFill>
                  <a:schemeClr val="tx1"/>
                </a:solidFill>
                <a:latin typeface="Arial" panose="020B0604020202020204" pitchFamily="34" charset="0"/>
                <a:cs typeface="Arial" panose="020B0604020202020204" pitchFamily="34" charset="0"/>
              </a:rPr>
              <a:t>are processed under distinct approval channels depending on the type of accommodation requested.</a:t>
            </a:r>
          </a:p>
          <a:p>
            <a:pPr marL="233363" indent="0">
              <a:lnSpc>
                <a:spcPct val="120000"/>
              </a:lnSpc>
              <a:spcBef>
                <a:spcPts val="0"/>
              </a:spcBef>
              <a:buNone/>
            </a:pPr>
            <a:r>
              <a:rPr lang="en-US" sz="2000" dirty="0">
                <a:solidFill>
                  <a:schemeClr val="tx1"/>
                </a:solidFill>
                <a:latin typeface="Arial" panose="020B0604020202020204" pitchFamily="34" charset="0"/>
                <a:cs typeface="Arial" panose="020B0604020202020204" pitchFamily="34" charset="0"/>
              </a:rPr>
              <a:t>(a)  </a:t>
            </a:r>
            <a:r>
              <a:rPr lang="en-US" sz="2000" u="sng" dirty="0">
                <a:solidFill>
                  <a:schemeClr val="tx1"/>
                </a:solidFill>
                <a:latin typeface="Arial" panose="020B0604020202020204" pitchFamily="34" charset="0"/>
                <a:cs typeface="Arial" panose="020B0604020202020204" pitchFamily="34" charset="0"/>
              </a:rPr>
              <a:t>Worship, modesty, and dietary practices</a:t>
            </a:r>
            <a:r>
              <a:rPr lang="en-US" sz="2000" dirty="0">
                <a:solidFill>
                  <a:schemeClr val="tx1"/>
                </a:solidFill>
                <a:latin typeface="Arial" panose="020B0604020202020204" pitchFamily="34" charset="0"/>
                <a:cs typeface="Arial" panose="020B0604020202020204" pitchFamily="34" charset="0"/>
              </a:rPr>
              <a:t>. </a:t>
            </a:r>
            <a:r>
              <a:rPr lang="en-US" sz="2000" b="1" dirty="0">
                <a:solidFill>
                  <a:schemeClr val="tx1"/>
                </a:solidFill>
                <a:latin typeface="Arial" panose="020B0604020202020204" pitchFamily="34" charset="0"/>
                <a:cs typeface="Arial" panose="020B0604020202020204" pitchFamily="34" charset="0"/>
              </a:rPr>
              <a:t>Unit commanders </a:t>
            </a:r>
            <a:r>
              <a:rPr lang="en-US" sz="2000" dirty="0">
                <a:solidFill>
                  <a:schemeClr val="tx1"/>
                </a:solidFill>
                <a:latin typeface="Arial" panose="020B0604020202020204" pitchFamily="34" charset="0"/>
                <a:cs typeface="Arial" panose="020B0604020202020204" pitchFamily="34" charset="0"/>
              </a:rPr>
              <a:t>are the </a:t>
            </a:r>
            <a:r>
              <a:rPr lang="en-US" sz="2000" b="1" dirty="0">
                <a:solidFill>
                  <a:schemeClr val="tx1"/>
                </a:solidFill>
                <a:latin typeface="Arial" panose="020B0604020202020204" pitchFamily="34" charset="0"/>
                <a:cs typeface="Arial" panose="020B0604020202020204" pitchFamily="34" charset="0"/>
              </a:rPr>
              <a:t>designated decision authority for most worship and dietary practices</a:t>
            </a:r>
            <a:r>
              <a:rPr lang="en-US" sz="2000" dirty="0">
                <a:solidFill>
                  <a:schemeClr val="tx1"/>
                </a:solidFill>
                <a:latin typeface="Arial" panose="020B0604020202020204" pitchFamily="34" charset="0"/>
                <a:cs typeface="Arial" panose="020B0604020202020204" pitchFamily="34" charset="0"/>
              </a:rPr>
              <a:t>, including procedures for appeal.</a:t>
            </a:r>
          </a:p>
          <a:p>
            <a:pPr marL="233363" indent="0">
              <a:lnSpc>
                <a:spcPct val="120000"/>
              </a:lnSpc>
              <a:spcBef>
                <a:spcPts val="0"/>
              </a:spcBef>
              <a:buNone/>
            </a:pPr>
            <a:r>
              <a:rPr lang="en-US" sz="2000" dirty="0">
                <a:solidFill>
                  <a:schemeClr val="tx1"/>
                </a:solidFill>
                <a:latin typeface="Arial" panose="020B0604020202020204" pitchFamily="34" charset="0"/>
                <a:cs typeface="Arial" panose="020B0604020202020204" pitchFamily="34" charset="0"/>
              </a:rPr>
              <a:t>(b)  </a:t>
            </a:r>
            <a:r>
              <a:rPr lang="en-US" sz="2000" u="sng" dirty="0">
                <a:solidFill>
                  <a:schemeClr val="tx1"/>
                </a:solidFill>
                <a:latin typeface="Arial" panose="020B0604020202020204" pitchFamily="34" charset="0"/>
                <a:cs typeface="Arial" panose="020B0604020202020204" pitchFamily="34" charset="0"/>
              </a:rPr>
              <a:t>Medical practices</a:t>
            </a:r>
            <a:r>
              <a:rPr lang="en-US" sz="2000" dirty="0">
                <a:solidFill>
                  <a:schemeClr val="tx1"/>
                </a:solidFill>
                <a:latin typeface="Arial" panose="020B0604020202020204" pitchFamily="34" charset="0"/>
                <a:cs typeface="Arial" panose="020B0604020202020204" pitchFamily="34" charset="0"/>
              </a:rPr>
              <a:t>. </a:t>
            </a:r>
            <a:r>
              <a:rPr lang="en-US" sz="2000" b="1" dirty="0">
                <a:solidFill>
                  <a:schemeClr val="tx1"/>
                </a:solidFill>
                <a:latin typeface="Arial" panose="020B0604020202020204" pitchFamily="34" charset="0"/>
                <a:cs typeface="Arial" panose="020B0604020202020204" pitchFamily="34" charset="0"/>
              </a:rPr>
              <a:t>Unit commanders</a:t>
            </a:r>
            <a:r>
              <a:rPr lang="en-US" sz="2000" dirty="0">
                <a:solidFill>
                  <a:schemeClr val="tx1"/>
                </a:solidFill>
                <a:latin typeface="Arial" panose="020B0604020202020204" pitchFamily="34" charset="0"/>
                <a:cs typeface="Arial" panose="020B0604020202020204" pitchFamily="34" charset="0"/>
              </a:rPr>
              <a:t>, in consultation with MTF commanders and/or medical advisors are the decision authority for medical practices which do not involve exemption from immunization. </a:t>
            </a:r>
            <a:r>
              <a:rPr lang="en-US" sz="2000" b="1" dirty="0">
                <a:solidFill>
                  <a:schemeClr val="tx1"/>
                </a:solidFill>
                <a:latin typeface="Arial" panose="020B0604020202020204" pitchFamily="34" charset="0"/>
                <a:cs typeface="Arial" panose="020B0604020202020204" pitchFamily="34" charset="0"/>
              </a:rPr>
              <a:t>TSG is the decision authority for ALL immunization exemptions. ASA (M&amp;RA) is the immunization exemption appeal authority.</a:t>
            </a:r>
          </a:p>
          <a:p>
            <a:pPr marL="233363" indent="0">
              <a:lnSpc>
                <a:spcPct val="120000"/>
              </a:lnSpc>
              <a:spcBef>
                <a:spcPts val="0"/>
              </a:spcBef>
              <a:buNone/>
            </a:pPr>
            <a:r>
              <a:rPr lang="en-US" sz="2000" dirty="0">
                <a:solidFill>
                  <a:schemeClr val="tx1"/>
                </a:solidFill>
                <a:latin typeface="Arial" panose="020B0604020202020204" pitchFamily="34" charset="0"/>
                <a:cs typeface="Arial" panose="020B0604020202020204" pitchFamily="34" charset="0"/>
              </a:rPr>
              <a:t>(c)  </a:t>
            </a:r>
            <a:r>
              <a:rPr lang="en-US" sz="2000" u="sng" dirty="0">
                <a:solidFill>
                  <a:schemeClr val="tx1"/>
                </a:solidFill>
                <a:latin typeface="Arial" panose="020B0604020202020204" pitchFamily="34" charset="0"/>
                <a:cs typeface="Arial" panose="020B0604020202020204" pitchFamily="34" charset="0"/>
              </a:rPr>
              <a:t>Uniform and grooming practices</a:t>
            </a:r>
            <a:r>
              <a:rPr lang="en-US" sz="2000" dirty="0">
                <a:solidFill>
                  <a:schemeClr val="tx1"/>
                </a:solidFill>
                <a:latin typeface="Arial" panose="020B0604020202020204" pitchFamily="34" charset="0"/>
                <a:cs typeface="Arial" panose="020B0604020202020204" pitchFamily="34" charset="0"/>
              </a:rPr>
              <a:t>. Some uniform and grooming requests may be approved or disapproved by the GCMCA. Any request which requires a waiver of Army policy may only be approved or disapproved by the SECARMY or designee.</a:t>
            </a:r>
          </a:p>
        </p:txBody>
      </p:sp>
      <p:sp>
        <p:nvSpPr>
          <p:cNvPr id="6" name="Title 1"/>
          <p:cNvSpPr>
            <a:spLocks noGrp="1"/>
          </p:cNvSpPr>
          <p:nvPr>
            <p:ph type="title"/>
          </p:nvPr>
        </p:nvSpPr>
        <p:spPr/>
        <p:txBody>
          <a:bodyPr>
            <a:normAutofit fontScale="90000"/>
          </a:bodyPr>
          <a:lstStyle/>
          <a:p>
            <a:pPr algn="ctr"/>
            <a:r>
              <a:rPr lang="en-US" sz="2700" b="1" dirty="0">
                <a:latin typeface="Arial" panose="020B0604020202020204" pitchFamily="34" charset="0"/>
                <a:cs typeface="Arial" panose="020B0604020202020204" pitchFamily="34" charset="0"/>
              </a:rPr>
              <a:t>E. Procedures and Approval Authorities</a:t>
            </a:r>
            <a:r>
              <a:rPr lang="en-US" sz="2700" b="1" dirty="0">
                <a:solidFill>
                  <a:prstClr val="black"/>
                </a:solidFill>
                <a:latin typeface="Arial" panose="020B0604020202020204" pitchFamily="34" charset="0"/>
                <a:cs typeface="Arial" panose="020B0604020202020204" pitchFamily="34" charset="0"/>
              </a:rPr>
              <a:t> </a:t>
            </a:r>
            <a:r>
              <a:rPr lang="en-US" sz="1300" b="1" dirty="0">
                <a:solidFill>
                  <a:prstClr val="black"/>
                </a:solidFill>
                <a:latin typeface="Arial" panose="020B0604020202020204" pitchFamily="34" charset="0"/>
                <a:cs typeface="Arial" panose="020B0604020202020204" pitchFamily="34" charset="0"/>
              </a:rPr>
              <a:t>(AR 600-20-5-6: 1 of 3)</a:t>
            </a:r>
            <a:endParaRPr lang="en-US" sz="24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5228376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type="body" sz="quarter" idx="16"/>
          </p:nvPr>
        </p:nvSpPr>
        <p:spPr>
          <a:xfrm>
            <a:off x="259882" y="1130977"/>
            <a:ext cx="8630730" cy="269875"/>
          </a:xfrm>
        </p:spPr>
        <p:txBody>
          <a:bodyPr>
            <a:noAutofit/>
          </a:bodyPr>
          <a:lstStyle/>
          <a:p>
            <a:pPr marL="0" indent="0">
              <a:lnSpc>
                <a:spcPct val="120000"/>
              </a:lnSpc>
              <a:spcBef>
                <a:spcPts val="0"/>
              </a:spcBef>
              <a:buNone/>
            </a:pPr>
            <a:r>
              <a:rPr lang="en-US" dirty="0">
                <a:solidFill>
                  <a:schemeClr val="tx1"/>
                </a:solidFill>
                <a:latin typeface="Arial" panose="020B0604020202020204" pitchFamily="34" charset="0"/>
                <a:cs typeface="Arial" panose="020B0604020202020204" pitchFamily="34" charset="0"/>
              </a:rPr>
              <a:t>(2) </a:t>
            </a:r>
            <a:r>
              <a:rPr lang="en-US" b="1" dirty="0">
                <a:solidFill>
                  <a:schemeClr val="tx1"/>
                </a:solidFill>
                <a:latin typeface="Arial" panose="020B0604020202020204" pitchFamily="34" charset="0"/>
                <a:cs typeface="Arial" panose="020B0604020202020204" pitchFamily="34" charset="0"/>
              </a:rPr>
              <a:t>Commanders should consider the following factors when considering a request:</a:t>
            </a:r>
          </a:p>
          <a:p>
            <a:pPr marL="341313" lvl="0" indent="0">
              <a:spcBef>
                <a:spcPts val="600"/>
              </a:spcBef>
              <a:buNone/>
            </a:pPr>
            <a:r>
              <a:rPr lang="en-US" i="1" dirty="0">
                <a:solidFill>
                  <a:schemeClr val="tx1"/>
                </a:solidFill>
                <a:latin typeface="Arial" panose="020B0604020202020204" pitchFamily="34" charset="0"/>
                <a:cs typeface="Arial" panose="020B0604020202020204" pitchFamily="34" charset="0"/>
              </a:rPr>
              <a:t>(a)</a:t>
            </a:r>
            <a:r>
              <a:rPr lang="en-US" dirty="0">
                <a:solidFill>
                  <a:schemeClr val="tx1"/>
                </a:solidFill>
                <a:latin typeface="Arial" panose="020B0604020202020204" pitchFamily="34" charset="0"/>
                <a:cs typeface="Arial" panose="020B0604020202020204" pitchFamily="34" charset="0"/>
              </a:rPr>
              <a:t>  The importance of military requirements in terms of mission accomplishment, including military readiness, unit cohesion, good order, discipline, health, and safety.</a:t>
            </a:r>
          </a:p>
          <a:p>
            <a:pPr marL="341313" lvl="0" indent="0">
              <a:spcBef>
                <a:spcPts val="600"/>
              </a:spcBef>
              <a:buNone/>
            </a:pPr>
            <a:r>
              <a:rPr lang="en-US" i="1" dirty="0">
                <a:solidFill>
                  <a:schemeClr val="tx1"/>
                </a:solidFill>
                <a:latin typeface="Arial" panose="020B0604020202020204" pitchFamily="34" charset="0"/>
                <a:cs typeface="Arial" panose="020B0604020202020204" pitchFamily="34" charset="0"/>
              </a:rPr>
              <a:t>(b)</a:t>
            </a:r>
            <a:r>
              <a:rPr lang="en-US" dirty="0">
                <a:solidFill>
                  <a:schemeClr val="tx1"/>
                </a:solidFill>
                <a:latin typeface="Arial" panose="020B0604020202020204" pitchFamily="34" charset="0"/>
                <a:cs typeface="Arial" panose="020B0604020202020204" pitchFamily="34" charset="0"/>
              </a:rPr>
              <a:t>  The religious importance of the accommodation to the requestor.  </a:t>
            </a:r>
          </a:p>
          <a:p>
            <a:pPr marL="341313" lvl="0" indent="0">
              <a:spcBef>
                <a:spcPts val="600"/>
              </a:spcBef>
              <a:buNone/>
            </a:pPr>
            <a:r>
              <a:rPr lang="en-US" i="1" dirty="0">
                <a:solidFill>
                  <a:schemeClr val="tx1"/>
                </a:solidFill>
                <a:latin typeface="Arial" panose="020B0604020202020204" pitchFamily="34" charset="0"/>
                <a:cs typeface="Arial" panose="020B0604020202020204" pitchFamily="34" charset="0"/>
              </a:rPr>
              <a:t>(c)</a:t>
            </a:r>
            <a:r>
              <a:rPr lang="en-US" dirty="0">
                <a:solidFill>
                  <a:schemeClr val="tx1"/>
                </a:solidFill>
                <a:latin typeface="Arial" panose="020B0604020202020204" pitchFamily="34" charset="0"/>
                <a:cs typeface="Arial" panose="020B0604020202020204" pitchFamily="34" charset="0"/>
              </a:rPr>
              <a:t>  The cumulative impact of repeated accommodations of a similar nature.</a:t>
            </a:r>
          </a:p>
          <a:p>
            <a:pPr marL="341313" lvl="0" indent="0">
              <a:spcBef>
                <a:spcPts val="600"/>
              </a:spcBef>
              <a:buNone/>
            </a:pPr>
            <a:r>
              <a:rPr lang="en-US" i="1" dirty="0">
                <a:solidFill>
                  <a:schemeClr val="tx1"/>
                </a:solidFill>
                <a:latin typeface="Arial" panose="020B0604020202020204" pitchFamily="34" charset="0"/>
                <a:cs typeface="Arial" panose="020B0604020202020204" pitchFamily="34" charset="0"/>
              </a:rPr>
              <a:t>(d)</a:t>
            </a:r>
            <a:r>
              <a:rPr lang="en-US" dirty="0">
                <a:solidFill>
                  <a:schemeClr val="tx1"/>
                </a:solidFill>
                <a:latin typeface="Arial" panose="020B0604020202020204" pitchFamily="34" charset="0"/>
                <a:cs typeface="Arial" panose="020B0604020202020204" pitchFamily="34" charset="0"/>
              </a:rPr>
              <a:t>  The measurable effect, if any, of granting the single accommodation requested, to include whether it results in the sanctioned discrimination of other Soldiers.</a:t>
            </a:r>
          </a:p>
          <a:p>
            <a:pPr marL="341313" lvl="0" indent="0">
              <a:spcBef>
                <a:spcPts val="600"/>
              </a:spcBef>
              <a:buNone/>
            </a:pPr>
            <a:r>
              <a:rPr lang="en-US" i="1" dirty="0">
                <a:solidFill>
                  <a:schemeClr val="tx1"/>
                </a:solidFill>
                <a:latin typeface="Arial" panose="020B0604020202020204" pitchFamily="34" charset="0"/>
                <a:cs typeface="Arial" panose="020B0604020202020204" pitchFamily="34" charset="0"/>
              </a:rPr>
              <a:t>(e)</a:t>
            </a:r>
            <a:r>
              <a:rPr lang="en-US" dirty="0">
                <a:solidFill>
                  <a:schemeClr val="tx1"/>
                </a:solidFill>
                <a:latin typeface="Arial" panose="020B0604020202020204" pitchFamily="34" charset="0"/>
                <a:cs typeface="Arial" panose="020B0604020202020204" pitchFamily="34" charset="0"/>
              </a:rPr>
              <a:t>  Alternative means available to meet the requested accommodation.</a:t>
            </a:r>
          </a:p>
          <a:p>
            <a:pPr marL="341313" lvl="0" indent="0">
              <a:spcBef>
                <a:spcPts val="600"/>
              </a:spcBef>
              <a:buNone/>
            </a:pPr>
            <a:r>
              <a:rPr lang="en-US" i="1" dirty="0">
                <a:solidFill>
                  <a:schemeClr val="tx1"/>
                </a:solidFill>
                <a:latin typeface="Arial" panose="020B0604020202020204" pitchFamily="34" charset="0"/>
                <a:cs typeface="Arial" panose="020B0604020202020204" pitchFamily="34" charset="0"/>
              </a:rPr>
              <a:t>(f)</a:t>
            </a:r>
            <a:r>
              <a:rPr lang="en-US" dirty="0">
                <a:solidFill>
                  <a:schemeClr val="tx1"/>
                </a:solidFill>
                <a:latin typeface="Arial" panose="020B0604020202020204" pitchFamily="34" charset="0"/>
                <a:cs typeface="Arial" panose="020B0604020202020204" pitchFamily="34" charset="0"/>
              </a:rPr>
              <a:t>  Previous treatment of the same or similar requests, including treatment of similar requests if made for other than religious reasons.</a:t>
            </a:r>
          </a:p>
          <a:p>
            <a:pPr marL="285750" indent="-285750"/>
            <a:r>
              <a:rPr lang="en-US" b="1" dirty="0">
                <a:solidFill>
                  <a:schemeClr val="tx1"/>
                </a:solidFill>
                <a:latin typeface="Arial" panose="020B0604020202020204" pitchFamily="34" charset="0"/>
                <a:cs typeface="Arial" panose="020B0604020202020204" pitchFamily="34" charset="0"/>
              </a:rPr>
              <a:t>See AR 600-20, Appendix P for procedures.</a:t>
            </a:r>
          </a:p>
          <a:p>
            <a:pPr marL="285750" indent="-285750"/>
            <a:r>
              <a:rPr lang="en-US" b="1" dirty="0">
                <a:solidFill>
                  <a:schemeClr val="tx1"/>
                </a:solidFill>
                <a:latin typeface="Arial" panose="020B0604020202020204" pitchFamily="34" charset="0"/>
                <a:cs typeface="Arial" panose="020B0604020202020204" pitchFamily="34" charset="0"/>
              </a:rPr>
              <a:t>The wear of the Kufi, Yarmulke, some religious jewelry are permitted by AR 670-1. See AR 670-1, 3-15 for details.</a:t>
            </a:r>
          </a:p>
          <a:p>
            <a:pPr marL="341313" lvl="0" indent="0">
              <a:buNone/>
            </a:pPr>
            <a:endParaRPr lang="en-US" dirty="0">
              <a:solidFill>
                <a:schemeClr val="tx1"/>
              </a:solidFill>
              <a:latin typeface="Arial" panose="020B0604020202020204" pitchFamily="34" charset="0"/>
              <a:cs typeface="Arial" panose="020B0604020202020204" pitchFamily="34" charset="0"/>
            </a:endParaRPr>
          </a:p>
        </p:txBody>
      </p:sp>
      <p:sp>
        <p:nvSpPr>
          <p:cNvPr id="6" name="Title 1"/>
          <p:cNvSpPr>
            <a:spLocks noGrp="1"/>
          </p:cNvSpPr>
          <p:nvPr>
            <p:ph type="title"/>
          </p:nvPr>
        </p:nvSpPr>
        <p:spPr/>
        <p:txBody>
          <a:bodyPr>
            <a:noAutofit/>
          </a:bodyPr>
          <a:lstStyle/>
          <a:p>
            <a:r>
              <a:rPr lang="en-US" sz="2400" b="1" dirty="0">
                <a:latin typeface="Arial" panose="020B0604020202020204" pitchFamily="34" charset="0"/>
                <a:cs typeface="Arial" panose="020B0604020202020204" pitchFamily="34" charset="0"/>
              </a:rPr>
              <a:t>E. Procedures and Approval Authorities (continued: 2 of 3)</a:t>
            </a:r>
          </a:p>
        </p:txBody>
      </p:sp>
    </p:spTree>
    <p:extLst>
      <p:ext uri="{BB962C8B-B14F-4D97-AF65-F5344CB8AC3E}">
        <p14:creationId xmlns:p14="http://schemas.microsoft.com/office/powerpoint/2010/main" val="16710194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type="body" sz="quarter" idx="16"/>
          </p:nvPr>
        </p:nvSpPr>
        <p:spPr>
          <a:xfrm>
            <a:off x="259882" y="1164027"/>
            <a:ext cx="8630730" cy="269875"/>
          </a:xfrm>
        </p:spPr>
        <p:txBody>
          <a:bodyPr>
            <a:noAutofit/>
          </a:bodyPr>
          <a:lstStyle/>
          <a:p>
            <a:pPr marL="0" indent="0">
              <a:lnSpc>
                <a:spcPct val="100000"/>
              </a:lnSpc>
              <a:spcBef>
                <a:spcPts val="0"/>
              </a:spcBef>
              <a:buNone/>
            </a:pPr>
            <a:r>
              <a:rPr lang="en-US" sz="2000" dirty="0">
                <a:solidFill>
                  <a:schemeClr val="tx1"/>
                </a:solidFill>
                <a:latin typeface="Arial" panose="020B0604020202020204" pitchFamily="34" charset="0"/>
                <a:cs typeface="Arial" panose="020B0604020202020204" pitchFamily="34" charset="0"/>
              </a:rPr>
              <a:t>(1)  </a:t>
            </a:r>
            <a:r>
              <a:rPr lang="en-US" sz="2000" b="1" dirty="0">
                <a:solidFill>
                  <a:schemeClr val="tx1"/>
                </a:solidFill>
                <a:latin typeface="Arial" panose="020B0604020202020204" pitchFamily="34" charset="0"/>
                <a:cs typeface="Arial" panose="020B0604020202020204" pitchFamily="34" charset="0"/>
              </a:rPr>
              <a:t>Routine Accommodations are temporary</a:t>
            </a:r>
            <a:r>
              <a:rPr lang="en-US" sz="2000" dirty="0">
                <a:solidFill>
                  <a:schemeClr val="tx1"/>
                </a:solidFill>
                <a:latin typeface="Arial" panose="020B0604020202020204" pitchFamily="34" charset="0"/>
                <a:cs typeface="Arial" panose="020B0604020202020204" pitchFamily="34" charset="0"/>
              </a:rPr>
              <a:t>. Accommodations for worship and dietary practices, medical care, and modesty concerns are temporary and subject to modification or revocation in accordance with the provisions of </a:t>
            </a:r>
            <a:r>
              <a:rPr lang="en-US" sz="2000" u="sng" dirty="0">
                <a:solidFill>
                  <a:schemeClr val="tx1"/>
                </a:solidFill>
                <a:latin typeface="Arial" panose="020B0604020202020204" pitchFamily="34" charset="0"/>
                <a:cs typeface="Arial" panose="020B0604020202020204" pitchFamily="34" charset="0"/>
              </a:rPr>
              <a:t>para 5–6a(4).</a:t>
            </a:r>
          </a:p>
          <a:p>
            <a:pPr marL="0" indent="0">
              <a:lnSpc>
                <a:spcPct val="100000"/>
              </a:lnSpc>
              <a:spcBef>
                <a:spcPts val="0"/>
              </a:spcBef>
              <a:buNone/>
            </a:pPr>
            <a:endParaRPr lang="en-US" sz="2000" dirty="0">
              <a:solidFill>
                <a:schemeClr val="tx1"/>
              </a:solidFill>
              <a:latin typeface="Arial" panose="020B0604020202020204" pitchFamily="34" charset="0"/>
              <a:cs typeface="Arial" panose="020B0604020202020204" pitchFamily="34" charset="0"/>
            </a:endParaRPr>
          </a:p>
          <a:p>
            <a:pPr marL="0" indent="0">
              <a:lnSpc>
                <a:spcPct val="100000"/>
              </a:lnSpc>
              <a:spcBef>
                <a:spcPts val="0"/>
              </a:spcBef>
              <a:buNone/>
            </a:pPr>
            <a:r>
              <a:rPr lang="en-US" sz="2000" dirty="0">
                <a:solidFill>
                  <a:schemeClr val="tx1"/>
                </a:solidFill>
                <a:latin typeface="Arial" panose="020B0604020202020204" pitchFamily="34" charset="0"/>
                <a:cs typeface="Arial" panose="020B0604020202020204" pitchFamily="34" charset="0"/>
              </a:rPr>
              <a:t>(2)  </a:t>
            </a:r>
            <a:r>
              <a:rPr lang="en-US" sz="2000" b="1" dirty="0">
                <a:solidFill>
                  <a:schemeClr val="tx1"/>
                </a:solidFill>
                <a:latin typeface="Arial" panose="020B0604020202020204" pitchFamily="34" charset="0"/>
                <a:cs typeface="Arial" panose="020B0604020202020204" pitchFamily="34" charset="0"/>
              </a:rPr>
              <a:t>GCMCA Accommodations are permanent</a:t>
            </a:r>
            <a:r>
              <a:rPr lang="en-US" sz="2000" dirty="0">
                <a:solidFill>
                  <a:schemeClr val="tx1"/>
                </a:solidFill>
                <a:latin typeface="Arial" panose="020B0604020202020204" pitchFamily="34" charset="0"/>
                <a:cs typeface="Arial" panose="020B0604020202020204" pitchFamily="34" charset="0"/>
              </a:rPr>
              <a:t>. Accommodations for: wear of a hijab, beard, and turban or under-turban/</a:t>
            </a:r>
            <a:r>
              <a:rPr lang="en-US" sz="2000" dirty="0" err="1">
                <a:solidFill>
                  <a:schemeClr val="tx1"/>
                </a:solidFill>
                <a:latin typeface="Arial" panose="020B0604020202020204" pitchFamily="34" charset="0"/>
                <a:cs typeface="Arial" panose="020B0604020202020204" pitchFamily="34" charset="0"/>
              </a:rPr>
              <a:t>patka</a:t>
            </a:r>
            <a:r>
              <a:rPr lang="en-US" sz="2000" dirty="0">
                <a:solidFill>
                  <a:schemeClr val="tx1"/>
                </a:solidFill>
                <a:latin typeface="Arial" panose="020B0604020202020204" pitchFamily="34" charset="0"/>
                <a:cs typeface="Arial" panose="020B0604020202020204" pitchFamily="34" charset="0"/>
              </a:rPr>
              <a:t> with uncut beard and hair continue throughout a Soldier’s career and cannot be permanently revoked or modified unless authorized by the SECARMY or designee (DCS G-1). However, </a:t>
            </a:r>
          </a:p>
          <a:p>
            <a:pPr marL="798513" indent="-284163">
              <a:lnSpc>
                <a:spcPct val="100000"/>
              </a:lnSpc>
              <a:spcBef>
                <a:spcPts val="600"/>
              </a:spcBef>
              <a:buNone/>
            </a:pPr>
            <a:r>
              <a:rPr lang="en-US" sz="2000" i="1" dirty="0">
                <a:solidFill>
                  <a:schemeClr val="tx1"/>
                </a:solidFill>
                <a:latin typeface="Arial" panose="020B0604020202020204" pitchFamily="34" charset="0"/>
                <a:cs typeface="Arial" panose="020B0604020202020204" pitchFamily="34" charset="0"/>
              </a:rPr>
              <a:t>(a)</a:t>
            </a:r>
            <a:r>
              <a:rPr lang="en-US" sz="2000" dirty="0">
                <a:solidFill>
                  <a:schemeClr val="tx1"/>
                </a:solidFill>
                <a:latin typeface="Arial" panose="020B0604020202020204" pitchFamily="34" charset="0"/>
                <a:cs typeface="Arial" panose="020B0604020202020204" pitchFamily="34" charset="0"/>
              </a:rPr>
              <a:t> Accommodations are subject to GCMCA review at any time for health and safety, or if questions of sincerity arise.</a:t>
            </a:r>
          </a:p>
          <a:p>
            <a:pPr marL="798513" indent="-284163">
              <a:lnSpc>
                <a:spcPct val="100000"/>
              </a:lnSpc>
              <a:spcBef>
                <a:spcPts val="0"/>
              </a:spcBef>
              <a:buNone/>
            </a:pPr>
            <a:r>
              <a:rPr lang="en-US" sz="2000" i="1" dirty="0">
                <a:solidFill>
                  <a:schemeClr val="tx1"/>
                </a:solidFill>
                <a:latin typeface="Arial" panose="020B0604020202020204" pitchFamily="34" charset="0"/>
                <a:cs typeface="Arial" panose="020B0604020202020204" pitchFamily="34" charset="0"/>
              </a:rPr>
              <a:t>(b)</a:t>
            </a:r>
            <a:r>
              <a:rPr lang="en-US" sz="2000" dirty="0">
                <a:solidFill>
                  <a:schemeClr val="tx1"/>
                </a:solidFill>
                <a:latin typeface="Arial" panose="020B0604020202020204" pitchFamily="34" charset="0"/>
                <a:cs typeface="Arial" panose="020B0604020202020204" pitchFamily="34" charset="0"/>
              </a:rPr>
              <a:t> GCMCA of gaining commands will review approved accommodations on a Soldier’s PCS. </a:t>
            </a:r>
          </a:p>
          <a:p>
            <a:pPr marL="798513" indent="-284163">
              <a:lnSpc>
                <a:spcPct val="100000"/>
              </a:lnSpc>
              <a:spcBef>
                <a:spcPts val="0"/>
              </a:spcBef>
              <a:buNone/>
            </a:pPr>
            <a:r>
              <a:rPr lang="en-US" sz="2000" i="1" dirty="0">
                <a:solidFill>
                  <a:schemeClr val="tx1"/>
                </a:solidFill>
                <a:latin typeface="Arial" panose="020B0604020202020204" pitchFamily="34" charset="0"/>
                <a:cs typeface="Arial" panose="020B0604020202020204" pitchFamily="34" charset="0"/>
              </a:rPr>
              <a:t>(c)</a:t>
            </a:r>
            <a:r>
              <a:rPr lang="en-US" sz="2000" dirty="0">
                <a:solidFill>
                  <a:schemeClr val="tx1"/>
                </a:solidFill>
                <a:latin typeface="Arial" panose="020B0604020202020204" pitchFamily="34" charset="0"/>
                <a:cs typeface="Arial" panose="020B0604020202020204" pitchFamily="34" charset="0"/>
              </a:rPr>
              <a:t> GCMCA will review approved accommodations when a Soldier reclassifies into a new or secondary MOS.</a:t>
            </a:r>
          </a:p>
        </p:txBody>
      </p:sp>
      <p:sp>
        <p:nvSpPr>
          <p:cNvPr id="6" name="Title 1"/>
          <p:cNvSpPr>
            <a:spLocks noGrp="1"/>
          </p:cNvSpPr>
          <p:nvPr>
            <p:ph type="title"/>
          </p:nvPr>
        </p:nvSpPr>
        <p:spPr/>
        <p:txBody>
          <a:bodyPr>
            <a:normAutofit fontScale="90000"/>
          </a:bodyPr>
          <a:lstStyle/>
          <a:p>
            <a:pPr algn="ctr"/>
            <a:r>
              <a:rPr lang="en-US" sz="2700" b="1" dirty="0">
                <a:latin typeface="Arial" panose="020B0604020202020204" pitchFamily="34" charset="0"/>
                <a:cs typeface="Arial" panose="020B0604020202020204" pitchFamily="34" charset="0"/>
              </a:rPr>
              <a:t>F. Continuation of Accommodation</a:t>
            </a:r>
            <a:r>
              <a:rPr lang="en-US" sz="2700" b="1" dirty="0">
                <a:solidFill>
                  <a:prstClr val="black"/>
                </a:solidFill>
                <a:latin typeface="Arial" panose="020B0604020202020204" pitchFamily="34" charset="0"/>
                <a:cs typeface="Arial" panose="020B0604020202020204" pitchFamily="34" charset="0"/>
              </a:rPr>
              <a:t> </a:t>
            </a:r>
            <a:r>
              <a:rPr lang="en-US" sz="1300" b="1" dirty="0">
                <a:solidFill>
                  <a:prstClr val="black"/>
                </a:solidFill>
                <a:latin typeface="Arial" panose="020B0604020202020204" pitchFamily="34" charset="0"/>
                <a:cs typeface="Arial" panose="020B0604020202020204" pitchFamily="34" charset="0"/>
              </a:rPr>
              <a:t>(AR 600-20 Ch5)</a:t>
            </a:r>
            <a:endParaRPr lang="en-US" sz="24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1951407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type="body" sz="quarter" idx="16"/>
          </p:nvPr>
        </p:nvSpPr>
        <p:spPr>
          <a:xfrm>
            <a:off x="259882" y="1119960"/>
            <a:ext cx="8586663" cy="269875"/>
          </a:xfrm>
        </p:spPr>
        <p:txBody>
          <a:bodyPr>
            <a:noAutofit/>
          </a:bodyPr>
          <a:lstStyle/>
          <a:p>
            <a:pPr marL="0" indent="0">
              <a:lnSpc>
                <a:spcPct val="100000"/>
              </a:lnSpc>
              <a:spcBef>
                <a:spcPts val="0"/>
              </a:spcBef>
              <a:buNone/>
            </a:pPr>
            <a:r>
              <a:rPr lang="en-US" sz="2000" dirty="0">
                <a:solidFill>
                  <a:schemeClr val="tx1"/>
                </a:solidFill>
                <a:latin typeface="Arial" panose="020B0604020202020204" pitchFamily="34" charset="0"/>
                <a:cs typeface="Arial" panose="020B0604020202020204" pitchFamily="34" charset="0"/>
              </a:rPr>
              <a:t>(3)  </a:t>
            </a:r>
            <a:r>
              <a:rPr lang="en-US" sz="2000" b="1" dirty="0">
                <a:solidFill>
                  <a:schemeClr val="tx1"/>
                </a:solidFill>
                <a:latin typeface="Arial" panose="020B0604020202020204" pitchFamily="34" charset="0"/>
                <a:cs typeface="Arial" panose="020B0604020202020204" pitchFamily="34" charset="0"/>
              </a:rPr>
              <a:t>Suspension of accommodations</a:t>
            </a:r>
            <a:r>
              <a:rPr lang="en-US" sz="2000" dirty="0">
                <a:solidFill>
                  <a:schemeClr val="tx1"/>
                </a:solidFill>
                <a:latin typeface="Arial" panose="020B0604020202020204" pitchFamily="34" charset="0"/>
                <a:cs typeface="Arial" panose="020B0604020202020204" pitchFamily="34" charset="0"/>
              </a:rPr>
              <a:t>.</a:t>
            </a:r>
          </a:p>
          <a:p>
            <a:pPr marL="739775" indent="-341313">
              <a:lnSpc>
                <a:spcPct val="100000"/>
              </a:lnSpc>
              <a:spcBef>
                <a:spcPts val="600"/>
              </a:spcBef>
              <a:buNone/>
            </a:pPr>
            <a:r>
              <a:rPr lang="en-US" sz="1800" dirty="0">
                <a:solidFill>
                  <a:schemeClr val="tx1"/>
                </a:solidFill>
                <a:latin typeface="Arial" panose="020B0604020202020204" pitchFamily="34" charset="0"/>
                <a:cs typeface="Arial" panose="020B0604020202020204" pitchFamily="34" charset="0"/>
              </a:rPr>
              <a:t>(a) When the GCMCA identifies a specific and concrete threat to health and safety (threat of exposure to toxic chemical, biological, radiological, nuclear (CBRN), the GCMCA, after consultation with Staff Judge Advocate, notifies the Soldier of the need to suspend, the basis and date the suspension will go into effect, and the Soldier's right to appeal. </a:t>
            </a:r>
          </a:p>
          <a:p>
            <a:pPr marL="739775" indent="-341313">
              <a:lnSpc>
                <a:spcPct val="100000"/>
              </a:lnSpc>
              <a:spcBef>
                <a:spcPts val="600"/>
              </a:spcBef>
              <a:buNone/>
            </a:pPr>
            <a:r>
              <a:rPr lang="en-US" sz="1800" dirty="0">
                <a:solidFill>
                  <a:schemeClr val="tx1"/>
                </a:solidFill>
                <a:latin typeface="Arial" panose="020B0604020202020204" pitchFamily="34" charset="0"/>
                <a:cs typeface="Arial" panose="020B0604020202020204" pitchFamily="34" charset="0"/>
              </a:rPr>
              <a:t>(b)  In circumstances involving an imminent threat to health and safety, the GCMCA may shorten the time for appeal and, in urgent circumstances, may require immediate suspension of the accommodation. The GCMCA will notify the Office of the DCS, G–1 Command Policy Division of the decision and its basis as soon as possible at </a:t>
            </a:r>
            <a:r>
              <a:rPr lang="en-US" sz="1800" dirty="0">
                <a:solidFill>
                  <a:schemeClr val="tx1"/>
                </a:solidFill>
                <a:latin typeface="Arial" panose="020B0604020202020204" pitchFamily="34" charset="0"/>
                <a:cs typeface="Arial" panose="020B0604020202020204" pitchFamily="34" charset="0"/>
                <a:hlinkClick r:id="rId2">
                  <a:extLst>
                    <a:ext uri="{A12FA001-AC4F-418D-AE19-62706E023703}">
                      <ahyp:hlinkClr xmlns:ahyp="http://schemas.microsoft.com/office/drawing/2018/hyperlinkcolor" val="tx"/>
                    </a:ext>
                  </a:extLst>
                </a:hlinkClick>
              </a:rPr>
              <a:t>usarmy.pentagon.hqda-dcs-g-1.mbx.command-policy@army.mil</a:t>
            </a:r>
            <a:r>
              <a:rPr lang="en-US" sz="1800" dirty="0">
                <a:solidFill>
                  <a:schemeClr val="tx1"/>
                </a:solidFill>
                <a:latin typeface="Arial" panose="020B0604020202020204" pitchFamily="34" charset="0"/>
                <a:cs typeface="Arial" panose="020B0604020202020204" pitchFamily="34" charset="0"/>
              </a:rPr>
              <a:t>.</a:t>
            </a:r>
          </a:p>
          <a:p>
            <a:pPr marL="739775" indent="-341313">
              <a:lnSpc>
                <a:spcPct val="100000"/>
              </a:lnSpc>
              <a:spcBef>
                <a:spcPts val="600"/>
              </a:spcBef>
              <a:buNone/>
            </a:pPr>
            <a:r>
              <a:rPr lang="en-US" sz="1800" dirty="0">
                <a:solidFill>
                  <a:schemeClr val="tx1"/>
                </a:solidFill>
                <a:latin typeface="Arial" panose="020B0604020202020204" pitchFamily="34" charset="0"/>
                <a:cs typeface="Arial" panose="020B0604020202020204" pitchFamily="34" charset="0"/>
              </a:rPr>
              <a:t>(c)  The GCMCA will reinstate the suspended accommodation when the specific and concrete threat to health and safety as a result of the accommodation no longer exists. See Appendix P for suspension procedures.</a:t>
            </a:r>
          </a:p>
          <a:p>
            <a:pPr marL="398463" indent="0">
              <a:lnSpc>
                <a:spcPct val="120000"/>
              </a:lnSpc>
              <a:spcBef>
                <a:spcPts val="0"/>
              </a:spcBef>
              <a:buNone/>
            </a:pPr>
            <a:endParaRPr lang="en-US" sz="1000" i="1" dirty="0">
              <a:solidFill>
                <a:schemeClr val="tx1"/>
              </a:solidFill>
              <a:latin typeface="Arial" panose="020B0604020202020204" pitchFamily="34" charset="0"/>
              <a:cs typeface="Arial" panose="020B0604020202020204" pitchFamily="34" charset="0"/>
            </a:endParaRPr>
          </a:p>
          <a:p>
            <a:pPr marL="233363" indent="0">
              <a:lnSpc>
                <a:spcPct val="120000"/>
              </a:lnSpc>
              <a:spcBef>
                <a:spcPts val="0"/>
              </a:spcBef>
              <a:buNone/>
            </a:pPr>
            <a:endParaRPr lang="en-US" sz="1000" dirty="0">
              <a:solidFill>
                <a:schemeClr val="tx1"/>
              </a:solidFill>
              <a:latin typeface="Arial" panose="020B0604020202020204" pitchFamily="34" charset="0"/>
              <a:cs typeface="Arial" panose="020B0604020202020204" pitchFamily="34" charset="0"/>
            </a:endParaRPr>
          </a:p>
          <a:p>
            <a:pPr marL="233363" indent="0">
              <a:lnSpc>
                <a:spcPct val="120000"/>
              </a:lnSpc>
              <a:spcBef>
                <a:spcPts val="0"/>
              </a:spcBef>
              <a:buNone/>
            </a:pPr>
            <a:endParaRPr lang="en-US" sz="1000" dirty="0">
              <a:solidFill>
                <a:schemeClr val="tx1"/>
              </a:solidFill>
              <a:latin typeface="Arial" panose="020B0604020202020204" pitchFamily="34" charset="0"/>
              <a:cs typeface="Arial" panose="020B0604020202020204" pitchFamily="34" charset="0"/>
            </a:endParaRPr>
          </a:p>
        </p:txBody>
      </p:sp>
      <p:sp>
        <p:nvSpPr>
          <p:cNvPr id="6" name="Title 1"/>
          <p:cNvSpPr>
            <a:spLocks noGrp="1"/>
          </p:cNvSpPr>
          <p:nvPr>
            <p:ph type="title"/>
          </p:nvPr>
        </p:nvSpPr>
        <p:spPr/>
        <p:txBody>
          <a:bodyPr>
            <a:normAutofit/>
          </a:bodyPr>
          <a:lstStyle/>
          <a:p>
            <a:pPr algn="ctr"/>
            <a:r>
              <a:rPr lang="en-US" sz="2700" b="1" dirty="0">
                <a:latin typeface="Arial" panose="020B0604020202020204" pitchFamily="34" charset="0"/>
                <a:cs typeface="Arial" panose="020B0604020202020204" pitchFamily="34" charset="0"/>
              </a:rPr>
              <a:t>F. Continuation of Accommodation </a:t>
            </a:r>
            <a:r>
              <a:rPr lang="en-US" sz="1300" b="1" dirty="0">
                <a:latin typeface="Arial" panose="020B0604020202020204" pitchFamily="34" charset="0"/>
                <a:cs typeface="Arial" panose="020B0604020202020204" pitchFamily="34" charset="0"/>
              </a:rPr>
              <a:t>(continued)</a:t>
            </a:r>
          </a:p>
        </p:txBody>
      </p:sp>
      <p:sp>
        <p:nvSpPr>
          <p:cNvPr id="5" name="Rectangle 4">
            <a:extLst>
              <a:ext uri="{FF2B5EF4-FFF2-40B4-BE49-F238E27FC236}">
                <a16:creationId xmlns:a16="http://schemas.microsoft.com/office/drawing/2014/main" id="{183C69F4-9829-4E78-B692-89A2392B327E}"/>
              </a:ext>
            </a:extLst>
          </p:cNvPr>
          <p:cNvSpPr/>
          <p:nvPr/>
        </p:nvSpPr>
        <p:spPr>
          <a:xfrm>
            <a:off x="931025" y="5983258"/>
            <a:ext cx="7705898" cy="498794"/>
          </a:xfrm>
          <a:prstGeom prst="rect">
            <a:avLst/>
          </a:prstGeom>
          <a:solidFill>
            <a:srgbClr val="FFFF6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Bef>
                <a:spcPts val="0"/>
              </a:spcBef>
              <a:buNone/>
              <a:tabLst>
                <a:tab pos="4348163" algn="l"/>
              </a:tabLst>
            </a:pPr>
            <a:r>
              <a:rPr lang="en-US" sz="1400" b="1" i="1" dirty="0">
                <a:solidFill>
                  <a:schemeClr val="tx1"/>
                </a:solidFill>
                <a:latin typeface="Arial" panose="020B0604020202020204" pitchFamily="34" charset="0"/>
                <a:cs typeface="Arial" panose="020B0604020202020204" pitchFamily="34" charset="0"/>
              </a:rPr>
              <a:t>Note:</a:t>
            </a:r>
            <a:r>
              <a:rPr lang="en-US" sz="1400" i="1" dirty="0">
                <a:solidFill>
                  <a:schemeClr val="tx1"/>
                </a:solidFill>
                <a:latin typeface="Arial" panose="020B0604020202020204" pitchFamily="34" charset="0"/>
                <a:cs typeface="Arial" panose="020B0604020202020204" pitchFamily="34" charset="0"/>
              </a:rPr>
              <a:t> Beard accommodations can be suspended when a specific and concrete threat requires all Soldiers to be clean-shaven, including those with medical profiles. </a:t>
            </a:r>
          </a:p>
        </p:txBody>
      </p:sp>
    </p:spTree>
    <p:extLst>
      <p:ext uri="{BB962C8B-B14F-4D97-AF65-F5344CB8AC3E}">
        <p14:creationId xmlns:p14="http://schemas.microsoft.com/office/powerpoint/2010/main" val="16781533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type="body" sz="quarter" idx="16"/>
          </p:nvPr>
        </p:nvSpPr>
        <p:spPr>
          <a:xfrm>
            <a:off x="259882" y="1141994"/>
            <a:ext cx="8718865" cy="269875"/>
          </a:xfrm>
        </p:spPr>
        <p:txBody>
          <a:bodyPr>
            <a:noAutofit/>
          </a:bodyPr>
          <a:lstStyle/>
          <a:p>
            <a:pPr marL="0" indent="0">
              <a:lnSpc>
                <a:spcPct val="120000"/>
              </a:lnSpc>
              <a:spcBef>
                <a:spcPts val="0"/>
              </a:spcBef>
              <a:buNone/>
            </a:pPr>
            <a:r>
              <a:rPr lang="en-US" dirty="0">
                <a:solidFill>
                  <a:schemeClr val="tx1"/>
                </a:solidFill>
                <a:latin typeface="Arial" panose="020B0604020202020204" pitchFamily="34" charset="0"/>
                <a:cs typeface="Arial" panose="020B0604020202020204" pitchFamily="34" charset="0"/>
              </a:rPr>
              <a:t>(1) </a:t>
            </a:r>
            <a:r>
              <a:rPr lang="en-US" b="1" dirty="0">
                <a:solidFill>
                  <a:schemeClr val="tx1"/>
                </a:solidFill>
                <a:latin typeface="Arial" panose="020B0604020202020204" pitchFamily="34" charset="0"/>
                <a:cs typeface="Arial" panose="020B0604020202020204" pitchFamily="34" charset="0"/>
              </a:rPr>
              <a:t>Separation Procedures</a:t>
            </a:r>
            <a:r>
              <a:rPr lang="en-US" dirty="0">
                <a:solidFill>
                  <a:schemeClr val="tx1"/>
                </a:solidFill>
                <a:latin typeface="Arial" panose="020B0604020202020204" pitchFamily="34" charset="0"/>
                <a:cs typeface="Arial" panose="020B0604020202020204" pitchFamily="34" charset="0"/>
              </a:rPr>
              <a:t>.  </a:t>
            </a:r>
          </a:p>
          <a:p>
            <a:pPr marL="569913">
              <a:lnSpc>
                <a:spcPct val="120000"/>
              </a:lnSpc>
              <a:spcBef>
                <a:spcPts val="0"/>
              </a:spcBef>
            </a:pPr>
            <a:r>
              <a:rPr lang="en-US" dirty="0">
                <a:solidFill>
                  <a:schemeClr val="tx1"/>
                </a:solidFill>
                <a:latin typeface="Arial" panose="020B0604020202020204" pitchFamily="34" charset="0"/>
                <a:cs typeface="Arial" panose="020B0604020202020204" pitchFamily="34" charset="0"/>
              </a:rPr>
              <a:t>AR 600-20, 5-6 directs separation for those Soldiers whose requests the Army cannot accommodate.</a:t>
            </a:r>
          </a:p>
          <a:p>
            <a:pPr marL="569913">
              <a:lnSpc>
                <a:spcPct val="120000"/>
              </a:lnSpc>
              <a:spcBef>
                <a:spcPts val="0"/>
              </a:spcBef>
            </a:pPr>
            <a:r>
              <a:rPr lang="en-US" dirty="0">
                <a:solidFill>
                  <a:schemeClr val="tx1"/>
                </a:solidFill>
                <a:latin typeface="Arial" panose="020B0604020202020204" pitchFamily="34" charset="0"/>
                <a:cs typeface="Arial" panose="020B0604020202020204" pitchFamily="34" charset="0"/>
              </a:rPr>
              <a:t>Enlisted Soldiers whose religious practices cannot be accommodated consistent with military necessity may request separation from the Army under the provisions of AR 635-200. </a:t>
            </a:r>
          </a:p>
          <a:p>
            <a:pPr marL="569913">
              <a:lnSpc>
                <a:spcPct val="120000"/>
              </a:lnSpc>
              <a:spcBef>
                <a:spcPts val="0"/>
              </a:spcBef>
            </a:pPr>
            <a:r>
              <a:rPr lang="en-US" dirty="0">
                <a:solidFill>
                  <a:schemeClr val="tx1"/>
                </a:solidFill>
                <a:latin typeface="Arial" panose="020B0604020202020204" pitchFamily="34" charset="0"/>
                <a:cs typeface="Arial" panose="020B0604020202020204" pitchFamily="34" charset="0"/>
              </a:rPr>
              <a:t>Commissioned or WOs whose religious practices cannot be accommodated consistent with military necessity can apply for an unqualified resignation as outlined in AR 600-8-24 (See above). </a:t>
            </a:r>
          </a:p>
          <a:p>
            <a:pPr marL="0" indent="0">
              <a:lnSpc>
                <a:spcPct val="120000"/>
              </a:lnSpc>
              <a:spcBef>
                <a:spcPts val="0"/>
              </a:spcBef>
              <a:buNone/>
            </a:pPr>
            <a:r>
              <a:rPr lang="en-US" b="1" dirty="0">
                <a:solidFill>
                  <a:schemeClr val="tx1"/>
                </a:solidFill>
                <a:latin typeface="Arial" panose="020B0604020202020204" pitchFamily="34" charset="0"/>
                <a:cs typeface="Arial" panose="020B0604020202020204" pitchFamily="34" charset="0"/>
              </a:rPr>
              <a:t>All personnel separated or discharged because of conflict between their religious practices and military requirements will be subject to recoupment of Federal funds as outlined in regulation.</a:t>
            </a:r>
            <a:endParaRPr lang="en-US" dirty="0">
              <a:solidFill>
                <a:schemeClr val="tx1"/>
              </a:solidFill>
              <a:latin typeface="Arial" panose="020B0604020202020204" pitchFamily="34" charset="0"/>
              <a:cs typeface="Arial" panose="020B0604020202020204" pitchFamily="34" charset="0"/>
            </a:endParaRPr>
          </a:p>
          <a:p>
            <a:pPr marL="0" indent="0">
              <a:lnSpc>
                <a:spcPct val="120000"/>
              </a:lnSpc>
              <a:spcBef>
                <a:spcPts val="0"/>
              </a:spcBef>
              <a:buNone/>
            </a:pPr>
            <a:endParaRPr lang="en-US" i="1" dirty="0">
              <a:solidFill>
                <a:schemeClr val="tx1"/>
              </a:solidFill>
              <a:latin typeface="Arial" panose="020B0604020202020204" pitchFamily="34" charset="0"/>
              <a:cs typeface="Arial" panose="020B0604020202020204" pitchFamily="34" charset="0"/>
            </a:endParaRPr>
          </a:p>
        </p:txBody>
      </p:sp>
      <p:sp>
        <p:nvSpPr>
          <p:cNvPr id="6" name="Title 1"/>
          <p:cNvSpPr>
            <a:spLocks noGrp="1"/>
          </p:cNvSpPr>
          <p:nvPr>
            <p:ph type="title"/>
          </p:nvPr>
        </p:nvSpPr>
        <p:spPr/>
        <p:txBody>
          <a:bodyPr>
            <a:normAutofit/>
          </a:bodyPr>
          <a:lstStyle/>
          <a:p>
            <a:r>
              <a:rPr lang="en-US" sz="2700" b="1" dirty="0">
                <a:latin typeface="Arial" panose="020B0604020202020204" pitchFamily="34" charset="0"/>
                <a:cs typeface="Arial" panose="020B0604020202020204" pitchFamily="34" charset="0"/>
              </a:rPr>
              <a:t>G. Separation Procedures</a:t>
            </a:r>
            <a:r>
              <a:rPr lang="en-US" sz="2700" b="1" dirty="0">
                <a:solidFill>
                  <a:prstClr val="black"/>
                </a:solidFill>
                <a:latin typeface="Arial" panose="020B0604020202020204" pitchFamily="34" charset="0"/>
                <a:cs typeface="Arial" panose="020B0604020202020204" pitchFamily="34" charset="0"/>
              </a:rPr>
              <a:t> </a:t>
            </a:r>
            <a:r>
              <a:rPr lang="en-US" sz="1300" b="1" dirty="0">
                <a:solidFill>
                  <a:prstClr val="black"/>
                </a:solidFill>
                <a:latin typeface="Arial" panose="020B0604020202020204" pitchFamily="34" charset="0"/>
                <a:cs typeface="Arial" panose="020B0604020202020204" pitchFamily="34" charset="0"/>
              </a:rPr>
              <a:t>(AR 600-20-5-6)</a:t>
            </a:r>
            <a:endParaRPr lang="en-US" sz="2400" b="1" dirty="0">
              <a:latin typeface="Arial" panose="020B0604020202020204" pitchFamily="34" charset="0"/>
              <a:cs typeface="Arial" panose="020B0604020202020204" pitchFamily="34" charset="0"/>
            </a:endParaRPr>
          </a:p>
        </p:txBody>
      </p:sp>
      <p:sp>
        <p:nvSpPr>
          <p:cNvPr id="5" name="Rectangle 4">
            <a:extLst>
              <a:ext uri="{FF2B5EF4-FFF2-40B4-BE49-F238E27FC236}">
                <a16:creationId xmlns:a16="http://schemas.microsoft.com/office/drawing/2014/main" id="{5F606A3B-042B-4268-ADA2-7F2FA63A7E84}"/>
              </a:ext>
            </a:extLst>
          </p:cNvPr>
          <p:cNvSpPr/>
          <p:nvPr/>
        </p:nvSpPr>
        <p:spPr>
          <a:xfrm>
            <a:off x="259882" y="5475382"/>
            <a:ext cx="8718865" cy="1101299"/>
          </a:xfrm>
          <a:prstGeom prst="rect">
            <a:avLst/>
          </a:prstGeom>
          <a:solidFill>
            <a:srgbClr val="FFFF6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spcBef>
                <a:spcPts val="0"/>
              </a:spcBef>
              <a:buNone/>
              <a:tabLst>
                <a:tab pos="4348163" algn="l"/>
              </a:tabLst>
            </a:pPr>
            <a:r>
              <a:rPr lang="en-US" sz="1400" b="1" i="1" dirty="0">
                <a:solidFill>
                  <a:schemeClr val="tx1"/>
                </a:solidFill>
                <a:latin typeface="Arial" panose="020B0604020202020204" pitchFamily="34" charset="0"/>
                <a:cs typeface="Arial" panose="020B0604020202020204" pitchFamily="34" charset="0"/>
              </a:rPr>
              <a:t>Note: Nothing in this regulation will be construed to limit the authority of commanders to enforce standards by means of all applicable provisions of the UCMJ while requests and appeals are being processed. Soldiers are obligated to adhere to orders and standards set by their immediate commanders. </a:t>
            </a:r>
          </a:p>
        </p:txBody>
      </p:sp>
    </p:spTree>
    <p:extLst>
      <p:ext uri="{BB962C8B-B14F-4D97-AF65-F5344CB8AC3E}">
        <p14:creationId xmlns:p14="http://schemas.microsoft.com/office/powerpoint/2010/main" val="6275248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7A1AE8-F196-4E72-9CFD-D65087E298D4}"/>
              </a:ext>
            </a:extLst>
          </p:cNvPr>
          <p:cNvSpPr>
            <a:spLocks noGrp="1"/>
          </p:cNvSpPr>
          <p:nvPr>
            <p:ph type="title"/>
          </p:nvPr>
        </p:nvSpPr>
        <p:spPr>
          <a:xfrm>
            <a:off x="1078030" y="3136881"/>
            <a:ext cx="6987940" cy="584238"/>
          </a:xfrm>
        </p:spPr>
        <p:txBody>
          <a:bodyPr>
            <a:normAutofit/>
          </a:bodyPr>
          <a:lstStyle/>
          <a:p>
            <a:pPr algn="ctr"/>
            <a:r>
              <a:rPr lang="en-US" sz="2400" dirty="0">
                <a:solidFill>
                  <a:schemeClr val="tx1"/>
                </a:solidFill>
                <a:latin typeface=" Arial"/>
              </a:rPr>
              <a:t>Questions and Discussion</a:t>
            </a:r>
          </a:p>
        </p:txBody>
      </p:sp>
    </p:spTree>
    <p:extLst>
      <p:ext uri="{BB962C8B-B14F-4D97-AF65-F5344CB8AC3E}">
        <p14:creationId xmlns:p14="http://schemas.microsoft.com/office/powerpoint/2010/main" val="9787896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E576820-3D56-41D5-A038-67170812077D}"/>
              </a:ext>
            </a:extLst>
          </p:cNvPr>
          <p:cNvSpPr>
            <a:spLocks noGrp="1"/>
          </p:cNvSpPr>
          <p:nvPr>
            <p:ph type="body" sz="quarter" idx="16"/>
          </p:nvPr>
        </p:nvSpPr>
        <p:spPr>
          <a:xfrm>
            <a:off x="259882" y="1097926"/>
            <a:ext cx="8498528" cy="269875"/>
          </a:xfrm>
        </p:spPr>
        <p:txBody>
          <a:bodyPr>
            <a:noAutofit/>
          </a:bodyPr>
          <a:lstStyle/>
          <a:p>
            <a:pPr marL="0" lvl="1" indent="0">
              <a:buNone/>
            </a:pPr>
            <a:r>
              <a:rPr lang="en-US" sz="1800" b="1" dirty="0">
                <a:latin typeface="Arial" panose="020B0604020202020204" pitchFamily="34" charset="0"/>
                <a:cs typeface="Arial" panose="020B0604020202020204" pitchFamily="34" charset="0"/>
              </a:rPr>
              <a:t>Annex P. to AR 600-20 has three sections and one table. </a:t>
            </a:r>
          </a:p>
          <a:p>
            <a:pPr marL="0" lvl="1" indent="0">
              <a:buNone/>
            </a:pPr>
            <a:endParaRPr lang="en-US" sz="1800" dirty="0">
              <a:latin typeface="Arial" panose="020B0604020202020204" pitchFamily="34" charset="0"/>
              <a:cs typeface="Arial" panose="020B0604020202020204" pitchFamily="34" charset="0"/>
            </a:endParaRPr>
          </a:p>
          <a:p>
            <a:pPr marL="341313" lvl="1" indent="0">
              <a:buNone/>
            </a:pPr>
            <a:r>
              <a:rPr lang="en-US" sz="1800" b="1" dirty="0">
                <a:latin typeface="Arial" panose="020B0604020202020204" pitchFamily="34" charset="0"/>
                <a:cs typeface="Arial" panose="020B0604020202020204" pitchFamily="34" charset="0"/>
              </a:rPr>
              <a:t>P-1. Processing Requests related to worship and dietary practices.</a:t>
            </a:r>
          </a:p>
          <a:p>
            <a:pPr marL="341313" lvl="1" indent="0">
              <a:buNone/>
            </a:pPr>
            <a:endParaRPr lang="en-US" sz="1800" b="1" dirty="0">
              <a:latin typeface="Arial" panose="020B0604020202020204" pitchFamily="34" charset="0"/>
              <a:cs typeface="Arial" panose="020B0604020202020204" pitchFamily="34" charset="0"/>
            </a:endParaRPr>
          </a:p>
          <a:p>
            <a:pPr marL="341313" lvl="1" indent="0">
              <a:buNone/>
            </a:pPr>
            <a:r>
              <a:rPr lang="en-US" sz="1800" b="1" dirty="0">
                <a:latin typeface="Arial" panose="020B0604020202020204" pitchFamily="34" charset="0"/>
                <a:cs typeface="Arial" panose="020B0604020202020204" pitchFamily="34" charset="0"/>
              </a:rPr>
              <a:t>P-2. Processing Requests related to medical care. OTSG is the approving authority. EXORD 2021-33 creates a medical appeal authority. EXORD 174-23 (COVID-19 Vaccine Mandate Rescission) restores AR 600-20 as governing document.</a:t>
            </a:r>
          </a:p>
          <a:p>
            <a:pPr marL="341313" lvl="1" indent="0">
              <a:buNone/>
            </a:pPr>
            <a:endParaRPr lang="en-US" sz="1800" b="1" dirty="0">
              <a:latin typeface="Arial" panose="020B0604020202020204" pitchFamily="34" charset="0"/>
              <a:cs typeface="Arial" panose="020B0604020202020204" pitchFamily="34" charset="0"/>
            </a:endParaRPr>
          </a:p>
          <a:p>
            <a:pPr marL="341313" lvl="1" indent="0">
              <a:buNone/>
            </a:pPr>
            <a:r>
              <a:rPr lang="en-US" sz="1800" b="1" dirty="0">
                <a:latin typeface="Arial" panose="020B0604020202020204" pitchFamily="34" charset="0"/>
                <a:cs typeface="Arial" panose="020B0604020202020204" pitchFamily="34" charset="0"/>
              </a:rPr>
              <a:t>P-3. Processing requests related to uniform and grooming</a:t>
            </a:r>
          </a:p>
          <a:p>
            <a:pPr marL="341313" lvl="1" indent="0">
              <a:buNone/>
            </a:pPr>
            <a:endParaRPr lang="en-US" sz="1800" b="1" dirty="0">
              <a:latin typeface="Arial" panose="020B0604020202020204" pitchFamily="34" charset="0"/>
              <a:cs typeface="Arial" panose="020B0604020202020204" pitchFamily="34" charset="0"/>
            </a:endParaRPr>
          </a:p>
          <a:p>
            <a:pPr marL="341313" lvl="1" indent="0">
              <a:buNone/>
            </a:pPr>
            <a:r>
              <a:rPr lang="fr-FR" sz="1800" b="1" dirty="0">
                <a:latin typeface="Arial" panose="020B0604020202020204" pitchFamily="34" charset="0"/>
                <a:cs typeface="Arial" panose="020B0604020202020204" pitchFamily="34" charset="0"/>
              </a:rPr>
              <a:t>Table P-1 Request Table Matrix</a:t>
            </a:r>
          </a:p>
          <a:p>
            <a:pPr marL="342900" lvl="1" indent="-342900"/>
            <a:endParaRPr lang="fr-FR" sz="1800" b="1" dirty="0">
              <a:latin typeface="Arial" panose="020B0604020202020204" pitchFamily="34" charset="0"/>
              <a:cs typeface="Arial" panose="020B0604020202020204" pitchFamily="34" charset="0"/>
            </a:endParaRPr>
          </a:p>
          <a:p>
            <a:pPr marL="342900" lvl="1" indent="-342900"/>
            <a:r>
              <a:rPr lang="en-US" sz="1800" dirty="0">
                <a:latin typeface="Arial" panose="020B0604020202020204" pitchFamily="34" charset="0"/>
                <a:cs typeface="Arial" panose="020B0604020202020204" pitchFamily="34" charset="0"/>
              </a:rPr>
              <a:t>Contains specific details on the policy, processes and procedures of Religious Accommodation in the U.S. Army.</a:t>
            </a:r>
          </a:p>
          <a:p>
            <a:pPr marL="342900" lvl="1" indent="-342900"/>
            <a:r>
              <a:rPr lang="en-US" sz="1800" dirty="0">
                <a:latin typeface="Arial" panose="020B0604020202020204" pitchFamily="34" charset="0"/>
                <a:cs typeface="Arial" panose="020B0604020202020204" pitchFamily="34" charset="0"/>
              </a:rPr>
              <a:t>Minor changes to procedures contained in AD 2016-34, and 2018-19.</a:t>
            </a:r>
          </a:p>
          <a:p>
            <a:pPr marL="341313" lvl="1" indent="0">
              <a:buNone/>
            </a:pPr>
            <a:endParaRPr lang="en-US" sz="1800" dirty="0">
              <a:latin typeface="Arial" panose="020B0604020202020204" pitchFamily="34" charset="0"/>
              <a:cs typeface="Arial" panose="020B0604020202020204" pitchFamily="34" charset="0"/>
            </a:endParaRPr>
          </a:p>
        </p:txBody>
      </p:sp>
      <p:sp>
        <p:nvSpPr>
          <p:cNvPr id="5" name="Title 1">
            <a:extLst>
              <a:ext uri="{FF2B5EF4-FFF2-40B4-BE49-F238E27FC236}">
                <a16:creationId xmlns:a16="http://schemas.microsoft.com/office/drawing/2014/main" id="{84B0557C-2FAF-4524-AC17-6D758F1D536E}"/>
              </a:ext>
            </a:extLst>
          </p:cNvPr>
          <p:cNvSpPr txBox="1">
            <a:spLocks/>
          </p:cNvSpPr>
          <p:nvPr/>
        </p:nvSpPr>
        <p:spPr>
          <a:xfrm>
            <a:off x="259882" y="129040"/>
            <a:ext cx="7578381" cy="424341"/>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400" b="1" dirty="0">
                <a:solidFill>
                  <a:schemeClr val="bg1"/>
                </a:solidFill>
                <a:latin typeface="Arial" panose="020B0604020202020204" pitchFamily="34" charset="0"/>
                <a:cs typeface="Arial" panose="020B0604020202020204" pitchFamily="34" charset="0"/>
              </a:rPr>
              <a:t>Overview of AR 600-20 Appendix P</a:t>
            </a:r>
          </a:p>
        </p:txBody>
      </p:sp>
      <p:sp>
        <p:nvSpPr>
          <p:cNvPr id="2" name="Rectangle 1">
            <a:extLst>
              <a:ext uri="{FF2B5EF4-FFF2-40B4-BE49-F238E27FC236}">
                <a16:creationId xmlns:a16="http://schemas.microsoft.com/office/drawing/2014/main" id="{E17AC2D6-E9B5-410A-BCE7-301ED06BC63C}"/>
              </a:ext>
            </a:extLst>
          </p:cNvPr>
          <p:cNvSpPr/>
          <p:nvPr/>
        </p:nvSpPr>
        <p:spPr>
          <a:xfrm>
            <a:off x="628013" y="5932014"/>
            <a:ext cx="7887974" cy="584775"/>
          </a:xfrm>
          <a:prstGeom prst="rect">
            <a:avLst/>
          </a:prstGeom>
          <a:solidFill>
            <a:srgbClr val="FFFF66"/>
          </a:solidFill>
          <a:ln>
            <a:solidFill>
              <a:schemeClr val="tx1"/>
            </a:solidFill>
          </a:ln>
        </p:spPr>
        <p:txBody>
          <a:bodyPr wrap="square">
            <a:spAutoFit/>
          </a:bodyPr>
          <a:lstStyle/>
          <a:p>
            <a:pPr marL="115888" lvl="1" algn="ctr"/>
            <a:r>
              <a:rPr lang="en-US" sz="1600" b="1" i="1" dirty="0">
                <a:latin typeface="Arial" panose="020B0604020202020204" pitchFamily="34" charset="0"/>
                <a:cs typeface="Arial" panose="020B0604020202020204" pitchFamily="34" charset="0"/>
              </a:rPr>
              <a:t>Most procedures detailed in AD 2016-34, and 2018-19 are contained in Annex P and supersede all prior Army Directives and ALARACTS.</a:t>
            </a:r>
          </a:p>
        </p:txBody>
      </p:sp>
    </p:spTree>
    <p:extLst>
      <p:ext uri="{BB962C8B-B14F-4D97-AF65-F5344CB8AC3E}">
        <p14:creationId xmlns:p14="http://schemas.microsoft.com/office/powerpoint/2010/main" val="36823345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type="body" sz="quarter" idx="16"/>
          </p:nvPr>
        </p:nvSpPr>
        <p:spPr>
          <a:xfrm>
            <a:off x="259882" y="1097926"/>
            <a:ext cx="8597679" cy="269875"/>
          </a:xfrm>
        </p:spPr>
        <p:txBody>
          <a:bodyPr>
            <a:noAutofit/>
          </a:bodyPr>
          <a:lstStyle/>
          <a:p>
            <a:pPr marL="0" indent="0">
              <a:buNone/>
            </a:pPr>
            <a:r>
              <a:rPr lang="en-US" sz="2000" b="1" dirty="0" err="1">
                <a:solidFill>
                  <a:schemeClr val="tx1"/>
                </a:solidFill>
                <a:latin typeface="Arial" panose="020B0604020202020204" pitchFamily="34" charset="0"/>
                <a:cs typeface="Arial" panose="020B0604020202020204" pitchFamily="34" charset="0"/>
              </a:rPr>
              <a:t>P1</a:t>
            </a:r>
            <a:r>
              <a:rPr lang="en-US" sz="2000" b="1" dirty="0">
                <a:solidFill>
                  <a:schemeClr val="tx1"/>
                </a:solidFill>
                <a:latin typeface="Arial" panose="020B0604020202020204" pitchFamily="34" charset="0"/>
                <a:cs typeface="Arial" panose="020B0604020202020204" pitchFamily="34" charset="0"/>
              </a:rPr>
              <a:t>. Worship and Dietary Practices - </a:t>
            </a:r>
            <a:r>
              <a:rPr lang="en-US" sz="2000" dirty="0">
                <a:solidFill>
                  <a:schemeClr val="tx1"/>
                </a:solidFill>
                <a:latin typeface="Arial" panose="020B0604020202020204" pitchFamily="34" charset="0"/>
                <a:cs typeface="Arial" panose="020B0604020202020204" pitchFamily="34" charset="0"/>
              </a:rPr>
              <a:t>Any commander may approve or disapprove requests for accommodation for worship and dietary practices, unless the request requires waiver of Army policy. </a:t>
            </a:r>
          </a:p>
          <a:p>
            <a:pPr marL="0" indent="0">
              <a:buNone/>
            </a:pPr>
            <a:r>
              <a:rPr lang="en-US" sz="2000" b="1" i="1" dirty="0">
                <a:solidFill>
                  <a:schemeClr val="tx1"/>
                </a:solidFill>
                <a:latin typeface="Arial" panose="020B0604020202020204" pitchFamily="34" charset="0"/>
                <a:cs typeface="Arial" panose="020B0604020202020204" pitchFamily="34" charset="0"/>
              </a:rPr>
              <a:t>a.</a:t>
            </a:r>
            <a:r>
              <a:rPr lang="en-US" sz="2000" b="1" dirty="0">
                <a:solidFill>
                  <a:schemeClr val="tx1"/>
                </a:solidFill>
                <a:latin typeface="Arial" panose="020B0604020202020204" pitchFamily="34" charset="0"/>
                <a:cs typeface="Arial" panose="020B0604020202020204" pitchFamily="34" charset="0"/>
              </a:rPr>
              <a:t>  </a:t>
            </a:r>
            <a:r>
              <a:rPr lang="en-US" sz="2000" b="1" i="1" u="sng" dirty="0">
                <a:solidFill>
                  <a:schemeClr val="tx1"/>
                </a:solidFill>
                <a:latin typeface="Arial" panose="020B0604020202020204" pitchFamily="34" charset="0"/>
                <a:cs typeface="Arial" panose="020B0604020202020204" pitchFamily="34" charset="0"/>
              </a:rPr>
              <a:t>Worship practices</a:t>
            </a:r>
            <a:r>
              <a:rPr lang="en-US" sz="2000" i="1" dirty="0">
                <a:solidFill>
                  <a:schemeClr val="tx1"/>
                </a:solidFill>
                <a:latin typeface="Arial" panose="020B0604020202020204" pitchFamily="34" charset="0"/>
                <a:cs typeface="Arial" panose="020B0604020202020204" pitchFamily="34" charset="0"/>
              </a:rPr>
              <a:t>.</a:t>
            </a:r>
            <a:r>
              <a:rPr lang="en-US" sz="2000" dirty="0">
                <a:solidFill>
                  <a:schemeClr val="tx1"/>
                </a:solidFill>
                <a:latin typeface="Arial" panose="020B0604020202020204" pitchFamily="34" charset="0"/>
                <a:cs typeface="Arial" panose="020B0604020202020204" pitchFamily="34" charset="0"/>
              </a:rPr>
              <a:t>  Accommodation </a:t>
            </a:r>
            <a:r>
              <a:rPr lang="en-US" sz="2000" b="1" dirty="0">
                <a:solidFill>
                  <a:schemeClr val="tx1"/>
                </a:solidFill>
                <a:latin typeface="Arial" panose="020B0604020202020204" pitchFamily="34" charset="0"/>
                <a:cs typeface="Arial" panose="020B0604020202020204" pitchFamily="34" charset="0"/>
              </a:rPr>
              <a:t>wherever possible</a:t>
            </a:r>
            <a:r>
              <a:rPr lang="en-US" sz="2000" dirty="0">
                <a:solidFill>
                  <a:schemeClr val="tx1"/>
                </a:solidFill>
                <a:latin typeface="Arial" panose="020B0604020202020204" pitchFamily="34" charset="0"/>
                <a:cs typeface="Arial" panose="020B0604020202020204" pitchFamily="34" charset="0"/>
              </a:rPr>
              <a:t>, consistent with mission accomplishment. </a:t>
            </a:r>
          </a:p>
          <a:p>
            <a:pPr marL="515938" indent="-285750"/>
            <a:r>
              <a:rPr lang="en-US" sz="2000" dirty="0">
                <a:solidFill>
                  <a:schemeClr val="tx1"/>
                </a:solidFill>
                <a:latin typeface="Arial" panose="020B0604020202020204" pitchFamily="34" charset="0"/>
                <a:cs typeface="Arial" panose="020B0604020202020204" pitchFamily="34" charset="0"/>
              </a:rPr>
              <a:t>If request is during normal duty hours/rosters, Soldier must be prepared to perform alternative duty or duty hours. </a:t>
            </a:r>
          </a:p>
          <a:p>
            <a:pPr marL="515938" indent="-285750"/>
            <a:r>
              <a:rPr lang="en-US" sz="2000" i="1" dirty="0">
                <a:solidFill>
                  <a:schemeClr val="tx1"/>
                </a:solidFill>
                <a:latin typeface="Arial" panose="020B0604020202020204" pitchFamily="34" charset="0"/>
                <a:cs typeface="Arial" panose="020B0604020202020204" pitchFamily="34" charset="0"/>
              </a:rPr>
              <a:t>Commanders have the option of granting ordinary leave or a special pass for religious observances when observances interfere with normal duties.</a:t>
            </a:r>
          </a:p>
          <a:p>
            <a:pPr marL="0" indent="0">
              <a:buNone/>
            </a:pPr>
            <a:r>
              <a:rPr lang="en-US" sz="2000" b="1" i="1" dirty="0">
                <a:solidFill>
                  <a:schemeClr val="tx1"/>
                </a:solidFill>
                <a:latin typeface="Arial" panose="020B0604020202020204" pitchFamily="34" charset="0"/>
                <a:cs typeface="Arial" panose="020B0604020202020204" pitchFamily="34" charset="0"/>
              </a:rPr>
              <a:t>b.</a:t>
            </a:r>
            <a:r>
              <a:rPr lang="en-US" sz="2000" b="1" dirty="0">
                <a:solidFill>
                  <a:schemeClr val="tx1"/>
                </a:solidFill>
                <a:latin typeface="Arial" panose="020B0604020202020204" pitchFamily="34" charset="0"/>
                <a:cs typeface="Arial" panose="020B0604020202020204" pitchFamily="34" charset="0"/>
              </a:rPr>
              <a:t>  </a:t>
            </a:r>
            <a:r>
              <a:rPr lang="en-US" sz="2000" b="1" i="1" u="sng" dirty="0">
                <a:solidFill>
                  <a:schemeClr val="tx1"/>
                </a:solidFill>
                <a:latin typeface="Arial" panose="020B0604020202020204" pitchFamily="34" charset="0"/>
                <a:cs typeface="Arial" panose="020B0604020202020204" pitchFamily="34" charset="0"/>
              </a:rPr>
              <a:t>Dietary practices</a:t>
            </a:r>
            <a:r>
              <a:rPr lang="en-US" sz="2000" i="1" dirty="0">
                <a:solidFill>
                  <a:schemeClr val="tx1"/>
                </a:solidFill>
                <a:latin typeface="Arial" panose="020B0604020202020204" pitchFamily="34" charset="0"/>
                <a:cs typeface="Arial" panose="020B0604020202020204" pitchFamily="34" charset="0"/>
              </a:rPr>
              <a:t>.</a:t>
            </a:r>
            <a:r>
              <a:rPr lang="en-US" sz="2000" dirty="0">
                <a:solidFill>
                  <a:schemeClr val="tx1"/>
                </a:solidFill>
                <a:latin typeface="Arial" panose="020B0604020202020204" pitchFamily="34" charset="0"/>
                <a:cs typeface="Arial" panose="020B0604020202020204" pitchFamily="34" charset="0"/>
              </a:rPr>
              <a:t>  </a:t>
            </a:r>
            <a:r>
              <a:rPr lang="en-US" sz="2400" dirty="0">
                <a:solidFill>
                  <a:schemeClr val="tx1"/>
                </a:solidFill>
                <a:latin typeface="Arial" panose="020B0604020202020204" pitchFamily="34" charset="0"/>
                <a:cs typeface="Arial" panose="020B0604020202020204" pitchFamily="34" charset="0"/>
              </a:rPr>
              <a:t>Commanders</a:t>
            </a:r>
            <a:r>
              <a:rPr lang="en-US" sz="2000" dirty="0">
                <a:solidFill>
                  <a:schemeClr val="tx1"/>
                </a:solidFill>
                <a:latin typeface="Arial" panose="020B0604020202020204" pitchFamily="34" charset="0"/>
                <a:cs typeface="Arial" panose="020B0604020202020204" pitchFamily="34" charset="0"/>
              </a:rPr>
              <a:t> will ensure adequate menu and operational rations for Soldiers with religious dietary requirements. The Soldier may also request permission to take personal supplemental rations when in a field or combat environment. </a:t>
            </a:r>
          </a:p>
        </p:txBody>
      </p:sp>
      <p:sp>
        <p:nvSpPr>
          <p:cNvPr id="7" name="Title 1">
            <a:extLst>
              <a:ext uri="{FF2B5EF4-FFF2-40B4-BE49-F238E27FC236}">
                <a16:creationId xmlns:a16="http://schemas.microsoft.com/office/drawing/2014/main" id="{2A41E842-822F-4658-9A38-AE4BF8A40135}"/>
              </a:ext>
            </a:extLst>
          </p:cNvPr>
          <p:cNvSpPr>
            <a:spLocks noGrp="1"/>
          </p:cNvSpPr>
          <p:nvPr>
            <p:ph type="title"/>
          </p:nvPr>
        </p:nvSpPr>
        <p:spPr/>
        <p:txBody>
          <a:bodyPr>
            <a:normAutofit fontScale="90000"/>
          </a:bodyPr>
          <a:lstStyle/>
          <a:p>
            <a:r>
              <a:rPr lang="en-US" sz="2400" b="1" dirty="0">
                <a:latin typeface="Arial" panose="020B0604020202020204" pitchFamily="34" charset="0"/>
                <a:cs typeface="Arial" panose="020B0604020202020204" pitchFamily="34" charset="0"/>
              </a:rPr>
              <a:t>Annex P 1. Related to Worship and Dietary Practices</a:t>
            </a:r>
          </a:p>
        </p:txBody>
      </p:sp>
    </p:spTree>
    <p:extLst>
      <p:ext uri="{BB962C8B-B14F-4D97-AF65-F5344CB8AC3E}">
        <p14:creationId xmlns:p14="http://schemas.microsoft.com/office/powerpoint/2010/main" val="29976179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0943" y="176918"/>
            <a:ext cx="6956167" cy="584238"/>
          </a:xfrm>
        </p:spPr>
        <p:txBody>
          <a:bodyPr>
            <a:noAutofit/>
          </a:bodyPr>
          <a:lstStyle/>
          <a:p>
            <a:r>
              <a:rPr lang="en-US" sz="2400" b="1" dirty="0">
                <a:latin typeface="Arial" panose="020B0604020202020204" pitchFamily="34" charset="0"/>
                <a:cs typeface="Arial" panose="020B0604020202020204" pitchFamily="34" charset="0"/>
              </a:rPr>
              <a:t>References</a:t>
            </a:r>
          </a:p>
        </p:txBody>
      </p:sp>
      <p:sp>
        <p:nvSpPr>
          <p:cNvPr id="7" name="TextBox 6"/>
          <p:cNvSpPr txBox="1"/>
          <p:nvPr/>
        </p:nvSpPr>
        <p:spPr>
          <a:xfrm>
            <a:off x="300943" y="1055702"/>
            <a:ext cx="8679996" cy="5216813"/>
          </a:xfrm>
          <a:prstGeom prst="rect">
            <a:avLst/>
          </a:prstGeom>
          <a:noFill/>
        </p:spPr>
        <p:txBody>
          <a:bodyPr wrap="square" rtlCol="0">
            <a:spAutoFit/>
          </a:bodyPr>
          <a:lstStyle/>
          <a:p>
            <a:pPr marL="285750" indent="-285750">
              <a:spcAft>
                <a:spcPts val="600"/>
              </a:spcAft>
              <a:buFont typeface="Arial" panose="020B0604020202020204" pitchFamily="34" charset="0"/>
              <a:buChar char="•"/>
            </a:pPr>
            <a:r>
              <a:rPr lang="en-US" sz="1600" dirty="0">
                <a:latin typeface="Arial" panose="020B0604020202020204" pitchFamily="34" charset="0"/>
                <a:cs typeface="Arial" panose="020B0604020202020204" pitchFamily="34" charset="0"/>
              </a:rPr>
              <a:t>Title 42, United States Code § 2000bb- 1 (Religious Freedom Restoration Act).</a:t>
            </a:r>
          </a:p>
          <a:p>
            <a:pPr marL="285750" indent="-285750">
              <a:spcAft>
                <a:spcPts val="600"/>
              </a:spcAft>
              <a:buFont typeface="Arial" panose="020B0604020202020204" pitchFamily="34" charset="0"/>
              <a:buChar char="•"/>
            </a:pPr>
            <a:r>
              <a:rPr lang="en-US" sz="1600" dirty="0">
                <a:latin typeface="Arial" panose="020B0604020202020204" pitchFamily="34" charset="0"/>
                <a:cs typeface="Arial" panose="020B0604020202020204" pitchFamily="34" charset="0"/>
              </a:rPr>
              <a:t>Title 10, United States Code § 774 (1st Amendment: Free Exercise and Establishment Clause“).</a:t>
            </a:r>
          </a:p>
          <a:p>
            <a:pPr marL="285750" indent="-285750">
              <a:spcAft>
                <a:spcPts val="600"/>
              </a:spcAft>
              <a:buFont typeface="Arial" panose="020B0604020202020204" pitchFamily="34" charset="0"/>
              <a:buChar char="•"/>
            </a:pPr>
            <a:r>
              <a:rPr lang="en-US" sz="1600" dirty="0">
                <a:latin typeface="Arial" panose="020B0604020202020204" pitchFamily="34" charset="0"/>
                <a:cs typeface="Arial" panose="020B0604020202020204" pitchFamily="34" charset="0"/>
              </a:rPr>
              <a:t>Attorney General Memorandum on Religious Liberty, 6 October 2017, (Implementing Executive Order 13798).</a:t>
            </a:r>
          </a:p>
          <a:p>
            <a:pPr marL="285750" indent="-285750">
              <a:spcAft>
                <a:spcPts val="600"/>
              </a:spcAft>
              <a:buFont typeface="Arial" panose="020B0604020202020204" pitchFamily="34" charset="0"/>
              <a:buChar char="•"/>
            </a:pPr>
            <a:r>
              <a:rPr lang="en-US" sz="1600" dirty="0">
                <a:latin typeface="Arial" panose="020B0604020202020204" pitchFamily="34" charset="0"/>
                <a:cs typeface="Arial" panose="020B0604020202020204" pitchFamily="34" charset="0"/>
              </a:rPr>
              <a:t>Department of Defense Instruction 1300.17 (Religious Liberty in the Military Services), September 1, 2020.</a:t>
            </a:r>
          </a:p>
          <a:p>
            <a:pPr marL="285750" indent="-285750">
              <a:spcAft>
                <a:spcPts val="600"/>
              </a:spcAft>
              <a:buFont typeface="Arial" panose="020B0604020202020204" pitchFamily="34" charset="0"/>
              <a:buChar char="•"/>
            </a:pPr>
            <a:r>
              <a:rPr lang="en-US" sz="1600" dirty="0">
                <a:latin typeface="Arial" panose="020B0604020202020204" pitchFamily="34" charset="0"/>
                <a:cs typeface="Arial" panose="020B0604020202020204" pitchFamily="34" charset="0"/>
              </a:rPr>
              <a:t>Army Regulation (AR) 670-1 (Wear and Appearance of Army Uniforms and Insignia), 26 January 2021.</a:t>
            </a:r>
          </a:p>
          <a:p>
            <a:pPr marL="285750" indent="-285750">
              <a:spcAft>
                <a:spcPts val="600"/>
              </a:spcAft>
              <a:buFont typeface="Arial" panose="020B0604020202020204" pitchFamily="34" charset="0"/>
              <a:buChar char="•"/>
            </a:pPr>
            <a:r>
              <a:rPr lang="en-US" sz="1600" dirty="0">
                <a:latin typeface="Arial" panose="020B0604020202020204" pitchFamily="34" charset="0"/>
                <a:cs typeface="Arial" panose="020B0604020202020204" pitchFamily="34" charset="0"/>
              </a:rPr>
              <a:t>Army Regulation (AR) 600-20 (Army Command Policy), para 5/Appendix P (Accommodating Religious Practices) July 24, 2020.</a:t>
            </a:r>
          </a:p>
          <a:p>
            <a:pPr marL="285750" indent="-285750">
              <a:spcAft>
                <a:spcPts val="600"/>
              </a:spcAft>
              <a:buFont typeface="Arial" panose="020B0604020202020204" pitchFamily="34" charset="0"/>
              <a:buChar char="•"/>
            </a:pPr>
            <a:r>
              <a:rPr lang="en-US" sz="1600" dirty="0">
                <a:latin typeface="Arial" panose="020B0604020202020204" pitchFamily="34" charset="0"/>
                <a:cs typeface="Arial" panose="020B0604020202020204" pitchFamily="34" charset="0"/>
              </a:rPr>
              <a:t>Army Regulation (AR) 690–12 (Civilian Personnel Equal Employment Opportunity and Diversity), 12 December 2019.</a:t>
            </a:r>
          </a:p>
          <a:p>
            <a:pPr marL="285750" indent="-285750">
              <a:spcAft>
                <a:spcPts val="600"/>
              </a:spcAft>
              <a:buFont typeface="Arial" panose="020B0604020202020204" pitchFamily="34" charset="0"/>
              <a:buChar char="•"/>
            </a:pPr>
            <a:r>
              <a:rPr lang="en-US" sz="1600" dirty="0">
                <a:latin typeface="Arial" panose="020B0604020202020204" pitchFamily="34" charset="0"/>
                <a:cs typeface="Arial" panose="020B0604020202020204" pitchFamily="34" charset="0"/>
              </a:rPr>
              <a:t>Army Techniques Publication (ATP) 1-05.04 Religious Support and Internal Advisement, March 2017.</a:t>
            </a:r>
          </a:p>
          <a:p>
            <a:pPr marL="285750" indent="-285750">
              <a:spcAft>
                <a:spcPts val="600"/>
              </a:spcAft>
              <a:buFont typeface="Arial" panose="020B0604020202020204" pitchFamily="34" charset="0"/>
              <a:buChar char="•"/>
            </a:pPr>
            <a:r>
              <a:rPr lang="en-US" sz="1600" dirty="0">
                <a:latin typeface="Arial" panose="020B0604020202020204" pitchFamily="34" charset="0"/>
                <a:cs typeface="Arial" panose="020B0604020202020204" pitchFamily="34" charset="0"/>
              </a:rPr>
              <a:t>Army Directive (AD) 2021-33 (Approval and Appeal Authorities for Military Medical and Administrative Immunization Exemptions), 24 September 2021.</a:t>
            </a:r>
          </a:p>
          <a:p>
            <a:pPr marL="285750" indent="-285750">
              <a:spcAft>
                <a:spcPts val="600"/>
              </a:spcAft>
              <a:buFont typeface="Arial" panose="020B0604020202020204" pitchFamily="34" charset="0"/>
              <a:buChar char="•"/>
            </a:pPr>
            <a:r>
              <a:rPr lang="en-US" sz="1600" dirty="0">
                <a:latin typeface="Arial" panose="020B0604020202020204" pitchFamily="34" charset="0"/>
                <a:cs typeface="Arial" panose="020B0604020202020204" pitchFamily="34" charset="0"/>
              </a:rPr>
              <a:t>EXORD 174-23 (COVID-19 Vaccine Mandate Rescission), 07 March 2023.</a:t>
            </a:r>
          </a:p>
        </p:txBody>
      </p:sp>
    </p:spTree>
    <p:extLst>
      <p:ext uri="{BB962C8B-B14F-4D97-AF65-F5344CB8AC3E}">
        <p14:creationId xmlns:p14="http://schemas.microsoft.com/office/powerpoint/2010/main" val="1033807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type="body" sz="quarter" idx="16"/>
          </p:nvPr>
        </p:nvSpPr>
        <p:spPr>
          <a:xfrm>
            <a:off x="259882" y="1042843"/>
            <a:ext cx="8624236" cy="269875"/>
          </a:xfrm>
        </p:spPr>
        <p:txBody>
          <a:bodyPr>
            <a:noAutofit/>
          </a:bodyPr>
          <a:lstStyle/>
          <a:p>
            <a:pPr marL="0" indent="0">
              <a:buNone/>
            </a:pPr>
            <a:r>
              <a:rPr lang="en-US" b="1" i="1" dirty="0">
                <a:solidFill>
                  <a:schemeClr val="tx1"/>
                </a:solidFill>
                <a:latin typeface="Arial" panose="020B0604020202020204" pitchFamily="34" charset="0"/>
                <a:cs typeface="Arial" panose="020B0604020202020204" pitchFamily="34" charset="0"/>
              </a:rPr>
              <a:t>c.</a:t>
            </a:r>
            <a:r>
              <a:rPr lang="en-US" b="1" dirty="0">
                <a:solidFill>
                  <a:schemeClr val="tx1"/>
                </a:solidFill>
                <a:latin typeface="Arial" panose="020B0604020202020204" pitchFamily="34" charset="0"/>
                <a:cs typeface="Arial" panose="020B0604020202020204" pitchFamily="34" charset="0"/>
              </a:rPr>
              <a:t>  </a:t>
            </a:r>
            <a:r>
              <a:rPr lang="en-US" b="1" i="1" u="sng" dirty="0">
                <a:solidFill>
                  <a:schemeClr val="tx1"/>
                </a:solidFill>
                <a:latin typeface="Arial" panose="020B0604020202020204" pitchFamily="34" charset="0"/>
                <a:cs typeface="Arial" panose="020B0604020202020204" pitchFamily="34" charset="0"/>
              </a:rPr>
              <a:t>Request procedures</a:t>
            </a:r>
            <a:r>
              <a:rPr lang="en-US" i="1" dirty="0">
                <a:solidFill>
                  <a:schemeClr val="tx1"/>
                </a:solidFill>
                <a:latin typeface="Arial" panose="020B0604020202020204" pitchFamily="34" charset="0"/>
                <a:cs typeface="Arial" panose="020B0604020202020204" pitchFamily="34" charset="0"/>
              </a:rPr>
              <a:t>.</a:t>
            </a:r>
            <a:r>
              <a:rPr lang="en-US" dirty="0">
                <a:solidFill>
                  <a:schemeClr val="tx1"/>
                </a:solidFill>
                <a:latin typeface="Arial" panose="020B0604020202020204" pitchFamily="34" charset="0"/>
                <a:cs typeface="Arial" panose="020B0604020202020204" pitchFamily="34" charset="0"/>
              </a:rPr>
              <a:t>  </a:t>
            </a:r>
            <a:r>
              <a:rPr lang="en-US" b="1" i="1" dirty="0">
                <a:solidFill>
                  <a:schemeClr val="tx1"/>
                </a:solidFill>
                <a:latin typeface="Arial" panose="020B0604020202020204" pitchFamily="34" charset="0"/>
                <a:cs typeface="Arial" panose="020B0604020202020204" pitchFamily="34" charset="0"/>
              </a:rPr>
              <a:t>**Applies Worship &amp; Dietary Requests not requiring waiver of Army policy (AKA ROUTINE requests).</a:t>
            </a:r>
          </a:p>
          <a:p>
            <a:pPr marL="282575" indent="0">
              <a:spcBef>
                <a:spcPts val="600"/>
              </a:spcBef>
              <a:buNone/>
            </a:pPr>
            <a:r>
              <a:rPr lang="en-US" dirty="0">
                <a:solidFill>
                  <a:schemeClr val="tx1"/>
                </a:solidFill>
                <a:latin typeface="Arial" panose="020B0604020202020204" pitchFamily="34" charset="0"/>
                <a:cs typeface="Arial" panose="020B0604020202020204" pitchFamily="34" charset="0"/>
              </a:rPr>
              <a:t>(1)  Soldier makes request. </a:t>
            </a:r>
          </a:p>
          <a:p>
            <a:pPr marL="282575" indent="0">
              <a:spcBef>
                <a:spcPts val="600"/>
              </a:spcBef>
              <a:buNone/>
            </a:pPr>
            <a:r>
              <a:rPr lang="en-US" dirty="0">
                <a:solidFill>
                  <a:schemeClr val="tx1"/>
                </a:solidFill>
                <a:latin typeface="Arial" panose="020B0604020202020204" pitchFamily="34" charset="0"/>
                <a:cs typeface="Arial" panose="020B0604020202020204" pitchFamily="34" charset="0"/>
              </a:rPr>
              <a:t>(2)  If approved informally (verbal) the issue is closed. CDR assists in the actions necessary to the accommodation </a:t>
            </a:r>
          </a:p>
          <a:p>
            <a:pPr marL="282575" indent="0">
              <a:spcBef>
                <a:spcPts val="600"/>
              </a:spcBef>
              <a:buNone/>
            </a:pPr>
            <a:r>
              <a:rPr lang="en-US" dirty="0">
                <a:solidFill>
                  <a:schemeClr val="tx1"/>
                </a:solidFill>
                <a:latin typeface="Arial" panose="020B0604020202020204" pitchFamily="34" charset="0"/>
                <a:cs typeface="Arial" panose="020B0604020202020204" pitchFamily="34" charset="0"/>
              </a:rPr>
              <a:t>(3)  If approved formally (written), CDR must provide written notice and maintain a copy in unit files. The accommodation remains in effect while in that unit unless revoked in writing.</a:t>
            </a:r>
          </a:p>
          <a:p>
            <a:pPr marL="798513" indent="-285750">
              <a:spcBef>
                <a:spcPts val="600"/>
              </a:spcBef>
              <a:buFont typeface="Arial" panose="020B0604020202020204" pitchFamily="34" charset="0"/>
              <a:buChar char="•"/>
            </a:pPr>
            <a:r>
              <a:rPr lang="en-US" dirty="0">
                <a:solidFill>
                  <a:schemeClr val="tx1"/>
                </a:solidFill>
                <a:latin typeface="Arial" panose="020B0604020202020204" pitchFamily="34" charset="0"/>
                <a:cs typeface="Arial" panose="020B0604020202020204" pitchFamily="34" charset="0"/>
              </a:rPr>
              <a:t>Commanders </a:t>
            </a:r>
            <a:r>
              <a:rPr lang="en-US" b="1" dirty="0">
                <a:solidFill>
                  <a:schemeClr val="tx1"/>
                </a:solidFill>
                <a:latin typeface="Arial" panose="020B0604020202020204" pitchFamily="34" charset="0"/>
                <a:cs typeface="Arial" panose="020B0604020202020204" pitchFamily="34" charset="0"/>
              </a:rPr>
              <a:t>should review </a:t>
            </a:r>
            <a:r>
              <a:rPr lang="en-US" dirty="0">
                <a:solidFill>
                  <a:schemeClr val="tx1"/>
                </a:solidFill>
                <a:latin typeface="Arial" panose="020B0604020202020204" pitchFamily="34" charset="0"/>
                <a:cs typeface="Arial" panose="020B0604020202020204" pitchFamily="34" charset="0"/>
              </a:rPr>
              <a:t>approved accommodations to determine if the conditions leading to an accommodation still apply. </a:t>
            </a:r>
          </a:p>
          <a:p>
            <a:pPr marL="798513" indent="-285750">
              <a:spcBef>
                <a:spcPts val="600"/>
              </a:spcBef>
              <a:buFont typeface="Arial" panose="020B0604020202020204" pitchFamily="34" charset="0"/>
              <a:buChar char="•"/>
            </a:pPr>
            <a:r>
              <a:rPr lang="en-US" dirty="0">
                <a:solidFill>
                  <a:schemeClr val="tx1"/>
                </a:solidFill>
                <a:latin typeface="Arial" panose="020B0604020202020204" pitchFamily="34" charset="0"/>
                <a:cs typeface="Arial" panose="020B0604020202020204" pitchFamily="34" charset="0"/>
              </a:rPr>
              <a:t>Revocation based on criteria discussed in </a:t>
            </a:r>
            <a:r>
              <a:rPr lang="en-US" i="1" u="sng" dirty="0">
                <a:solidFill>
                  <a:schemeClr val="tx1"/>
                </a:solidFill>
                <a:latin typeface="Arial" panose="020B0604020202020204" pitchFamily="34" charset="0"/>
                <a:cs typeface="Arial" panose="020B0604020202020204" pitchFamily="34" charset="0"/>
              </a:rPr>
              <a:t>paragraph 5–6a</a:t>
            </a:r>
            <a:r>
              <a:rPr lang="en-US" dirty="0">
                <a:solidFill>
                  <a:schemeClr val="tx1"/>
                </a:solidFill>
                <a:latin typeface="Arial" panose="020B0604020202020204" pitchFamily="34" charset="0"/>
                <a:cs typeface="Arial" panose="020B0604020202020204" pitchFamily="34" charset="0"/>
              </a:rPr>
              <a:t>. </a:t>
            </a:r>
          </a:p>
          <a:p>
            <a:pPr marL="798513" indent="-285750">
              <a:spcBef>
                <a:spcPts val="600"/>
              </a:spcBef>
              <a:buFont typeface="Arial" panose="020B0604020202020204" pitchFamily="34" charset="0"/>
              <a:buChar char="•"/>
            </a:pPr>
            <a:r>
              <a:rPr lang="en-US" dirty="0">
                <a:solidFill>
                  <a:schemeClr val="tx1"/>
                </a:solidFill>
                <a:latin typeface="Arial" panose="020B0604020202020204" pitchFamily="34" charset="0"/>
                <a:cs typeface="Arial" panose="020B0604020202020204" pitchFamily="34" charset="0"/>
              </a:rPr>
              <a:t>If accommodation is revoked, Soldier may appeal to the next higher commander using the procedures in </a:t>
            </a:r>
            <a:r>
              <a:rPr lang="en-US" i="1" u="sng" dirty="0">
                <a:solidFill>
                  <a:schemeClr val="tx1"/>
                </a:solidFill>
                <a:latin typeface="Arial" panose="020B0604020202020204" pitchFamily="34" charset="0"/>
                <a:cs typeface="Arial" panose="020B0604020202020204" pitchFamily="34" charset="0"/>
              </a:rPr>
              <a:t>Annex P 1 paragraph d.</a:t>
            </a:r>
            <a:endParaRPr lang="en-US" dirty="0">
              <a:solidFill>
                <a:schemeClr val="tx1"/>
              </a:solidFill>
              <a:latin typeface="Arial" panose="020B0604020202020204" pitchFamily="34" charset="0"/>
              <a:cs typeface="Arial" panose="020B0604020202020204" pitchFamily="34" charset="0"/>
            </a:endParaRPr>
          </a:p>
          <a:p>
            <a:pPr marL="282575" indent="0">
              <a:spcBef>
                <a:spcPts val="600"/>
              </a:spcBef>
              <a:buNone/>
            </a:pPr>
            <a:r>
              <a:rPr lang="en-US" dirty="0">
                <a:solidFill>
                  <a:schemeClr val="tx1"/>
                </a:solidFill>
                <a:latin typeface="Arial" panose="020B0604020202020204" pitchFamily="34" charset="0"/>
                <a:cs typeface="Arial" panose="020B0604020202020204" pitchFamily="34" charset="0"/>
              </a:rPr>
              <a:t>(4)  If commander disapproves request, they will provide written notice and maintain a copy in unit files. </a:t>
            </a:r>
          </a:p>
          <a:p>
            <a:pPr marL="858838" indent="-285750">
              <a:spcBef>
                <a:spcPts val="600"/>
              </a:spcBef>
              <a:buFont typeface="Arial" panose="020B0604020202020204" pitchFamily="34" charset="0"/>
              <a:buChar char="•"/>
            </a:pPr>
            <a:r>
              <a:rPr lang="en-US" b="1" dirty="0">
                <a:solidFill>
                  <a:schemeClr val="tx1"/>
                </a:solidFill>
                <a:latin typeface="Arial" panose="020B0604020202020204" pitchFamily="34" charset="0"/>
                <a:cs typeface="Arial" panose="020B0604020202020204" pitchFamily="34" charset="0"/>
              </a:rPr>
              <a:t>Commanders will respond to ALL requests in 10 working days</a:t>
            </a:r>
            <a:r>
              <a:rPr lang="en-US" dirty="0">
                <a:solidFill>
                  <a:schemeClr val="tx1"/>
                </a:solidFill>
                <a:latin typeface="Arial" panose="020B0604020202020204" pitchFamily="34" charset="0"/>
                <a:cs typeface="Arial" panose="020B0604020202020204" pitchFamily="34" charset="0"/>
              </a:rPr>
              <a:t>.</a:t>
            </a:r>
          </a:p>
          <a:p>
            <a:pPr marL="858838" indent="-285750">
              <a:spcBef>
                <a:spcPts val="600"/>
              </a:spcBef>
              <a:buFont typeface="Arial" panose="020B0604020202020204" pitchFamily="34" charset="0"/>
              <a:buChar char="•"/>
            </a:pPr>
            <a:r>
              <a:rPr lang="en-US" dirty="0">
                <a:solidFill>
                  <a:schemeClr val="tx1"/>
                </a:solidFill>
                <a:latin typeface="Arial" panose="020B0604020202020204" pitchFamily="34" charset="0"/>
                <a:cs typeface="Arial" panose="020B0604020202020204" pitchFamily="34" charset="0"/>
              </a:rPr>
              <a:t>Disapproval must be based upon the criteria in </a:t>
            </a:r>
            <a:r>
              <a:rPr lang="en-US" i="1" u="sng" dirty="0">
                <a:solidFill>
                  <a:schemeClr val="tx1"/>
                </a:solidFill>
                <a:latin typeface="Arial" panose="020B0604020202020204" pitchFamily="34" charset="0"/>
                <a:cs typeface="Arial" panose="020B0604020202020204" pitchFamily="34" charset="0"/>
              </a:rPr>
              <a:t>paragraph 5–6a.</a:t>
            </a:r>
          </a:p>
          <a:p>
            <a:pPr marL="858838" indent="-285750">
              <a:spcBef>
                <a:spcPts val="600"/>
              </a:spcBef>
              <a:buFont typeface="Arial" panose="020B0604020202020204" pitchFamily="34" charset="0"/>
              <a:buChar char="•"/>
            </a:pPr>
            <a:r>
              <a:rPr lang="en-US" dirty="0">
                <a:solidFill>
                  <a:schemeClr val="tx1"/>
                </a:solidFill>
                <a:latin typeface="Arial" panose="020B0604020202020204" pitchFamily="34" charset="0"/>
                <a:cs typeface="Arial" panose="020B0604020202020204" pitchFamily="34" charset="0"/>
              </a:rPr>
              <a:t>The Soldier may appeal disapproval to the next higher commander up through their chain to DCS G-1 using the procedures in </a:t>
            </a:r>
            <a:r>
              <a:rPr lang="en-US" i="1" u="sng" dirty="0">
                <a:solidFill>
                  <a:schemeClr val="tx1"/>
                </a:solidFill>
                <a:latin typeface="Arial" panose="020B0604020202020204" pitchFamily="34" charset="0"/>
                <a:cs typeface="Arial" panose="020B0604020202020204" pitchFamily="34" charset="0"/>
              </a:rPr>
              <a:t>paragraph d.</a:t>
            </a:r>
          </a:p>
        </p:txBody>
      </p:sp>
      <p:sp>
        <p:nvSpPr>
          <p:cNvPr id="6" name="Title 1">
            <a:extLst>
              <a:ext uri="{FF2B5EF4-FFF2-40B4-BE49-F238E27FC236}">
                <a16:creationId xmlns:a16="http://schemas.microsoft.com/office/drawing/2014/main" id="{693363ED-4938-4F29-98BE-0BBDCC805606}"/>
              </a:ext>
            </a:extLst>
          </p:cNvPr>
          <p:cNvSpPr>
            <a:spLocks noGrp="1"/>
          </p:cNvSpPr>
          <p:nvPr>
            <p:ph type="title"/>
          </p:nvPr>
        </p:nvSpPr>
        <p:spPr/>
        <p:txBody>
          <a:bodyPr>
            <a:normAutofit fontScale="90000"/>
          </a:bodyPr>
          <a:lstStyle/>
          <a:p>
            <a:r>
              <a:rPr lang="en-US" sz="2400" b="1" dirty="0">
                <a:latin typeface="Arial" panose="020B0604020202020204" pitchFamily="34" charset="0"/>
                <a:cs typeface="Arial" panose="020B0604020202020204" pitchFamily="34" charset="0"/>
              </a:rPr>
              <a:t>Annex P 1. Related to Worship and Dietary Practices</a:t>
            </a:r>
          </a:p>
        </p:txBody>
      </p:sp>
    </p:spTree>
    <p:extLst>
      <p:ext uri="{BB962C8B-B14F-4D97-AF65-F5344CB8AC3E}">
        <p14:creationId xmlns:p14="http://schemas.microsoft.com/office/powerpoint/2010/main" val="8137229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type="body" sz="quarter" idx="16"/>
          </p:nvPr>
        </p:nvSpPr>
        <p:spPr>
          <a:xfrm>
            <a:off x="259882" y="1086910"/>
            <a:ext cx="8641747" cy="269875"/>
          </a:xfrm>
        </p:spPr>
        <p:txBody>
          <a:bodyPr>
            <a:noAutofit/>
          </a:bodyPr>
          <a:lstStyle/>
          <a:p>
            <a:pPr marL="0" indent="0">
              <a:spcBef>
                <a:spcPts val="600"/>
              </a:spcBef>
              <a:spcAft>
                <a:spcPts val="1200"/>
              </a:spcAft>
              <a:buNone/>
            </a:pPr>
            <a:r>
              <a:rPr lang="en-US" b="1" i="1" dirty="0">
                <a:solidFill>
                  <a:schemeClr val="tx1"/>
                </a:solidFill>
                <a:latin typeface="Arial" panose="020B0604020202020204" pitchFamily="34" charset="0"/>
                <a:cs typeface="Arial" panose="020B0604020202020204" pitchFamily="34" charset="0"/>
              </a:rPr>
              <a:t>d.</a:t>
            </a:r>
            <a:r>
              <a:rPr lang="en-US" b="1" dirty="0">
                <a:solidFill>
                  <a:schemeClr val="tx1"/>
                </a:solidFill>
                <a:latin typeface="Arial" panose="020B0604020202020204" pitchFamily="34" charset="0"/>
                <a:cs typeface="Arial" panose="020B0604020202020204" pitchFamily="34" charset="0"/>
              </a:rPr>
              <a:t>  </a:t>
            </a:r>
            <a:r>
              <a:rPr lang="en-US" b="1" i="1" u="sng" dirty="0">
                <a:solidFill>
                  <a:schemeClr val="tx1"/>
                </a:solidFill>
                <a:latin typeface="Arial" panose="020B0604020202020204" pitchFamily="34" charset="0"/>
                <a:cs typeface="Arial" panose="020B0604020202020204" pitchFamily="34" charset="0"/>
              </a:rPr>
              <a:t>Appeal procedures</a:t>
            </a:r>
            <a:r>
              <a:rPr lang="en-US" b="1" i="1" dirty="0">
                <a:solidFill>
                  <a:schemeClr val="tx1"/>
                </a:solidFill>
                <a:latin typeface="Arial" panose="020B0604020202020204" pitchFamily="34" charset="0"/>
                <a:cs typeface="Arial" panose="020B0604020202020204" pitchFamily="34" charset="0"/>
              </a:rPr>
              <a:t>. **Applies to ROUTINE Worship &amp; Dietary Requests</a:t>
            </a:r>
            <a:endParaRPr lang="en-US" b="1" u="sng" dirty="0">
              <a:solidFill>
                <a:schemeClr val="tx1"/>
              </a:solidFill>
              <a:latin typeface="Arial" panose="020B0604020202020204" pitchFamily="34" charset="0"/>
              <a:cs typeface="Arial" panose="020B0604020202020204" pitchFamily="34" charset="0"/>
            </a:endParaRPr>
          </a:p>
          <a:p>
            <a:pPr marL="341313" indent="0">
              <a:spcBef>
                <a:spcPts val="600"/>
              </a:spcBef>
              <a:buNone/>
            </a:pPr>
            <a:r>
              <a:rPr lang="en-US" dirty="0">
                <a:solidFill>
                  <a:schemeClr val="tx1"/>
                </a:solidFill>
                <a:latin typeface="Arial" panose="020B0604020202020204" pitchFamily="34" charset="0"/>
                <a:cs typeface="Arial" panose="020B0604020202020204" pitchFamily="34" charset="0"/>
              </a:rPr>
              <a:t>(1)  If a commander disapproves a request for accommodation, the Soldier can appeal. </a:t>
            </a:r>
          </a:p>
          <a:p>
            <a:pPr marL="341313" indent="0">
              <a:spcBef>
                <a:spcPts val="600"/>
              </a:spcBef>
              <a:buNone/>
            </a:pPr>
            <a:r>
              <a:rPr lang="en-US" dirty="0">
                <a:solidFill>
                  <a:schemeClr val="tx1"/>
                </a:solidFill>
                <a:latin typeface="Arial" panose="020B0604020202020204" pitchFamily="34" charset="0"/>
                <a:cs typeface="Arial" panose="020B0604020202020204" pitchFamily="34" charset="0"/>
              </a:rPr>
              <a:t>(2)  Appeals must be in writing, explain the accommodation, burden, and religious basis for the request. Documentation from religious leaders, religious texts may assist in evaluation.</a:t>
            </a:r>
          </a:p>
          <a:p>
            <a:pPr marL="341313" indent="0">
              <a:spcBef>
                <a:spcPts val="600"/>
              </a:spcBef>
              <a:buNone/>
            </a:pPr>
            <a:r>
              <a:rPr lang="en-US" dirty="0">
                <a:solidFill>
                  <a:schemeClr val="tx1"/>
                </a:solidFill>
                <a:latin typeface="Arial" panose="020B0604020202020204" pitchFamily="34" charset="0"/>
                <a:cs typeface="Arial" panose="020B0604020202020204" pitchFamily="34" charset="0"/>
              </a:rPr>
              <a:t>(3) Commander arranges interview between the requestor and the unit chaplain or other chaplain determined by a senior chaplain. </a:t>
            </a:r>
          </a:p>
          <a:p>
            <a:pPr marL="1025525" indent="-285750">
              <a:spcBef>
                <a:spcPts val="600"/>
              </a:spcBef>
              <a:buFont typeface="Arial" panose="020B0604020202020204" pitchFamily="34" charset="0"/>
              <a:buChar char="•"/>
            </a:pPr>
            <a:r>
              <a:rPr lang="en-US" dirty="0">
                <a:solidFill>
                  <a:schemeClr val="tx1"/>
                </a:solidFill>
                <a:latin typeface="Arial" panose="020B0604020202020204" pitchFamily="34" charset="0"/>
                <a:cs typeface="Arial" panose="020B0604020202020204" pitchFamily="34" charset="0"/>
              </a:rPr>
              <a:t>Interviewing chaplain provides memorandum summarizing interview addressing the </a:t>
            </a:r>
            <a:r>
              <a:rPr lang="en-US" u="sng" dirty="0">
                <a:solidFill>
                  <a:schemeClr val="tx1"/>
                </a:solidFill>
                <a:latin typeface="Arial" panose="020B0604020202020204" pitchFamily="34" charset="0"/>
                <a:cs typeface="Arial" panose="020B0604020202020204" pitchFamily="34" charset="0"/>
              </a:rPr>
              <a:t>religious basis, burden, and sincerity of the request, and may/may not recommend approval or disapproval</a:t>
            </a:r>
            <a:r>
              <a:rPr lang="en-US" dirty="0">
                <a:solidFill>
                  <a:schemeClr val="tx1"/>
                </a:solidFill>
                <a:latin typeface="Arial" panose="020B0604020202020204" pitchFamily="34" charset="0"/>
                <a:cs typeface="Arial" panose="020B0604020202020204" pitchFamily="34" charset="0"/>
              </a:rPr>
              <a:t>. </a:t>
            </a:r>
          </a:p>
          <a:p>
            <a:pPr marL="1025525" indent="-285750">
              <a:spcBef>
                <a:spcPts val="600"/>
              </a:spcBef>
              <a:buFont typeface="Arial" panose="020B0604020202020204" pitchFamily="34" charset="0"/>
              <a:buChar char="•"/>
            </a:pPr>
            <a:r>
              <a:rPr lang="en-US" dirty="0">
                <a:solidFill>
                  <a:schemeClr val="tx1"/>
                </a:solidFill>
                <a:latin typeface="Arial" panose="020B0604020202020204" pitchFamily="34" charset="0"/>
                <a:cs typeface="Arial" panose="020B0604020202020204" pitchFamily="34" charset="0"/>
              </a:rPr>
              <a:t>Memorandums from other chaplains may accompany the request but do not meet the requirement for the assigned chaplain.</a:t>
            </a:r>
          </a:p>
          <a:p>
            <a:pPr marL="341313" indent="0">
              <a:spcBef>
                <a:spcPts val="600"/>
              </a:spcBef>
              <a:buNone/>
            </a:pPr>
            <a:r>
              <a:rPr lang="en-US" dirty="0">
                <a:solidFill>
                  <a:schemeClr val="tx1"/>
                </a:solidFill>
                <a:latin typeface="Arial" panose="020B0604020202020204" pitchFamily="34" charset="0"/>
                <a:cs typeface="Arial" panose="020B0604020202020204" pitchFamily="34" charset="0"/>
              </a:rPr>
              <a:t>(4) Appeal packet is returned to the disapproving commander for consideration. If that commander approves the appeal, the ISSUE is CLOSED. Written approval is returned to the Soldier. </a:t>
            </a:r>
          </a:p>
        </p:txBody>
      </p:sp>
      <p:sp>
        <p:nvSpPr>
          <p:cNvPr id="9" name="Title 1">
            <a:extLst>
              <a:ext uri="{FF2B5EF4-FFF2-40B4-BE49-F238E27FC236}">
                <a16:creationId xmlns:a16="http://schemas.microsoft.com/office/drawing/2014/main" id="{72D9328D-7BF3-44E5-8851-FB2B84119767}"/>
              </a:ext>
            </a:extLst>
          </p:cNvPr>
          <p:cNvSpPr>
            <a:spLocks noGrp="1"/>
          </p:cNvSpPr>
          <p:nvPr>
            <p:ph type="title"/>
          </p:nvPr>
        </p:nvSpPr>
        <p:spPr/>
        <p:txBody>
          <a:bodyPr>
            <a:normAutofit fontScale="90000"/>
          </a:bodyPr>
          <a:lstStyle/>
          <a:p>
            <a:r>
              <a:rPr lang="en-US" sz="2400" b="1" dirty="0">
                <a:latin typeface="Arial" panose="020B0604020202020204" pitchFamily="34" charset="0"/>
                <a:cs typeface="Arial" panose="020B0604020202020204" pitchFamily="34" charset="0"/>
              </a:rPr>
              <a:t>Annex P 1. Related to Worship and Dietary Practices</a:t>
            </a:r>
          </a:p>
        </p:txBody>
      </p:sp>
    </p:spTree>
    <p:extLst>
      <p:ext uri="{BB962C8B-B14F-4D97-AF65-F5344CB8AC3E}">
        <p14:creationId xmlns:p14="http://schemas.microsoft.com/office/powerpoint/2010/main" val="39880600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type="body" sz="quarter" idx="16"/>
          </p:nvPr>
        </p:nvSpPr>
        <p:spPr>
          <a:xfrm>
            <a:off x="259882" y="1130977"/>
            <a:ext cx="8619713" cy="269875"/>
          </a:xfrm>
        </p:spPr>
        <p:txBody>
          <a:bodyPr>
            <a:noAutofit/>
          </a:bodyPr>
          <a:lstStyle/>
          <a:p>
            <a:pPr marL="0" indent="0">
              <a:spcAft>
                <a:spcPts val="1200"/>
              </a:spcAft>
              <a:buNone/>
            </a:pPr>
            <a:r>
              <a:rPr lang="en-US" sz="2000" b="1" i="1" dirty="0">
                <a:solidFill>
                  <a:schemeClr val="tx1"/>
                </a:solidFill>
                <a:latin typeface="Arial" panose="020B0604020202020204" pitchFamily="34" charset="0"/>
                <a:cs typeface="Arial" panose="020B0604020202020204" pitchFamily="34" charset="0"/>
              </a:rPr>
              <a:t>d.</a:t>
            </a:r>
            <a:r>
              <a:rPr lang="en-US" sz="2000" b="1" dirty="0">
                <a:solidFill>
                  <a:schemeClr val="tx1"/>
                </a:solidFill>
                <a:latin typeface="Arial" panose="020B0604020202020204" pitchFamily="34" charset="0"/>
                <a:cs typeface="Arial" panose="020B0604020202020204" pitchFamily="34" charset="0"/>
              </a:rPr>
              <a:t>  </a:t>
            </a:r>
            <a:r>
              <a:rPr lang="en-US" sz="2000" b="1" i="1" u="sng" dirty="0">
                <a:solidFill>
                  <a:schemeClr val="tx1"/>
                </a:solidFill>
                <a:latin typeface="Arial" panose="020B0604020202020204" pitchFamily="34" charset="0"/>
                <a:cs typeface="Arial" panose="020B0604020202020204" pitchFamily="34" charset="0"/>
              </a:rPr>
              <a:t>Appeal procedures</a:t>
            </a:r>
            <a:r>
              <a:rPr lang="en-US" sz="2000" b="1" i="1" dirty="0">
                <a:solidFill>
                  <a:schemeClr val="tx1"/>
                </a:solidFill>
                <a:latin typeface="Arial" panose="020B0604020202020204" pitchFamily="34" charset="0"/>
                <a:cs typeface="Arial" panose="020B0604020202020204" pitchFamily="34" charset="0"/>
              </a:rPr>
              <a:t> (cont.)</a:t>
            </a:r>
            <a:endParaRPr lang="en-US" sz="2000" b="1" dirty="0">
              <a:solidFill>
                <a:schemeClr val="tx1"/>
              </a:solidFill>
              <a:latin typeface="Arial" panose="020B0604020202020204" pitchFamily="34" charset="0"/>
              <a:cs typeface="Arial" panose="020B0604020202020204" pitchFamily="34" charset="0"/>
            </a:endParaRPr>
          </a:p>
          <a:p>
            <a:pPr marL="341313" indent="0">
              <a:spcBef>
                <a:spcPts val="600"/>
              </a:spcBef>
              <a:buNone/>
            </a:pPr>
            <a:r>
              <a:rPr lang="en-US" sz="2000" dirty="0">
                <a:solidFill>
                  <a:schemeClr val="tx1"/>
                </a:solidFill>
                <a:latin typeface="Arial" panose="020B0604020202020204" pitchFamily="34" charset="0"/>
                <a:cs typeface="Arial" panose="020B0604020202020204" pitchFamily="34" charset="0"/>
              </a:rPr>
              <a:t>(5) If the commander disapproves, the appeal packet is endorsed and forwarded to the next higher level of command for consideration. If any commander </a:t>
            </a:r>
            <a:r>
              <a:rPr lang="en-US" sz="2000" i="1" dirty="0">
                <a:solidFill>
                  <a:schemeClr val="tx1"/>
                </a:solidFill>
                <a:latin typeface="Arial" panose="020B0604020202020204" pitchFamily="34" charset="0"/>
                <a:cs typeface="Arial" panose="020B0604020202020204" pitchFamily="34" charset="0"/>
              </a:rPr>
              <a:t>(unit through GCMCA) </a:t>
            </a:r>
            <a:r>
              <a:rPr lang="en-US" sz="2000" dirty="0">
                <a:solidFill>
                  <a:schemeClr val="tx1"/>
                </a:solidFill>
                <a:latin typeface="Arial" panose="020B0604020202020204" pitchFamily="34" charset="0"/>
                <a:cs typeface="Arial" panose="020B0604020202020204" pitchFamily="34" charset="0"/>
              </a:rPr>
              <a:t>approves the appeal, the ISSUE is CLOSED. Written approval is returned to the Soldier.</a:t>
            </a:r>
          </a:p>
          <a:p>
            <a:pPr marL="341313" indent="0">
              <a:spcBef>
                <a:spcPts val="600"/>
              </a:spcBef>
              <a:buNone/>
            </a:pPr>
            <a:r>
              <a:rPr lang="en-US" sz="2000" dirty="0">
                <a:solidFill>
                  <a:schemeClr val="tx1"/>
                </a:solidFill>
                <a:latin typeface="Arial" panose="020B0604020202020204" pitchFamily="34" charset="0"/>
                <a:cs typeface="Arial" panose="020B0604020202020204" pitchFamily="34" charset="0"/>
              </a:rPr>
              <a:t>(6) If all levels of command disapprove</a:t>
            </a:r>
            <a:r>
              <a:rPr lang="en-US" sz="2000" i="1" dirty="0">
                <a:solidFill>
                  <a:schemeClr val="tx1"/>
                </a:solidFill>
                <a:latin typeface="Arial" panose="020B0604020202020204" pitchFamily="34" charset="0"/>
                <a:cs typeface="Arial" panose="020B0604020202020204" pitchFamily="34" charset="0"/>
              </a:rPr>
              <a:t> (unit through GCMCA)</a:t>
            </a:r>
            <a:r>
              <a:rPr lang="en-US" sz="2000" dirty="0">
                <a:solidFill>
                  <a:schemeClr val="tx1"/>
                </a:solidFill>
                <a:latin typeface="Arial" panose="020B0604020202020204" pitchFamily="34" charset="0"/>
                <a:cs typeface="Arial" panose="020B0604020202020204" pitchFamily="34" charset="0"/>
              </a:rPr>
              <a:t>, the packet will be forwarded to the DCS, G-1 for final decision by the SECARMY or designee.</a:t>
            </a:r>
          </a:p>
          <a:p>
            <a:pPr marL="341313" indent="0">
              <a:spcBef>
                <a:spcPts val="600"/>
              </a:spcBef>
              <a:buNone/>
            </a:pPr>
            <a:r>
              <a:rPr lang="en-US" sz="2000" dirty="0">
                <a:solidFill>
                  <a:schemeClr val="tx1"/>
                </a:solidFill>
                <a:latin typeface="Arial" panose="020B0604020202020204" pitchFamily="34" charset="0"/>
                <a:cs typeface="Arial" panose="020B0604020202020204" pitchFamily="34" charset="0"/>
              </a:rPr>
              <a:t>(7) A legal review is required at the GCMCA prior to forwarding to the DCS, G-1. </a:t>
            </a:r>
          </a:p>
          <a:p>
            <a:pPr marL="341313" indent="0">
              <a:spcBef>
                <a:spcPts val="600"/>
              </a:spcBef>
              <a:buNone/>
            </a:pPr>
            <a:r>
              <a:rPr lang="en-US" sz="2000" dirty="0">
                <a:solidFill>
                  <a:schemeClr val="tx1"/>
                </a:solidFill>
                <a:latin typeface="Arial" panose="020B0604020202020204" pitchFamily="34" charset="0"/>
                <a:cs typeface="Arial" panose="020B0604020202020204" pitchFamily="34" charset="0"/>
              </a:rPr>
              <a:t>(8) </a:t>
            </a:r>
            <a:r>
              <a:rPr lang="en-US" sz="2000" b="1" dirty="0">
                <a:solidFill>
                  <a:schemeClr val="tx1"/>
                </a:solidFill>
                <a:latin typeface="Arial" panose="020B0604020202020204" pitchFamily="34" charset="0"/>
                <a:cs typeface="Arial" panose="020B0604020202020204" pitchFamily="34" charset="0"/>
              </a:rPr>
              <a:t>Appeals to SECARMY must reach the DCS, G–1 within 30 days </a:t>
            </a:r>
            <a:r>
              <a:rPr lang="en-US" sz="2000" dirty="0">
                <a:solidFill>
                  <a:schemeClr val="tx1"/>
                </a:solidFill>
                <a:latin typeface="Arial" panose="020B0604020202020204" pitchFamily="34" charset="0"/>
                <a:cs typeface="Arial" panose="020B0604020202020204" pitchFamily="34" charset="0"/>
              </a:rPr>
              <a:t>from when Soldier submits the original appeal (60 days for ARNG, and USAR). </a:t>
            </a:r>
          </a:p>
          <a:p>
            <a:pPr marL="1030288" indent="-342900">
              <a:spcBef>
                <a:spcPts val="600"/>
              </a:spcBef>
            </a:pPr>
            <a:r>
              <a:rPr lang="en-US" sz="2000" b="1" dirty="0">
                <a:solidFill>
                  <a:schemeClr val="tx1"/>
                </a:solidFill>
                <a:latin typeface="Arial" panose="020B0604020202020204" pitchFamily="34" charset="0"/>
                <a:cs typeface="Arial" panose="020B0604020202020204" pitchFamily="34" charset="0"/>
              </a:rPr>
              <a:t>Disapprovals by the SECARMY or designee are final. </a:t>
            </a:r>
          </a:p>
          <a:p>
            <a:pPr marL="1030288" indent="-342900">
              <a:spcBef>
                <a:spcPts val="600"/>
              </a:spcBef>
            </a:pPr>
            <a:r>
              <a:rPr lang="en-US" sz="2000" b="1" dirty="0">
                <a:solidFill>
                  <a:schemeClr val="tx1"/>
                </a:solidFill>
                <a:latin typeface="Arial" panose="020B0604020202020204" pitchFamily="34" charset="0"/>
                <a:cs typeface="Arial" panose="020B0604020202020204" pitchFamily="34" charset="0"/>
              </a:rPr>
              <a:t>Subsequent requests considered ONLY if based on substantially different grounds or supported by substantially new evidence.</a:t>
            </a:r>
            <a:endParaRPr lang="en-US" sz="2000" dirty="0">
              <a:solidFill>
                <a:schemeClr val="tx1"/>
              </a:solidFill>
              <a:latin typeface="Arial" panose="020B0604020202020204" pitchFamily="34" charset="0"/>
              <a:cs typeface="Arial" panose="020B0604020202020204" pitchFamily="34" charset="0"/>
            </a:endParaRPr>
          </a:p>
        </p:txBody>
      </p:sp>
      <p:sp>
        <p:nvSpPr>
          <p:cNvPr id="9" name="Title 1">
            <a:extLst>
              <a:ext uri="{FF2B5EF4-FFF2-40B4-BE49-F238E27FC236}">
                <a16:creationId xmlns:a16="http://schemas.microsoft.com/office/drawing/2014/main" id="{72D9328D-7BF3-44E5-8851-FB2B84119767}"/>
              </a:ext>
            </a:extLst>
          </p:cNvPr>
          <p:cNvSpPr>
            <a:spLocks noGrp="1"/>
          </p:cNvSpPr>
          <p:nvPr>
            <p:ph type="title"/>
          </p:nvPr>
        </p:nvSpPr>
        <p:spPr/>
        <p:txBody>
          <a:bodyPr>
            <a:normAutofit fontScale="90000"/>
          </a:bodyPr>
          <a:lstStyle/>
          <a:p>
            <a:r>
              <a:rPr lang="en-US" sz="2400" b="1" dirty="0">
                <a:latin typeface="Arial" panose="020B0604020202020204" pitchFamily="34" charset="0"/>
                <a:cs typeface="Arial" panose="020B0604020202020204" pitchFamily="34" charset="0"/>
              </a:rPr>
              <a:t>Annex P 1. Related to Worship and Dietary Practices</a:t>
            </a:r>
          </a:p>
        </p:txBody>
      </p:sp>
    </p:spTree>
    <p:extLst>
      <p:ext uri="{BB962C8B-B14F-4D97-AF65-F5344CB8AC3E}">
        <p14:creationId xmlns:p14="http://schemas.microsoft.com/office/powerpoint/2010/main" val="16344430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sz="2400" b="1" dirty="0">
                <a:latin typeface=" Arial"/>
              </a:rPr>
              <a:t>P-2. Requests Related to Medical Care</a:t>
            </a:r>
          </a:p>
        </p:txBody>
      </p:sp>
      <p:sp>
        <p:nvSpPr>
          <p:cNvPr id="2" name="Rectangle 1">
            <a:extLst>
              <a:ext uri="{FF2B5EF4-FFF2-40B4-BE49-F238E27FC236}">
                <a16:creationId xmlns:a16="http://schemas.microsoft.com/office/drawing/2014/main" id="{6214177F-E522-4E99-9D3A-DA087C0C21C1}"/>
              </a:ext>
            </a:extLst>
          </p:cNvPr>
          <p:cNvSpPr/>
          <p:nvPr/>
        </p:nvSpPr>
        <p:spPr>
          <a:xfrm>
            <a:off x="259882" y="943704"/>
            <a:ext cx="8586663" cy="5262979"/>
          </a:xfrm>
          <a:prstGeom prst="rect">
            <a:avLst/>
          </a:prstGeom>
        </p:spPr>
        <p:txBody>
          <a:bodyPr wrap="square">
            <a:spAutoFit/>
          </a:bodyPr>
          <a:lstStyle/>
          <a:p>
            <a:pPr>
              <a:spcBef>
                <a:spcPts val="600"/>
              </a:spcBef>
              <a:spcAft>
                <a:spcPts val="600"/>
              </a:spcAft>
              <a:tabLst>
                <a:tab pos="342900" algn="l"/>
              </a:tabLst>
            </a:pPr>
            <a:r>
              <a:rPr lang="en-US" sz="2000" b="1" dirty="0" err="1">
                <a:latin typeface="Arial" panose="020B0604020202020204" pitchFamily="34" charset="0"/>
                <a:ea typeface="Batang" panose="02030600000101010101" pitchFamily="18" charset="-127"/>
                <a:cs typeface="Arial" panose="020B0604020202020204" pitchFamily="34" charset="0"/>
              </a:rPr>
              <a:t>P2</a:t>
            </a:r>
            <a:r>
              <a:rPr lang="en-US" sz="2000" b="1" dirty="0">
                <a:latin typeface="Arial" panose="020B0604020202020204" pitchFamily="34" charset="0"/>
                <a:ea typeface="Batang" panose="02030600000101010101" pitchFamily="18" charset="-127"/>
                <a:cs typeface="Arial" panose="020B0604020202020204" pitchFamily="34" charset="0"/>
              </a:rPr>
              <a:t>. Processing requests related to medical care</a:t>
            </a:r>
            <a:endParaRPr lang="en-US" sz="2000" dirty="0">
              <a:latin typeface="Arial" panose="020B0604020202020204" pitchFamily="34" charset="0"/>
              <a:ea typeface="Batang" panose="02030600000101010101" pitchFamily="18" charset="-127"/>
              <a:cs typeface="Arial" panose="020B0604020202020204" pitchFamily="34" charset="0"/>
            </a:endParaRPr>
          </a:p>
          <a:p>
            <a:pPr marL="111125" lvl="1">
              <a:spcBef>
                <a:spcPts val="600"/>
              </a:spcBef>
            </a:pPr>
            <a:r>
              <a:rPr lang="en-US" b="1" i="1" u="sng" dirty="0">
                <a:latin typeface="Arial" panose="020B0604020202020204" pitchFamily="34" charset="0"/>
                <a:ea typeface="Batang" panose="02030600000101010101" pitchFamily="18" charset="-127"/>
                <a:cs typeface="Arial" panose="020B0604020202020204" pitchFamily="34" charset="0"/>
              </a:rPr>
              <a:t>a.</a:t>
            </a:r>
            <a:r>
              <a:rPr lang="en-US" b="1" u="sng" dirty="0">
                <a:latin typeface="Arial" panose="020B0604020202020204" pitchFamily="34" charset="0"/>
                <a:ea typeface="Batang" panose="02030600000101010101" pitchFamily="18" charset="-127"/>
                <a:cs typeface="Arial" panose="020B0604020202020204" pitchFamily="34" charset="0"/>
              </a:rPr>
              <a:t> </a:t>
            </a:r>
            <a:r>
              <a:rPr lang="en-US" b="1" i="1" u="sng" dirty="0">
                <a:latin typeface="Arial" panose="020B0604020202020204" pitchFamily="34" charset="0"/>
                <a:ea typeface="Batang" panose="02030600000101010101" pitchFamily="18" charset="-127"/>
                <a:cs typeface="Arial" panose="020B0604020202020204" pitchFamily="34" charset="0"/>
              </a:rPr>
              <a:t>Self-care or refusal of treatment</a:t>
            </a:r>
            <a:r>
              <a:rPr lang="en-US" i="1" dirty="0">
                <a:latin typeface="Arial" panose="020B0604020202020204" pitchFamily="34" charset="0"/>
                <a:ea typeface="Batang" panose="02030600000101010101" pitchFamily="18" charset="-127"/>
                <a:cs typeface="Arial" panose="020B0604020202020204" pitchFamily="34" charset="0"/>
              </a:rPr>
              <a:t>.</a:t>
            </a:r>
            <a:r>
              <a:rPr lang="en-US" dirty="0">
                <a:latin typeface="Arial" panose="020B0604020202020204" pitchFamily="34" charset="0"/>
                <a:ea typeface="Batang" panose="02030600000101010101" pitchFamily="18" charset="-127"/>
                <a:cs typeface="Arial" panose="020B0604020202020204" pitchFamily="34" charset="0"/>
              </a:rPr>
              <a:t>  A Soldier may request to have medical care withheld for non-emergency or nonlife-threatening illnesses and injuries. </a:t>
            </a:r>
          </a:p>
          <a:p>
            <a:pPr marL="285750" lvl="1" indent="-174625">
              <a:buFont typeface="Arial" panose="020B0604020202020204" pitchFamily="34" charset="0"/>
              <a:buChar char="•"/>
            </a:pPr>
            <a:r>
              <a:rPr lang="en-US" dirty="0">
                <a:latin typeface="Arial" panose="020B0604020202020204" pitchFamily="34" charset="0"/>
                <a:ea typeface="Batang" panose="02030600000101010101" pitchFamily="18" charset="-127"/>
                <a:cs typeface="Arial" panose="020B0604020202020204" pitchFamily="34" charset="0"/>
              </a:rPr>
              <a:t>Accommodations for medical care are fact specific. </a:t>
            </a:r>
          </a:p>
          <a:p>
            <a:pPr marL="285750" lvl="1" indent="-174625">
              <a:buFont typeface="Arial" panose="020B0604020202020204" pitchFamily="34" charset="0"/>
              <a:buChar char="•"/>
            </a:pPr>
            <a:r>
              <a:rPr lang="en-US" b="1" dirty="0">
                <a:latin typeface="Arial" panose="020B0604020202020204" pitchFamily="34" charset="0"/>
                <a:ea typeface="Batang" panose="02030600000101010101" pitchFamily="18" charset="-127"/>
                <a:cs typeface="Arial" panose="020B0604020202020204" pitchFamily="34" charset="0"/>
              </a:rPr>
              <a:t>Blanket requests covering unspecified future care will not be approved</a:t>
            </a:r>
            <a:r>
              <a:rPr lang="en-US" dirty="0">
                <a:latin typeface="Arial" panose="020B0604020202020204" pitchFamily="34" charset="0"/>
                <a:ea typeface="Batang" panose="02030600000101010101" pitchFamily="18" charset="-127"/>
                <a:cs typeface="Arial" panose="020B0604020202020204" pitchFamily="34" charset="0"/>
              </a:rPr>
              <a:t>. </a:t>
            </a:r>
          </a:p>
          <a:p>
            <a:pPr marL="285750" lvl="1" indent="-174625">
              <a:buFont typeface="Arial" panose="020B0604020202020204" pitchFamily="34" charset="0"/>
              <a:buChar char="•"/>
            </a:pPr>
            <a:r>
              <a:rPr lang="en-US" dirty="0">
                <a:latin typeface="Arial" panose="020B0604020202020204" pitchFamily="34" charset="0"/>
                <a:ea typeface="Batang" panose="02030600000101010101" pitchFamily="18" charset="-127"/>
                <a:cs typeface="Arial" panose="020B0604020202020204" pitchFamily="34" charset="0"/>
              </a:rPr>
              <a:t>An MTF CDR can, in coordination with unit CDR, consider treatment options to include </a:t>
            </a:r>
            <a:r>
              <a:rPr lang="en-US" b="1" dirty="0">
                <a:latin typeface="Arial" panose="020B0604020202020204" pitchFamily="34" charset="0"/>
                <a:ea typeface="Batang" panose="02030600000101010101" pitchFamily="18" charset="-127"/>
                <a:cs typeface="Arial" panose="020B0604020202020204" pitchFamily="34" charset="0"/>
              </a:rPr>
              <a:t>temporarily </a:t>
            </a:r>
            <a:r>
              <a:rPr lang="en-US" dirty="0">
                <a:latin typeface="Arial" panose="020B0604020202020204" pitchFamily="34" charset="0"/>
                <a:ea typeface="Batang" panose="02030600000101010101" pitchFamily="18" charset="-127"/>
                <a:cs typeface="Arial" panose="020B0604020202020204" pitchFamily="34" charset="0"/>
              </a:rPr>
              <a:t>deferring medical treatment while request is pending. </a:t>
            </a:r>
          </a:p>
          <a:p>
            <a:pPr marL="285750" lvl="1" indent="-174625">
              <a:buFont typeface="Arial" panose="020B0604020202020204" pitchFamily="34" charset="0"/>
              <a:buChar char="•"/>
            </a:pPr>
            <a:r>
              <a:rPr lang="en-US" dirty="0">
                <a:latin typeface="Arial" panose="020B0604020202020204" pitchFamily="34" charset="0"/>
                <a:ea typeface="Batang" panose="02030600000101010101" pitchFamily="18" charset="-127"/>
                <a:cs typeface="Arial" panose="020B0604020202020204" pitchFamily="34" charset="0"/>
              </a:rPr>
              <a:t>Commanders will follow DHA or DOD policies and procedures and engage in the procedures outlined in </a:t>
            </a:r>
            <a:r>
              <a:rPr lang="en-US" i="1" u="sng" dirty="0">
                <a:latin typeface="Arial" panose="020B0604020202020204" pitchFamily="34" charset="0"/>
                <a:ea typeface="Batang" panose="02030600000101010101" pitchFamily="18" charset="-127"/>
                <a:cs typeface="Arial" panose="020B0604020202020204" pitchFamily="34" charset="0"/>
              </a:rPr>
              <a:t>AR 600-20 Annex P2</a:t>
            </a:r>
            <a:r>
              <a:rPr lang="en-US" i="1" dirty="0">
                <a:latin typeface="Arial" panose="020B0604020202020204" pitchFamily="34" charset="0"/>
                <a:ea typeface="Batang" panose="02030600000101010101" pitchFamily="18" charset="-127"/>
                <a:cs typeface="Arial" panose="020B0604020202020204" pitchFamily="34" charset="0"/>
              </a:rPr>
              <a:t>. </a:t>
            </a:r>
          </a:p>
          <a:p>
            <a:pPr marL="285750" lvl="1" indent="-174625">
              <a:buFont typeface="Arial" panose="020B0604020202020204" pitchFamily="34" charset="0"/>
              <a:buChar char="•"/>
            </a:pPr>
            <a:r>
              <a:rPr lang="en-US" b="1" dirty="0">
                <a:latin typeface="Arial" panose="020B0604020202020204" pitchFamily="34" charset="0"/>
                <a:ea typeface="Batang" panose="02030600000101010101" pitchFamily="18" charset="-127"/>
                <a:cs typeface="Arial" panose="020B0604020202020204" pitchFamily="34" charset="0"/>
              </a:rPr>
              <a:t>Soldiers may have a representative.</a:t>
            </a:r>
          </a:p>
          <a:p>
            <a:pPr marL="285750" lvl="1" indent="-174625">
              <a:buFont typeface="Arial" panose="020B0604020202020204" pitchFamily="34" charset="0"/>
              <a:buChar char="•"/>
            </a:pPr>
            <a:r>
              <a:rPr lang="en-US" dirty="0">
                <a:latin typeface="Arial" panose="020B0604020202020204" pitchFamily="34" charset="0"/>
                <a:ea typeface="Batang" panose="02030600000101010101" pitchFamily="18" charset="-127"/>
                <a:cs typeface="Arial" panose="020B0604020202020204" pitchFamily="34" charset="0"/>
              </a:rPr>
              <a:t>Unit and MTF commanders will review the committee report and any matters submitted by the Soldier and consider the effects of accommodation on military necessity in accordance with </a:t>
            </a:r>
            <a:r>
              <a:rPr lang="en-US" i="1" dirty="0">
                <a:latin typeface="Arial" panose="020B0604020202020204" pitchFamily="34" charset="0"/>
                <a:ea typeface="Batang" panose="02030600000101010101" pitchFamily="18" charset="-127"/>
                <a:cs typeface="Arial" panose="020B0604020202020204" pitchFamily="34" charset="0"/>
                <a:hlinkClick r:id="rId3" action="ppaction://hlinkfile">
                  <a:extLst>
                    <a:ext uri="{A12FA001-AC4F-418D-AE19-62706E023703}">
                      <ahyp:hlinkClr xmlns:ahyp="http://schemas.microsoft.com/office/drawing/2018/hyperlinkcolor" val="tx"/>
                    </a:ext>
                  </a:extLst>
                </a:hlinkClick>
              </a:rPr>
              <a:t>paragraph 5–6a</a:t>
            </a:r>
            <a:r>
              <a:rPr lang="en-US" dirty="0">
                <a:latin typeface="Arial" panose="020B0604020202020204" pitchFamily="34" charset="0"/>
                <a:ea typeface="Batang" panose="02030600000101010101" pitchFamily="18" charset="-127"/>
                <a:cs typeface="Arial" panose="020B0604020202020204" pitchFamily="34" charset="0"/>
              </a:rPr>
              <a:t>.</a:t>
            </a:r>
          </a:p>
          <a:p>
            <a:pPr marL="285750" lvl="1" indent="-174625">
              <a:buFont typeface="Arial" panose="020B0604020202020204" pitchFamily="34" charset="0"/>
              <a:buChar char="•"/>
            </a:pPr>
            <a:r>
              <a:rPr lang="en-US" dirty="0">
                <a:latin typeface="Arial" panose="020B0604020202020204" pitchFamily="34" charset="0"/>
                <a:ea typeface="Batang" panose="02030600000101010101" pitchFamily="18" charset="-127"/>
                <a:cs typeface="Arial" panose="020B0604020202020204" pitchFamily="34" charset="0"/>
              </a:rPr>
              <a:t>If commander disapproves request </a:t>
            </a:r>
            <a:r>
              <a:rPr lang="en-US" i="1" dirty="0">
                <a:latin typeface="Arial" panose="020B0604020202020204" pitchFamily="34" charset="0"/>
                <a:ea typeface="Batang" panose="02030600000101010101" pitchFamily="18" charset="-127"/>
                <a:cs typeface="Arial" panose="020B0604020202020204" pitchFamily="34" charset="0"/>
              </a:rPr>
              <a:t>(determines military necessity requires medical care be provided)</a:t>
            </a:r>
            <a:r>
              <a:rPr lang="en-US" dirty="0">
                <a:latin typeface="Arial" panose="020B0604020202020204" pitchFamily="34" charset="0"/>
                <a:ea typeface="Batang" panose="02030600000101010101" pitchFamily="18" charset="-127"/>
                <a:cs typeface="Arial" panose="020B0604020202020204" pitchFamily="34" charset="0"/>
              </a:rPr>
              <a:t>, the commander will inform the Soldier in writing. </a:t>
            </a:r>
          </a:p>
          <a:p>
            <a:pPr marL="285750" lvl="1" indent="-174625">
              <a:buFont typeface="Arial" panose="020B0604020202020204" pitchFamily="34" charset="0"/>
              <a:buChar char="•"/>
            </a:pPr>
            <a:r>
              <a:rPr lang="en-US" dirty="0">
                <a:latin typeface="Arial" panose="020B0604020202020204" pitchFamily="34" charset="0"/>
                <a:ea typeface="Batang" panose="02030600000101010101" pitchFamily="18" charset="-127"/>
                <a:cs typeface="Arial" panose="020B0604020202020204" pitchFamily="34" charset="0"/>
              </a:rPr>
              <a:t>If Soldier refuses care and requests appeal, the MTF commander will forward the committee report and the unit commander’s decision memorandum through command channels to </a:t>
            </a:r>
            <a:r>
              <a:rPr lang="en-US" b="1" dirty="0">
                <a:latin typeface="Arial" panose="020B0604020202020204" pitchFamily="34" charset="0"/>
                <a:ea typeface="Batang" panose="02030600000101010101" pitchFamily="18" charset="-127"/>
                <a:cs typeface="Arial" panose="020B0604020202020204" pitchFamily="34" charset="0"/>
              </a:rPr>
              <a:t>TSG for final action</a:t>
            </a:r>
            <a:r>
              <a:rPr lang="en-US" dirty="0">
                <a:latin typeface="Arial" panose="020B0604020202020204" pitchFamily="34" charset="0"/>
                <a:ea typeface="Batang" panose="02030600000101010101" pitchFamily="18" charset="-127"/>
                <a:cs typeface="Arial" panose="020B0604020202020204" pitchFamily="34" charset="0"/>
              </a:rPr>
              <a:t>.</a:t>
            </a:r>
          </a:p>
        </p:txBody>
      </p:sp>
    </p:spTree>
    <p:extLst>
      <p:ext uri="{BB962C8B-B14F-4D97-AF65-F5344CB8AC3E}">
        <p14:creationId xmlns:p14="http://schemas.microsoft.com/office/powerpoint/2010/main" val="4900279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6214177F-E522-4E99-9D3A-DA087C0C21C1}"/>
              </a:ext>
            </a:extLst>
          </p:cNvPr>
          <p:cNvSpPr/>
          <p:nvPr/>
        </p:nvSpPr>
        <p:spPr>
          <a:xfrm>
            <a:off x="259882" y="995264"/>
            <a:ext cx="8542595" cy="5539978"/>
          </a:xfrm>
          <a:prstGeom prst="rect">
            <a:avLst/>
          </a:prstGeom>
        </p:spPr>
        <p:txBody>
          <a:bodyPr wrap="square">
            <a:spAutoFit/>
          </a:bodyPr>
          <a:lstStyle/>
          <a:p>
            <a:pPr>
              <a:spcAft>
                <a:spcPts val="1200"/>
              </a:spcAft>
              <a:tabLst>
                <a:tab pos="1431925" algn="l"/>
              </a:tabLst>
            </a:pPr>
            <a:r>
              <a:rPr lang="en-US" sz="2000" b="1" dirty="0" err="1">
                <a:latin typeface="Arial" panose="020B0604020202020204" pitchFamily="34" charset="0"/>
                <a:ea typeface="Batang" panose="02030600000101010101" pitchFamily="18" charset="-127"/>
                <a:cs typeface="Arial" panose="020B0604020202020204" pitchFamily="34" charset="0"/>
              </a:rPr>
              <a:t>P2</a:t>
            </a:r>
            <a:r>
              <a:rPr lang="en-US" sz="2000" b="1" dirty="0">
                <a:latin typeface="Arial" panose="020B0604020202020204" pitchFamily="34" charset="0"/>
                <a:ea typeface="Batang" panose="02030600000101010101" pitchFamily="18" charset="-127"/>
                <a:cs typeface="Arial" panose="020B0604020202020204" pitchFamily="34" charset="0"/>
              </a:rPr>
              <a:t>. Processing requests related to medical care (cont.)</a:t>
            </a:r>
            <a:endParaRPr lang="en-US" sz="2000" dirty="0">
              <a:latin typeface="Arial" panose="020B0604020202020204" pitchFamily="34" charset="0"/>
              <a:ea typeface="Batang" panose="02030600000101010101" pitchFamily="18" charset="-127"/>
              <a:cs typeface="Arial" panose="020B0604020202020204" pitchFamily="34" charset="0"/>
            </a:endParaRPr>
          </a:p>
          <a:p>
            <a:pPr marL="174625"/>
            <a:r>
              <a:rPr lang="en-US" sz="2000" b="1" i="1" u="sng" dirty="0">
                <a:latin typeface="Arial" panose="020B0604020202020204" pitchFamily="34" charset="0"/>
                <a:ea typeface="Batang" panose="02030600000101010101" pitchFamily="18" charset="-127"/>
                <a:cs typeface="Arial" panose="020B0604020202020204" pitchFamily="34" charset="0"/>
              </a:rPr>
              <a:t>b.</a:t>
            </a:r>
            <a:r>
              <a:rPr lang="en-US" sz="2000" b="1" u="sng" dirty="0">
                <a:latin typeface="Arial" panose="020B0604020202020204" pitchFamily="34" charset="0"/>
                <a:ea typeface="Batang" panose="02030600000101010101" pitchFamily="18" charset="-127"/>
                <a:cs typeface="Arial" panose="020B0604020202020204" pitchFamily="34" charset="0"/>
              </a:rPr>
              <a:t>  </a:t>
            </a:r>
            <a:r>
              <a:rPr lang="en-US" sz="2000" b="1" i="1" u="sng" dirty="0">
                <a:latin typeface="Arial" panose="020B0604020202020204" pitchFamily="34" charset="0"/>
                <a:ea typeface="Batang" panose="02030600000101010101" pitchFamily="18" charset="-127"/>
                <a:cs typeface="Arial" panose="020B0604020202020204" pitchFamily="34" charset="0"/>
              </a:rPr>
              <a:t>Immunizations</a:t>
            </a:r>
            <a:r>
              <a:rPr lang="en-US" sz="2000" i="1" dirty="0">
                <a:latin typeface="Arial" panose="020B0604020202020204" pitchFamily="34" charset="0"/>
                <a:ea typeface="Batang" panose="02030600000101010101" pitchFamily="18" charset="-127"/>
                <a:cs typeface="Arial" panose="020B0604020202020204" pitchFamily="34" charset="0"/>
              </a:rPr>
              <a:t>.</a:t>
            </a:r>
            <a:r>
              <a:rPr lang="en-US" sz="2000" dirty="0">
                <a:latin typeface="Arial" panose="020B0604020202020204" pitchFamily="34" charset="0"/>
                <a:ea typeface="Batang" panose="02030600000101010101" pitchFamily="18" charset="-127"/>
                <a:cs typeface="Arial" panose="020B0604020202020204" pitchFamily="34" charset="0"/>
              </a:rPr>
              <a:t>  Immunization requirements for Soldiers are prescribed in </a:t>
            </a:r>
            <a:r>
              <a:rPr lang="en-US" sz="2000" i="1" u="sng" dirty="0">
                <a:latin typeface="Arial" panose="020B0604020202020204" pitchFamily="34" charset="0"/>
                <a:ea typeface="Batang" panose="02030600000101010101" pitchFamily="18" charset="-127"/>
                <a:cs typeface="Arial" panose="020B0604020202020204" pitchFamily="34" charset="0"/>
              </a:rPr>
              <a:t>AR 40-562</a:t>
            </a:r>
            <a:r>
              <a:rPr lang="en-US" sz="2000" dirty="0">
                <a:latin typeface="Arial" panose="020B0604020202020204" pitchFamily="34" charset="0"/>
                <a:ea typeface="Batang" panose="02030600000101010101" pitchFamily="18" charset="-127"/>
                <a:cs typeface="Arial" panose="020B0604020202020204" pitchFamily="34" charset="0"/>
              </a:rPr>
              <a:t>. Soldiers whose religious practices conflict with immunization requirements </a:t>
            </a:r>
            <a:r>
              <a:rPr lang="en-US" sz="2000" b="1" dirty="0">
                <a:latin typeface="Arial" panose="020B0604020202020204" pitchFamily="34" charset="0"/>
                <a:ea typeface="Batang" panose="02030600000101010101" pitchFamily="18" charset="-127"/>
                <a:cs typeface="Arial" panose="020B0604020202020204" pitchFamily="34" charset="0"/>
              </a:rPr>
              <a:t>may request an exemption </a:t>
            </a:r>
            <a:r>
              <a:rPr lang="en-US" sz="2000" dirty="0">
                <a:latin typeface="Arial" panose="020B0604020202020204" pitchFamily="34" charset="0"/>
                <a:ea typeface="Batang" panose="02030600000101010101" pitchFamily="18" charset="-127"/>
                <a:cs typeface="Arial" panose="020B0604020202020204" pitchFamily="34" charset="0"/>
              </a:rPr>
              <a:t>through command channels, from company or immediate commander. Request packet is routed and endorsed  through battalion, brigade, division, and GCMCA commanders to The Surgeon General (TSG). </a:t>
            </a:r>
          </a:p>
          <a:p>
            <a:pPr marL="398463" indent="-166688">
              <a:spcBef>
                <a:spcPts val="600"/>
              </a:spcBef>
              <a:buFont typeface="Arial" panose="020B0604020202020204" pitchFamily="34" charset="0"/>
              <a:buChar char="•"/>
            </a:pPr>
            <a:r>
              <a:rPr lang="en-US" sz="2000" b="1" dirty="0">
                <a:latin typeface="Arial" panose="020B0604020202020204" pitchFamily="34" charset="0"/>
                <a:ea typeface="Batang" panose="02030600000101010101" pitchFamily="18" charset="-127"/>
                <a:cs typeface="Arial" panose="020B0604020202020204" pitchFamily="34" charset="0"/>
              </a:rPr>
              <a:t>Unit and MTF CDRS can NOT approve immunization exemptions.</a:t>
            </a:r>
          </a:p>
          <a:p>
            <a:pPr marL="398463" indent="-166688">
              <a:spcBef>
                <a:spcPts val="600"/>
              </a:spcBef>
              <a:buFont typeface="Arial" panose="020B0604020202020204" pitchFamily="34" charset="0"/>
              <a:buChar char="•"/>
            </a:pPr>
            <a:r>
              <a:rPr lang="en-US" sz="2000" b="1" dirty="0">
                <a:latin typeface="Arial" panose="020B0604020202020204" pitchFamily="34" charset="0"/>
                <a:ea typeface="Batang" panose="02030600000101010101" pitchFamily="18" charset="-127"/>
                <a:cs typeface="Arial" panose="020B0604020202020204" pitchFamily="34" charset="0"/>
              </a:rPr>
              <a:t>The TSG is the decision authority for immunization accommodation requests. Per AD 2021-33 (24 SEP 21), the Assistant Secretary of the Army for Manpower and Reserve Affairs (ASA M&amp;RA) is the immunization appeal authority.</a:t>
            </a:r>
          </a:p>
          <a:p>
            <a:pPr marL="398463" indent="-166688">
              <a:spcBef>
                <a:spcPts val="600"/>
              </a:spcBef>
              <a:buFont typeface="Arial" panose="020B0604020202020204" pitchFamily="34" charset="0"/>
              <a:buChar char="•"/>
            </a:pPr>
            <a:r>
              <a:rPr lang="en-US" sz="2000" dirty="0">
                <a:latin typeface="Arial" panose="020B0604020202020204" pitchFamily="34" charset="0"/>
                <a:ea typeface="Batang" panose="02030600000101010101" pitchFamily="18" charset="-127"/>
                <a:cs typeface="Arial" panose="020B0604020202020204" pitchFamily="34" charset="0"/>
              </a:rPr>
              <a:t>Detailed procedures are outlined in </a:t>
            </a:r>
            <a:r>
              <a:rPr lang="en-US" sz="2000" i="1" u="sng" dirty="0">
                <a:latin typeface="Arial" panose="020B0604020202020204" pitchFamily="34" charset="0"/>
                <a:ea typeface="Batang" panose="02030600000101010101" pitchFamily="18" charset="-127"/>
                <a:cs typeface="Arial" panose="020B0604020202020204" pitchFamily="34" charset="0"/>
              </a:rPr>
              <a:t>AR 600-20 Annex P2b</a:t>
            </a:r>
            <a:r>
              <a:rPr lang="en-US" sz="2000" dirty="0">
                <a:latin typeface="Arial" panose="020B0604020202020204" pitchFamily="34" charset="0"/>
                <a:ea typeface="Batang" panose="02030600000101010101" pitchFamily="18" charset="-127"/>
                <a:cs typeface="Arial" panose="020B0604020202020204" pitchFamily="34" charset="0"/>
              </a:rPr>
              <a:t>. </a:t>
            </a:r>
          </a:p>
          <a:p>
            <a:pPr marL="398463" indent="-166688">
              <a:spcBef>
                <a:spcPts val="600"/>
              </a:spcBef>
              <a:buFont typeface="Arial" panose="020B0604020202020204" pitchFamily="34" charset="0"/>
              <a:buChar char="•"/>
            </a:pPr>
            <a:r>
              <a:rPr lang="en-US" sz="2000" dirty="0">
                <a:latin typeface="Arial" panose="020B0604020202020204" pitchFamily="34" charset="0"/>
                <a:ea typeface="Batang" panose="02030600000101010101" pitchFamily="18" charset="-127"/>
                <a:cs typeface="Arial" panose="020B0604020202020204" pitchFamily="34" charset="0"/>
              </a:rPr>
              <a:t>EXORD 174-23, (07 March 2023) guides </a:t>
            </a:r>
            <a:r>
              <a:rPr lang="en-US" sz="2000" b="1" dirty="0">
                <a:latin typeface="Arial" panose="020B0604020202020204" pitchFamily="34" charset="0"/>
                <a:ea typeface="Batang" panose="02030600000101010101" pitchFamily="18" charset="-127"/>
                <a:cs typeface="Arial" panose="020B0604020202020204" pitchFamily="34" charset="0"/>
              </a:rPr>
              <a:t>post-COVID-19 religious accommodation requests for vaccines</a:t>
            </a:r>
            <a:r>
              <a:rPr lang="en-US" sz="2000" dirty="0">
                <a:latin typeface="Arial" panose="020B0604020202020204" pitchFamily="34" charset="0"/>
                <a:ea typeface="Batang" panose="02030600000101010101" pitchFamily="18" charset="-127"/>
                <a:cs typeface="Arial" panose="020B0604020202020204" pitchFamily="34" charset="0"/>
              </a:rPr>
              <a:t> (i.e., influenza vaccine, all vaccines, etc.). </a:t>
            </a:r>
          </a:p>
        </p:txBody>
      </p:sp>
      <p:sp>
        <p:nvSpPr>
          <p:cNvPr id="8" name="Title 2">
            <a:extLst>
              <a:ext uri="{FF2B5EF4-FFF2-40B4-BE49-F238E27FC236}">
                <a16:creationId xmlns:a16="http://schemas.microsoft.com/office/drawing/2014/main" id="{FAEB05B8-4E59-442C-ABB2-E47EF6C70466}"/>
              </a:ext>
            </a:extLst>
          </p:cNvPr>
          <p:cNvSpPr>
            <a:spLocks noGrp="1"/>
          </p:cNvSpPr>
          <p:nvPr>
            <p:ph type="title"/>
          </p:nvPr>
        </p:nvSpPr>
        <p:spPr/>
        <p:txBody>
          <a:bodyPr>
            <a:normAutofit/>
          </a:bodyPr>
          <a:lstStyle/>
          <a:p>
            <a:r>
              <a:rPr lang="en-US" sz="2400" b="1" dirty="0">
                <a:latin typeface=" Arial"/>
              </a:rPr>
              <a:t>P-2. Requests Related to Medical Care</a:t>
            </a:r>
          </a:p>
        </p:txBody>
      </p:sp>
    </p:spTree>
    <p:extLst>
      <p:ext uri="{BB962C8B-B14F-4D97-AF65-F5344CB8AC3E}">
        <p14:creationId xmlns:p14="http://schemas.microsoft.com/office/powerpoint/2010/main" val="34616202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259882" y="176919"/>
            <a:ext cx="6987940" cy="584238"/>
          </a:xfrm>
        </p:spPr>
        <p:txBody>
          <a:bodyPr>
            <a:normAutofit fontScale="90000"/>
          </a:bodyPr>
          <a:lstStyle/>
          <a:p>
            <a:r>
              <a:rPr lang="en-US" sz="2400" b="1" dirty="0">
                <a:latin typeface=" Arial"/>
              </a:rPr>
              <a:t>P-3. Processing Requests Related to Uniform and Grooming</a:t>
            </a:r>
          </a:p>
        </p:txBody>
      </p:sp>
      <p:sp>
        <p:nvSpPr>
          <p:cNvPr id="4" name="Rectangle 3">
            <a:extLst>
              <a:ext uri="{FF2B5EF4-FFF2-40B4-BE49-F238E27FC236}">
                <a16:creationId xmlns:a16="http://schemas.microsoft.com/office/drawing/2014/main" id="{09733272-32F3-4046-90EB-8A70EC344AE1}"/>
              </a:ext>
            </a:extLst>
          </p:cNvPr>
          <p:cNvSpPr/>
          <p:nvPr/>
        </p:nvSpPr>
        <p:spPr>
          <a:xfrm>
            <a:off x="382385" y="939339"/>
            <a:ext cx="8528857" cy="4785926"/>
          </a:xfrm>
          <a:prstGeom prst="rect">
            <a:avLst/>
          </a:prstGeom>
        </p:spPr>
        <p:txBody>
          <a:bodyPr wrap="square">
            <a:spAutoFit/>
          </a:bodyPr>
          <a:lstStyle/>
          <a:p>
            <a:pPr>
              <a:spcBef>
                <a:spcPts val="1200"/>
              </a:spcBef>
              <a:tabLst>
                <a:tab pos="342900" algn="l"/>
              </a:tabLst>
            </a:pPr>
            <a:r>
              <a:rPr lang="en-US" b="1" dirty="0" err="1">
                <a:latin typeface="Arial" panose="020B0604020202020204" pitchFamily="34" charset="0"/>
                <a:ea typeface="Batang" panose="02030600000101010101" pitchFamily="18" charset="-127"/>
                <a:cs typeface="Arial" panose="020B0604020202020204" pitchFamily="34" charset="0"/>
              </a:rPr>
              <a:t>P3</a:t>
            </a:r>
            <a:r>
              <a:rPr lang="en-US" b="1" dirty="0">
                <a:latin typeface="Arial" panose="020B0604020202020204" pitchFamily="34" charset="0"/>
                <a:ea typeface="Batang" panose="02030600000101010101" pitchFamily="18" charset="-127"/>
                <a:cs typeface="Arial" panose="020B0604020202020204" pitchFamily="34" charset="0"/>
              </a:rPr>
              <a:t>. Processing requests related to uniform and grooming (GCMCA Approval)</a:t>
            </a:r>
            <a:endParaRPr lang="en-US" dirty="0">
              <a:latin typeface="Arial" panose="020B0604020202020204" pitchFamily="34" charset="0"/>
              <a:ea typeface="Batang" panose="02030600000101010101" pitchFamily="18" charset="-127"/>
              <a:cs typeface="Arial" panose="020B0604020202020204" pitchFamily="34" charset="0"/>
            </a:endParaRPr>
          </a:p>
          <a:p>
            <a:pPr indent="133350">
              <a:spcBef>
                <a:spcPts val="600"/>
              </a:spcBef>
            </a:pPr>
            <a:r>
              <a:rPr lang="en-US" b="1" i="1" u="sng" dirty="0">
                <a:latin typeface="Arial" panose="020B0604020202020204" pitchFamily="34" charset="0"/>
                <a:ea typeface="Batang" panose="02030600000101010101" pitchFamily="18" charset="-127"/>
                <a:cs typeface="Arial" panose="020B0604020202020204" pitchFamily="34" charset="0"/>
              </a:rPr>
              <a:t>a.</a:t>
            </a:r>
            <a:r>
              <a:rPr lang="en-US" b="1" u="sng" dirty="0">
                <a:latin typeface="Arial" panose="020B0604020202020204" pitchFamily="34" charset="0"/>
                <a:ea typeface="Batang" panose="02030600000101010101" pitchFamily="18" charset="-127"/>
                <a:cs typeface="Arial" panose="020B0604020202020204" pitchFamily="34" charset="0"/>
              </a:rPr>
              <a:t>  </a:t>
            </a:r>
            <a:r>
              <a:rPr lang="en-US" b="1" i="1" u="sng" dirty="0">
                <a:latin typeface="Arial" panose="020B0604020202020204" pitchFamily="34" charset="0"/>
                <a:ea typeface="Batang" panose="02030600000101010101" pitchFamily="18" charset="-127"/>
                <a:cs typeface="Arial" panose="020B0604020202020204" pitchFamily="34" charset="0"/>
              </a:rPr>
              <a:t>Beards, hijabs, and turbans</a:t>
            </a:r>
            <a:r>
              <a:rPr lang="en-US" i="1" dirty="0">
                <a:latin typeface="Arial" panose="020B0604020202020204" pitchFamily="34" charset="0"/>
                <a:ea typeface="Batang" panose="02030600000101010101" pitchFamily="18" charset="-127"/>
                <a:cs typeface="Arial" panose="020B0604020202020204" pitchFamily="34" charset="0"/>
              </a:rPr>
              <a:t>.</a:t>
            </a:r>
            <a:r>
              <a:rPr lang="en-US" dirty="0">
                <a:latin typeface="Arial" panose="020B0604020202020204" pitchFamily="34" charset="0"/>
                <a:ea typeface="Batang" panose="02030600000101010101" pitchFamily="18" charset="-127"/>
                <a:cs typeface="Arial" panose="020B0604020202020204" pitchFamily="34" charset="0"/>
              </a:rPr>
              <a:t>  Commanders at the GCMCA or the first general officer in the chain of command, and above may approve, disapprove, or elevate religious accommodation requests for beards, hijabs, and turbans worn </a:t>
            </a:r>
            <a:r>
              <a:rPr lang="en-US" b="1" i="1" dirty="0">
                <a:latin typeface="Arial" panose="020B0604020202020204" pitchFamily="34" charset="0"/>
                <a:ea typeface="Batang" panose="02030600000101010101" pitchFamily="18" charset="-127"/>
                <a:cs typeface="Arial" panose="020B0604020202020204" pitchFamily="34" charset="0"/>
              </a:rPr>
              <a:t>within</a:t>
            </a:r>
            <a:r>
              <a:rPr lang="en-US" b="1" dirty="0">
                <a:latin typeface="Arial" panose="020B0604020202020204" pitchFamily="34" charset="0"/>
                <a:ea typeface="Batang" panose="02030600000101010101" pitchFamily="18" charset="-127"/>
                <a:cs typeface="Arial" panose="020B0604020202020204" pitchFamily="34" charset="0"/>
              </a:rPr>
              <a:t> </a:t>
            </a:r>
            <a:r>
              <a:rPr lang="en-US" dirty="0">
                <a:latin typeface="Arial" panose="020B0604020202020204" pitchFamily="34" charset="0"/>
                <a:ea typeface="Batang" panose="02030600000101010101" pitchFamily="18" charset="-127"/>
                <a:cs typeface="Arial" panose="020B0604020202020204" pitchFamily="34" charset="0"/>
              </a:rPr>
              <a:t>the standards provided in AR 670-1 or AR 600-20 Appendix P, table P-1.</a:t>
            </a:r>
          </a:p>
          <a:p>
            <a:pPr>
              <a:spcBef>
                <a:spcPts val="600"/>
              </a:spcBef>
            </a:pPr>
            <a:endParaRPr lang="en-US" b="1" dirty="0">
              <a:latin typeface="Arial" panose="020B0604020202020204" pitchFamily="34" charset="0"/>
              <a:ea typeface="Batang" panose="02030600000101010101" pitchFamily="18" charset="-127"/>
              <a:cs typeface="Arial" panose="020B0604020202020204" pitchFamily="34" charset="0"/>
            </a:endParaRPr>
          </a:p>
          <a:p>
            <a:pPr>
              <a:spcBef>
                <a:spcPts val="600"/>
              </a:spcBef>
            </a:pPr>
            <a:r>
              <a:rPr lang="en-US" b="1" dirty="0">
                <a:latin typeface="Arial" panose="020B0604020202020204" pitchFamily="34" charset="0"/>
                <a:ea typeface="Batang" panose="02030600000101010101" pitchFamily="18" charset="-127"/>
                <a:cs typeface="Arial" panose="020B0604020202020204" pitchFamily="34" charset="0"/>
              </a:rPr>
              <a:t>GCMCA </a:t>
            </a:r>
            <a:r>
              <a:rPr lang="en-US" dirty="0">
                <a:latin typeface="Arial" panose="020B0604020202020204" pitchFamily="34" charset="0"/>
                <a:ea typeface="Batang" panose="02030600000101010101" pitchFamily="18" charset="-127"/>
                <a:cs typeface="Arial" panose="020B0604020202020204" pitchFamily="34" charset="0"/>
              </a:rPr>
              <a:t>must forward decision to approve or disapprove to the DCS, G–1 within:</a:t>
            </a:r>
          </a:p>
          <a:p>
            <a:pPr marL="457200" indent="-171450">
              <a:spcBef>
                <a:spcPts val="600"/>
              </a:spcBef>
              <a:buFont typeface="Arial" panose="020B0604020202020204" pitchFamily="34" charset="0"/>
              <a:buChar char="•"/>
            </a:pPr>
            <a:r>
              <a:rPr lang="en-US" b="1" dirty="0">
                <a:latin typeface="Arial" panose="020B0604020202020204" pitchFamily="34" charset="0"/>
                <a:ea typeface="Batang" panose="02030600000101010101" pitchFamily="18" charset="-127"/>
                <a:cs typeface="Arial" panose="020B0604020202020204" pitchFamily="34" charset="0"/>
              </a:rPr>
              <a:t>30 calendar days </a:t>
            </a:r>
            <a:r>
              <a:rPr lang="en-US" dirty="0">
                <a:latin typeface="Arial" panose="020B0604020202020204" pitchFamily="34" charset="0"/>
                <a:ea typeface="Batang" panose="02030600000101010101" pitchFamily="18" charset="-127"/>
                <a:cs typeface="Arial" panose="020B0604020202020204" pitchFamily="34" charset="0"/>
              </a:rPr>
              <a:t>of initial submission (Soldier’s written memorandum) for Regular Army and pre-accession requests.</a:t>
            </a:r>
          </a:p>
          <a:p>
            <a:pPr marL="457200" indent="-171450">
              <a:spcBef>
                <a:spcPts val="600"/>
              </a:spcBef>
              <a:buFont typeface="Arial" panose="020B0604020202020204" pitchFamily="34" charset="0"/>
              <a:buChar char="•"/>
            </a:pPr>
            <a:r>
              <a:rPr lang="en-US" b="1" dirty="0">
                <a:latin typeface="Arial" panose="020B0604020202020204" pitchFamily="34" charset="0"/>
                <a:ea typeface="Batang" panose="02030600000101010101" pitchFamily="18" charset="-127"/>
                <a:cs typeface="Arial" panose="020B0604020202020204" pitchFamily="34" charset="0"/>
              </a:rPr>
              <a:t>60 calendar days </a:t>
            </a:r>
            <a:r>
              <a:rPr lang="en-US" dirty="0">
                <a:latin typeface="Arial" panose="020B0604020202020204" pitchFamily="34" charset="0"/>
                <a:ea typeface="Batang" panose="02030600000101010101" pitchFamily="18" charset="-127"/>
                <a:cs typeface="Arial" panose="020B0604020202020204" pitchFamily="34" charset="0"/>
              </a:rPr>
              <a:t>of initial submission for ARNG and USAR requests.</a:t>
            </a:r>
          </a:p>
          <a:p>
            <a:pPr marL="457200" indent="-171450">
              <a:spcBef>
                <a:spcPts val="600"/>
              </a:spcBef>
              <a:buFont typeface="Arial" panose="020B0604020202020204" pitchFamily="34" charset="0"/>
              <a:buChar char="•"/>
            </a:pPr>
            <a:r>
              <a:rPr lang="en-US" b="1" dirty="0">
                <a:latin typeface="Arial" panose="020B0604020202020204" pitchFamily="34" charset="0"/>
                <a:ea typeface="Batang" panose="02030600000101010101" pitchFamily="18" charset="-127"/>
                <a:cs typeface="Arial" panose="020B0604020202020204" pitchFamily="34" charset="0"/>
              </a:rPr>
              <a:t>Only the DCS, G-1 may grant a request for extension of these timelines.</a:t>
            </a:r>
          </a:p>
          <a:p>
            <a:pPr marL="457200" indent="-171450">
              <a:spcBef>
                <a:spcPts val="600"/>
              </a:spcBef>
              <a:buFont typeface="Arial" panose="020B0604020202020204" pitchFamily="34" charset="0"/>
              <a:buChar char="•"/>
            </a:pPr>
            <a:r>
              <a:rPr lang="en-US" dirty="0">
                <a:latin typeface="Arial" panose="020B0604020202020204" pitchFamily="34" charset="0"/>
                <a:ea typeface="Batang" panose="02030600000101010101" pitchFamily="18" charset="-127"/>
                <a:cs typeface="Arial" panose="020B0604020202020204" pitchFamily="34" charset="0"/>
              </a:rPr>
              <a:t>Accession agencies and commands may designate an officer in the grade of BG/O – 7 or higher to serve as GCMCA approval authority for RA requests.</a:t>
            </a:r>
          </a:p>
          <a:p>
            <a:pPr marL="115888"/>
            <a:endParaRPr lang="en-US" b="1" u="sng" dirty="0">
              <a:latin typeface="Arial" panose="020B0604020202020204" pitchFamily="34" charset="0"/>
              <a:ea typeface="Batang" panose="02030600000101010101" pitchFamily="18" charset="-127"/>
              <a:cs typeface="Arial" panose="020B0604020202020204" pitchFamily="34" charset="0"/>
            </a:endParaRPr>
          </a:p>
        </p:txBody>
      </p:sp>
    </p:spTree>
    <p:extLst>
      <p:ext uri="{BB962C8B-B14F-4D97-AF65-F5344CB8AC3E}">
        <p14:creationId xmlns:p14="http://schemas.microsoft.com/office/powerpoint/2010/main" val="29598030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 name="Group 10">
            <a:extLst>
              <a:ext uri="{FF2B5EF4-FFF2-40B4-BE49-F238E27FC236}">
                <a16:creationId xmlns:a16="http://schemas.microsoft.com/office/drawing/2014/main" id="{2872D499-357B-4BA0-AC8B-2AA7533BA304}"/>
              </a:ext>
            </a:extLst>
          </p:cNvPr>
          <p:cNvGrpSpPr/>
          <p:nvPr/>
        </p:nvGrpSpPr>
        <p:grpSpPr>
          <a:xfrm>
            <a:off x="167098" y="1036580"/>
            <a:ext cx="8809804" cy="5601533"/>
            <a:chOff x="167098" y="1036580"/>
            <a:chExt cx="8809804" cy="5601533"/>
          </a:xfrm>
        </p:grpSpPr>
        <p:sp>
          <p:nvSpPr>
            <p:cNvPr id="4" name="Rectangle 3">
              <a:extLst>
                <a:ext uri="{FF2B5EF4-FFF2-40B4-BE49-F238E27FC236}">
                  <a16:creationId xmlns:a16="http://schemas.microsoft.com/office/drawing/2014/main" id="{09733272-32F3-4046-90EB-8A70EC344AE1}"/>
                </a:ext>
              </a:extLst>
            </p:cNvPr>
            <p:cNvSpPr/>
            <p:nvPr/>
          </p:nvSpPr>
          <p:spPr>
            <a:xfrm>
              <a:off x="167098" y="1036580"/>
              <a:ext cx="8809804" cy="5293757"/>
            </a:xfrm>
            <a:prstGeom prst="rect">
              <a:avLst/>
            </a:prstGeom>
          </p:spPr>
          <p:txBody>
            <a:bodyPr wrap="square">
              <a:spAutoFit/>
            </a:bodyPr>
            <a:lstStyle/>
            <a:p>
              <a:r>
                <a:rPr lang="en-US" sz="1600" b="1" u="sng" dirty="0">
                  <a:latin typeface="Arial" panose="020B0604020202020204" pitchFamily="34" charset="0"/>
                  <a:ea typeface="Batang" panose="02030600000101010101" pitchFamily="18" charset="-127"/>
                  <a:cs typeface="Arial" panose="020B0604020202020204" pitchFamily="34" charset="0"/>
                </a:rPr>
                <a:t>Overview Of GCMCA </a:t>
              </a:r>
              <a:r>
                <a:rPr lang="en-US" sz="1600" b="1" u="sng" dirty="0" err="1">
                  <a:latin typeface="Arial" panose="020B0604020202020204" pitchFamily="34" charset="0"/>
                  <a:ea typeface="Batang" panose="02030600000101010101" pitchFamily="18" charset="-127"/>
                  <a:cs typeface="Arial" panose="020B0604020202020204" pitchFamily="34" charset="0"/>
                </a:rPr>
                <a:t>U&amp;G</a:t>
              </a:r>
              <a:r>
                <a:rPr lang="en-US" sz="1600" b="1" u="sng" dirty="0">
                  <a:latin typeface="Arial" panose="020B0604020202020204" pitchFamily="34" charset="0"/>
                  <a:ea typeface="Batang" panose="02030600000101010101" pitchFamily="18" charset="-127"/>
                  <a:cs typeface="Arial" panose="020B0604020202020204" pitchFamily="34" charset="0"/>
                </a:rPr>
                <a:t> Request Process</a:t>
              </a:r>
              <a:r>
                <a:rPr lang="en-US" sz="1600" dirty="0">
                  <a:latin typeface="Arial" panose="020B0604020202020204" pitchFamily="34" charset="0"/>
                  <a:ea typeface="Batang" panose="02030600000101010101" pitchFamily="18" charset="-127"/>
                  <a:cs typeface="Arial" panose="020B0604020202020204" pitchFamily="34" charset="0"/>
                </a:rPr>
                <a:t>  </a:t>
              </a:r>
            </a:p>
            <a:p>
              <a:pPr>
                <a:spcBef>
                  <a:spcPts val="600"/>
                </a:spcBef>
              </a:pPr>
              <a:r>
                <a:rPr lang="en-US" sz="1600" dirty="0">
                  <a:latin typeface="Arial" panose="020B0604020202020204" pitchFamily="34" charset="0"/>
                  <a:ea typeface="Batang" panose="02030600000101010101" pitchFamily="18" charset="-127"/>
                  <a:cs typeface="Arial" panose="020B0604020202020204" pitchFamily="34" charset="0"/>
                </a:rPr>
                <a:t>(1) All requests must be in writing, explain the type of accommodation, burden, and religious basis for the request. Other documentation (photos, copies of religious texts, letters from religious leaders) is optional but may assist commanders evaluating the request.</a:t>
              </a:r>
            </a:p>
            <a:p>
              <a:pPr marL="233363" indent="-117475">
                <a:buFont typeface="Arial" panose="020B0604020202020204" pitchFamily="34" charset="0"/>
                <a:buChar char="•"/>
              </a:pPr>
              <a:r>
                <a:rPr lang="en-US" sz="1600" b="1" dirty="0">
                  <a:latin typeface="Arial" panose="020B0604020202020204" pitchFamily="34" charset="0"/>
                  <a:ea typeface="Batang" panose="02030600000101010101" pitchFamily="18" charset="-127"/>
                  <a:cs typeface="Arial" panose="020B0604020202020204" pitchFamily="34" charset="0"/>
                </a:rPr>
                <a:t>Requestors must comply with AR 670–1 standards while the request is pending.</a:t>
              </a:r>
            </a:p>
            <a:p>
              <a:pPr>
                <a:spcBef>
                  <a:spcPts val="600"/>
                </a:spcBef>
              </a:pPr>
              <a:r>
                <a:rPr lang="en-US" sz="1600" dirty="0">
                  <a:latin typeface="Arial" panose="020B0604020202020204" pitchFamily="34" charset="0"/>
                  <a:ea typeface="Batang" panose="02030600000101010101" pitchFamily="18" charset="-127"/>
                  <a:cs typeface="Arial" panose="020B0604020202020204" pitchFamily="34" charset="0"/>
                </a:rPr>
                <a:t>(2) When receiving an RA request, commanders will immediately notify the Office of the DCS, G-1 at: usarmy.pentagon.hqda-dcs-g-1.mbx.command-policy@army.mil. Notification MUST include requestor’s name, rank, unit, MOS, and a copy of the request memo.</a:t>
              </a:r>
            </a:p>
            <a:p>
              <a:pPr>
                <a:spcBef>
                  <a:spcPts val="600"/>
                </a:spcBef>
              </a:pPr>
              <a:r>
                <a:rPr lang="en-US" sz="1600" dirty="0">
                  <a:latin typeface="Arial" panose="020B0604020202020204" pitchFamily="34" charset="0"/>
                  <a:ea typeface="Batang" panose="02030600000101010101" pitchFamily="18" charset="-127"/>
                  <a:cs typeface="Arial" panose="020B0604020202020204" pitchFamily="34" charset="0"/>
                </a:rPr>
                <a:t>(3) Commanders will arrange an in-person or telephonic interview between with a chaplain determined by a senior chaplain. The chaplain must provide a memorandum which summarizes this interview and addresses the religious basis, burden and sincerity of the Soldier’s request. The chaplain may make a recommendation to approve/disapprove, but this is not required. OCCH recommends a supervisory chaplain at the rank of LTC of above will include in the packet a memorandum verifying review of the interviewing chaplain’s memorandum for religious basis and sincerity.  </a:t>
              </a:r>
            </a:p>
            <a:p>
              <a:pPr>
                <a:spcBef>
                  <a:spcPts val="600"/>
                </a:spcBef>
              </a:pPr>
              <a:r>
                <a:rPr lang="en-US" sz="1600" dirty="0">
                  <a:latin typeface="Arial" panose="020B0604020202020204" pitchFamily="34" charset="0"/>
                  <a:ea typeface="Batang" panose="02030600000101010101" pitchFamily="18" charset="-127"/>
                  <a:cs typeface="Arial" panose="020B0604020202020204" pitchFamily="34" charset="0"/>
                </a:rPr>
                <a:t>(4) The immediate commander will review the chaplain memorandum and complete a recommendation memorandum. An explanation is required if commander recommends disapproval of the request. The immediate commander will forward the request packet through intermediate commanders to the brigade level commander, and then forwarded to the GCMCA.</a:t>
              </a:r>
            </a:p>
            <a:p>
              <a:pPr marL="798513" indent="-282575" algn="just"/>
              <a:endParaRPr lang="en-US" sz="1400" dirty="0">
                <a:latin typeface="Arial" panose="020B0604020202020204" pitchFamily="34" charset="0"/>
                <a:ea typeface="Batang" panose="02030600000101010101" pitchFamily="18" charset="-127"/>
                <a:cs typeface="Arial" panose="020B0604020202020204" pitchFamily="34" charset="0"/>
              </a:endParaRPr>
            </a:p>
          </p:txBody>
        </p:sp>
        <p:sp>
          <p:nvSpPr>
            <p:cNvPr id="2" name="Rectangle 1">
              <a:extLst>
                <a:ext uri="{FF2B5EF4-FFF2-40B4-BE49-F238E27FC236}">
                  <a16:creationId xmlns:a16="http://schemas.microsoft.com/office/drawing/2014/main" id="{7B71EF95-0931-495A-BD27-C8EB1F8D3FD9}"/>
                </a:ext>
              </a:extLst>
            </p:cNvPr>
            <p:cNvSpPr/>
            <p:nvPr/>
          </p:nvSpPr>
          <p:spPr>
            <a:xfrm>
              <a:off x="390943" y="6022560"/>
              <a:ext cx="8362114" cy="615553"/>
            </a:xfrm>
            <a:prstGeom prst="rect">
              <a:avLst/>
            </a:prstGeom>
            <a:solidFill>
              <a:srgbClr val="FFFF00"/>
            </a:solidFill>
          </p:spPr>
          <p:txBody>
            <a:bodyPr wrap="square" lIns="0" tIns="91440" rIns="0" bIns="91440">
              <a:spAutoFit/>
            </a:bodyPr>
            <a:lstStyle/>
            <a:p>
              <a:pPr algn="ctr"/>
              <a:r>
                <a:rPr lang="en-US" sz="1400" b="1" i="1" dirty="0">
                  <a:latin typeface="Arial" panose="020B0604020202020204" pitchFamily="34" charset="0"/>
                  <a:ea typeface="Batang" panose="02030600000101010101" pitchFamily="18" charset="-127"/>
                  <a:cs typeface="Arial" panose="020B0604020202020204" pitchFamily="34" charset="0"/>
                </a:rPr>
                <a:t>The following 3 slides are a condensed overview of the request process.  See Annex P-3 for detailed instructions *This is ALSO summarized in Section 3 - slide 61 &amp; 62 of this slide deck)</a:t>
              </a:r>
            </a:p>
          </p:txBody>
        </p:sp>
      </p:grpSp>
      <p:sp>
        <p:nvSpPr>
          <p:cNvPr id="10" name="Title 2">
            <a:extLst>
              <a:ext uri="{FF2B5EF4-FFF2-40B4-BE49-F238E27FC236}">
                <a16:creationId xmlns:a16="http://schemas.microsoft.com/office/drawing/2014/main" id="{25BFE927-9E96-4202-B7D8-33A5739C8E3C}"/>
              </a:ext>
            </a:extLst>
          </p:cNvPr>
          <p:cNvSpPr>
            <a:spLocks noGrp="1"/>
          </p:cNvSpPr>
          <p:nvPr>
            <p:ph type="title"/>
          </p:nvPr>
        </p:nvSpPr>
        <p:spPr>
          <a:xfrm>
            <a:off x="259882" y="243021"/>
            <a:ext cx="6987940" cy="584238"/>
          </a:xfrm>
          <a:noFill/>
        </p:spPr>
        <p:txBody>
          <a:bodyPr>
            <a:normAutofit fontScale="90000"/>
          </a:bodyPr>
          <a:lstStyle/>
          <a:p>
            <a:r>
              <a:rPr lang="en-US" sz="2400" b="1" dirty="0">
                <a:latin typeface=" Arial"/>
              </a:rPr>
              <a:t>P-3. </a:t>
            </a:r>
            <a:r>
              <a:rPr lang="en-US" sz="2400" b="1" u="sng" dirty="0">
                <a:latin typeface=" Arial"/>
                <a:ea typeface="Batang" panose="02030600000101010101" pitchFamily="18" charset="-127"/>
              </a:rPr>
              <a:t>Overview Of GCMCA U&amp;G Request Process </a:t>
            </a:r>
            <a:br>
              <a:rPr lang="en-US" sz="2400" b="1" u="sng" dirty="0">
                <a:latin typeface=" Arial"/>
                <a:ea typeface="Batang" panose="02030600000101010101" pitchFamily="18" charset="-127"/>
              </a:rPr>
            </a:br>
            <a:r>
              <a:rPr lang="en-US" sz="2400" b="1" u="sng" dirty="0">
                <a:latin typeface=" Arial"/>
                <a:ea typeface="Batang" panose="02030600000101010101" pitchFamily="18" charset="-127"/>
              </a:rPr>
              <a:t>(1 of 3)</a:t>
            </a:r>
            <a:endParaRPr lang="en-US" sz="2400" b="1" dirty="0">
              <a:latin typeface=" Arial"/>
            </a:endParaRPr>
          </a:p>
        </p:txBody>
      </p:sp>
    </p:spTree>
    <p:extLst>
      <p:ext uri="{BB962C8B-B14F-4D97-AF65-F5344CB8AC3E}">
        <p14:creationId xmlns:p14="http://schemas.microsoft.com/office/powerpoint/2010/main" val="4194666746"/>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09733272-32F3-4046-90EB-8A70EC344AE1}"/>
              </a:ext>
            </a:extLst>
          </p:cNvPr>
          <p:cNvSpPr/>
          <p:nvPr/>
        </p:nvSpPr>
        <p:spPr>
          <a:xfrm>
            <a:off x="259882" y="1021866"/>
            <a:ext cx="8758612" cy="5386090"/>
          </a:xfrm>
          <a:prstGeom prst="rect">
            <a:avLst/>
          </a:prstGeom>
        </p:spPr>
        <p:txBody>
          <a:bodyPr wrap="square">
            <a:spAutoFit/>
          </a:bodyPr>
          <a:lstStyle/>
          <a:p>
            <a:pPr>
              <a:spcBef>
                <a:spcPts val="600"/>
              </a:spcBef>
            </a:pPr>
            <a:r>
              <a:rPr lang="en-US" sz="1600" dirty="0">
                <a:latin typeface="Arial" panose="020B0604020202020204" pitchFamily="34" charset="0"/>
                <a:ea typeface="Batang" panose="02030600000101010101" pitchFamily="18" charset="-127"/>
                <a:cs typeface="Arial" panose="020B0604020202020204" pitchFamily="34" charset="0"/>
              </a:rPr>
              <a:t>(5)  The GCMCA will consider every RA request on a </a:t>
            </a:r>
            <a:r>
              <a:rPr lang="en-US" sz="1600" b="1" dirty="0">
                <a:latin typeface="Arial" panose="020B0604020202020204" pitchFamily="34" charset="0"/>
                <a:ea typeface="Batang" panose="02030600000101010101" pitchFamily="18" charset="-127"/>
                <a:cs typeface="Arial" panose="020B0604020202020204" pitchFamily="34" charset="0"/>
              </a:rPr>
              <a:t>case-by-case basis</a:t>
            </a:r>
            <a:r>
              <a:rPr lang="en-US" sz="1600" dirty="0">
                <a:latin typeface="Arial" panose="020B0604020202020204" pitchFamily="34" charset="0"/>
                <a:ea typeface="Batang" panose="02030600000101010101" pitchFamily="18" charset="-127"/>
                <a:cs typeface="Arial" panose="020B0604020202020204" pitchFamily="34" charset="0"/>
              </a:rPr>
              <a:t>. </a:t>
            </a:r>
          </a:p>
          <a:p>
            <a:pPr>
              <a:spcBef>
                <a:spcPts val="600"/>
              </a:spcBef>
            </a:pPr>
            <a:r>
              <a:rPr lang="en-US" sz="1600" dirty="0">
                <a:latin typeface="Arial" panose="020B0604020202020204" pitchFamily="34" charset="0"/>
                <a:ea typeface="Batang" panose="02030600000101010101" pitchFamily="18" charset="-127"/>
                <a:cs typeface="Arial" panose="020B0604020202020204" pitchFamily="34" charset="0"/>
              </a:rPr>
              <a:t>(6)  When evaluating sincerity, the GCMCA may consider the credibility and demeanor of the applicant as well as the circumstances of the request. </a:t>
            </a:r>
            <a:r>
              <a:rPr lang="en-US" sz="1600" b="1" dirty="0">
                <a:latin typeface="Arial" panose="020B0604020202020204" pitchFamily="34" charset="0"/>
                <a:ea typeface="Batang" panose="02030600000101010101" pitchFamily="18" charset="-127"/>
                <a:cs typeface="Arial" panose="020B0604020202020204" pitchFamily="34" charset="0"/>
              </a:rPr>
              <a:t>A religious practice does not have to be compelled by, or central to, a system of religious belief</a:t>
            </a:r>
            <a:r>
              <a:rPr lang="en-US" sz="1600" dirty="0">
                <a:latin typeface="Arial" panose="020B0604020202020204" pitchFamily="34" charset="0"/>
                <a:ea typeface="Batang" panose="02030600000101010101" pitchFamily="18" charset="-127"/>
                <a:cs typeface="Arial" panose="020B0604020202020204" pitchFamily="34" charset="0"/>
              </a:rPr>
              <a:t>. GCMCA will consider the Soldier’s ability to articulate the religious basis and importance of the request.</a:t>
            </a:r>
          </a:p>
          <a:p>
            <a:pPr>
              <a:spcBef>
                <a:spcPts val="600"/>
              </a:spcBef>
            </a:pPr>
            <a:r>
              <a:rPr lang="en-US" sz="1600" dirty="0">
                <a:latin typeface="Arial" panose="020B0604020202020204" pitchFamily="34" charset="0"/>
                <a:ea typeface="Batang" panose="02030600000101010101" pitchFamily="18" charset="-127"/>
                <a:cs typeface="Arial" panose="020B0604020202020204" pitchFamily="34" charset="0"/>
              </a:rPr>
              <a:t>(7)  </a:t>
            </a:r>
            <a:r>
              <a:rPr lang="en-US" sz="1600" b="1" dirty="0">
                <a:latin typeface="Arial" panose="020B0604020202020204" pitchFamily="34" charset="0"/>
                <a:ea typeface="Batang" panose="02030600000101010101" pitchFamily="18" charset="-127"/>
                <a:cs typeface="Arial" panose="020B0604020202020204" pitchFamily="34" charset="0"/>
              </a:rPr>
              <a:t>Before acting on a request</a:t>
            </a:r>
            <a:r>
              <a:rPr lang="en-US" sz="1600" dirty="0">
                <a:latin typeface="Arial" panose="020B0604020202020204" pitchFamily="34" charset="0"/>
                <a:ea typeface="Batang" panose="02030600000101010101" pitchFamily="18" charset="-127"/>
                <a:cs typeface="Arial" panose="020B0604020202020204" pitchFamily="34" charset="0"/>
              </a:rPr>
              <a:t>, the GCMCA will direct their staff to:</a:t>
            </a:r>
          </a:p>
          <a:p>
            <a:pPr marL="631825" indent="-290513">
              <a:spcBef>
                <a:spcPts val="600"/>
              </a:spcBef>
            </a:pPr>
            <a:r>
              <a:rPr lang="en-US" sz="1600" i="1" dirty="0">
                <a:latin typeface="Arial" panose="020B0604020202020204" pitchFamily="34" charset="0"/>
                <a:ea typeface="Batang" panose="02030600000101010101" pitchFamily="18" charset="-127"/>
                <a:cs typeface="Arial" panose="020B0604020202020204" pitchFamily="34" charset="0"/>
              </a:rPr>
              <a:t>(a)</a:t>
            </a:r>
            <a:r>
              <a:rPr lang="en-US" sz="1600" dirty="0">
                <a:latin typeface="Arial" panose="020B0604020202020204" pitchFamily="34" charset="0"/>
                <a:ea typeface="Batang" panose="02030600000101010101" pitchFamily="18" charset="-127"/>
                <a:cs typeface="Arial" panose="020B0604020202020204" pitchFamily="34" charset="0"/>
              </a:rPr>
              <a:t> Obtain a legal review in consultation with the Office of the Judge Advocate General (OTJAG), at </a:t>
            </a:r>
            <a:r>
              <a:rPr lang="en-US" sz="1600" dirty="0">
                <a:latin typeface="Arial" panose="020B0604020202020204" pitchFamily="34" charset="0"/>
                <a:ea typeface="Batang" panose="02030600000101010101" pitchFamily="18" charset="-127"/>
                <a:cs typeface="Arial" panose="020B0604020202020204" pitchFamily="34" charset="0"/>
                <a:hlinkClick r:id="rId3">
                  <a:extLst>
                    <a:ext uri="{A12FA001-AC4F-418D-AE19-62706E023703}">
                      <ahyp:hlinkClr xmlns:ahyp="http://schemas.microsoft.com/office/drawing/2018/hyperlinkcolor" val="tx"/>
                    </a:ext>
                  </a:extLst>
                </a:hlinkClick>
              </a:rPr>
              <a:t>usarmy.pentagon.hqda-otjag.mbx.g-law@army.mil</a:t>
            </a:r>
            <a:r>
              <a:rPr lang="en-US" sz="1600" dirty="0">
                <a:latin typeface="Arial" panose="020B0604020202020204" pitchFamily="34" charset="0"/>
                <a:ea typeface="Batang" panose="02030600000101010101" pitchFamily="18" charset="-127"/>
                <a:cs typeface="Arial" panose="020B0604020202020204" pitchFamily="34" charset="0"/>
              </a:rPr>
              <a:t>.</a:t>
            </a:r>
          </a:p>
          <a:p>
            <a:pPr marL="631825" indent="-290513">
              <a:spcBef>
                <a:spcPts val="600"/>
              </a:spcBef>
            </a:pPr>
            <a:r>
              <a:rPr lang="en-US" sz="1600" i="1" dirty="0">
                <a:latin typeface="Arial" panose="020B0604020202020204" pitchFamily="34" charset="0"/>
                <a:ea typeface="Batang" panose="02030600000101010101" pitchFamily="18" charset="-127"/>
                <a:cs typeface="Arial" panose="020B0604020202020204" pitchFamily="34" charset="0"/>
              </a:rPr>
              <a:t>(b)</a:t>
            </a:r>
            <a:r>
              <a:rPr lang="en-US" sz="1600" dirty="0">
                <a:latin typeface="Arial" panose="020B0604020202020204" pitchFamily="34" charset="0"/>
                <a:ea typeface="Batang" panose="02030600000101010101" pitchFamily="18" charset="-127"/>
                <a:cs typeface="Arial" panose="020B0604020202020204" pitchFamily="34" charset="0"/>
              </a:rPr>
              <a:t> Consult the DCS, G–1 and Policy Division for policy contents at: </a:t>
            </a:r>
            <a:r>
              <a:rPr lang="en-US" sz="1600" dirty="0">
                <a:latin typeface="Arial" panose="020B0604020202020204" pitchFamily="34" charset="0"/>
                <a:ea typeface="Batang" panose="02030600000101010101" pitchFamily="18" charset="-127"/>
                <a:cs typeface="Arial" panose="020B0604020202020204" pitchFamily="34" charset="0"/>
                <a:hlinkClick r:id="rId4">
                  <a:extLst>
                    <a:ext uri="{A12FA001-AC4F-418D-AE19-62706E023703}">
                      <ahyp:hlinkClr xmlns:ahyp="http://schemas.microsoft.com/office/drawing/2018/hyperlinkcolor" val="tx"/>
                    </a:ext>
                  </a:extLst>
                </a:hlinkClick>
              </a:rPr>
              <a:t>usarmy.pentagon.hqda-dcs-g-1.mbx.command-policy@army.mil</a:t>
            </a:r>
            <a:r>
              <a:rPr lang="en-US" sz="1600" dirty="0">
                <a:latin typeface="Arial" panose="020B0604020202020204" pitchFamily="34" charset="0"/>
                <a:ea typeface="Batang" panose="02030600000101010101" pitchFamily="18" charset="-127"/>
                <a:cs typeface="Arial" panose="020B0604020202020204" pitchFamily="34" charset="0"/>
              </a:rPr>
              <a:t>.</a:t>
            </a:r>
            <a:r>
              <a:rPr lang="en-US" sz="1600" i="1" dirty="0">
                <a:latin typeface="Arial" panose="020B0604020202020204" pitchFamily="34" charset="0"/>
                <a:ea typeface="Batang" panose="02030600000101010101" pitchFamily="18" charset="-127"/>
                <a:cs typeface="Arial" panose="020B0604020202020204" pitchFamily="34" charset="0"/>
              </a:rPr>
              <a:t> </a:t>
            </a:r>
          </a:p>
          <a:p>
            <a:pPr marL="631825" indent="-290513">
              <a:spcBef>
                <a:spcPts val="600"/>
              </a:spcBef>
            </a:pPr>
            <a:r>
              <a:rPr lang="en-US" sz="1600" i="1" dirty="0">
                <a:latin typeface="Arial" panose="020B0604020202020204" pitchFamily="34" charset="0"/>
                <a:ea typeface="Batang" panose="02030600000101010101" pitchFamily="18" charset="-127"/>
                <a:cs typeface="Arial" panose="020B0604020202020204" pitchFamily="34" charset="0"/>
              </a:rPr>
              <a:t>(c)</a:t>
            </a:r>
            <a:r>
              <a:rPr lang="en-US" sz="1600" dirty="0">
                <a:latin typeface="Arial" panose="020B0604020202020204" pitchFamily="34" charset="0"/>
                <a:ea typeface="Batang" panose="02030600000101010101" pitchFamily="18" charset="-127"/>
                <a:cs typeface="Arial" panose="020B0604020202020204" pitchFamily="34" charset="0"/>
              </a:rPr>
              <a:t> Consult with the Office of the Chief of Chaplains (OCCH) to evaluate the religious basis and sincerity of the request, and to ensure consistency and fairness across the force at: </a:t>
            </a:r>
            <a:r>
              <a:rPr lang="en-US" sz="1600" u="sng" dirty="0">
                <a:latin typeface="Arial" panose="020B0604020202020204" pitchFamily="34" charset="0"/>
                <a:ea typeface="Batang" panose="02030600000101010101" pitchFamily="18" charset="-127"/>
                <a:cs typeface="Arial" panose="020B0604020202020204" pitchFamily="34" charset="0"/>
                <a:hlinkClick r:id="rId5">
                  <a:extLst>
                    <a:ext uri="{A12FA001-AC4F-418D-AE19-62706E023703}">
                      <ahyp:hlinkClr xmlns:ahyp="http://schemas.microsoft.com/office/drawing/2018/hyperlinkcolor" val="tx"/>
                    </a:ext>
                  </a:extLst>
                </a:hlinkClick>
              </a:rPr>
              <a:t>usarmy.pentagon.hqda-occh.mbx.chaplain-corps-operations@army.mil</a:t>
            </a:r>
            <a:r>
              <a:rPr lang="en-US" sz="1600" u="sng" dirty="0">
                <a:latin typeface="Arial" panose="020B0604020202020204" pitchFamily="34" charset="0"/>
                <a:ea typeface="Batang" panose="02030600000101010101" pitchFamily="18" charset="-127"/>
                <a:cs typeface="Arial" panose="020B0604020202020204" pitchFamily="34" charset="0"/>
              </a:rPr>
              <a:t> </a:t>
            </a:r>
          </a:p>
          <a:p>
            <a:pPr marL="631825" indent="-290513">
              <a:spcBef>
                <a:spcPts val="600"/>
              </a:spcBef>
            </a:pPr>
            <a:r>
              <a:rPr lang="en-US" sz="1600" dirty="0">
                <a:latin typeface="Arial" panose="020B0604020202020204" pitchFamily="34" charset="0"/>
                <a:ea typeface="Batang" panose="02030600000101010101" pitchFamily="18" charset="-127"/>
                <a:cs typeface="Arial" panose="020B0604020202020204" pitchFamily="34" charset="0"/>
              </a:rPr>
              <a:t>(d) Consult with Army Corrections Command when requestor is confined in an Army correctional facility at </a:t>
            </a:r>
            <a:r>
              <a:rPr lang="en-US" sz="1600" dirty="0">
                <a:latin typeface="Arial" panose="020B0604020202020204" pitchFamily="34" charset="0"/>
                <a:ea typeface="Batang" panose="02030600000101010101" pitchFamily="18" charset="-127"/>
                <a:cs typeface="Arial" panose="020B0604020202020204" pitchFamily="34" charset="0"/>
                <a:hlinkClick r:id="rId6">
                  <a:extLst>
                    <a:ext uri="{A12FA001-AC4F-418D-AE19-62706E023703}">
                      <ahyp:hlinkClr xmlns:ahyp="http://schemas.microsoft.com/office/drawing/2018/hyperlinkcolor" val="tx"/>
                    </a:ext>
                  </a:extLst>
                </a:hlinkClick>
              </a:rPr>
              <a:t>usarmy.pentagon.corrections-cmd.list.admin-operations-npe-mgt@army.mil</a:t>
            </a:r>
            <a:endParaRPr lang="en-US" sz="1600" dirty="0">
              <a:latin typeface="Arial" panose="020B0604020202020204" pitchFamily="34" charset="0"/>
              <a:ea typeface="Batang" panose="02030600000101010101" pitchFamily="18" charset="-127"/>
              <a:cs typeface="Arial" panose="020B0604020202020204" pitchFamily="34" charset="0"/>
            </a:endParaRPr>
          </a:p>
          <a:p>
            <a:pPr marL="398463" indent="-117475">
              <a:spcBef>
                <a:spcPts val="600"/>
              </a:spcBef>
              <a:buFont typeface="Arial" panose="020B0604020202020204" pitchFamily="34" charset="0"/>
              <a:buChar char="•"/>
            </a:pPr>
            <a:r>
              <a:rPr lang="en-US" sz="1600" b="1" dirty="0">
                <a:latin typeface="Arial" panose="020B0604020202020204" pitchFamily="34" charset="0"/>
                <a:ea typeface="Batang" panose="02030600000101010101" pitchFamily="18" charset="-127"/>
                <a:cs typeface="Arial" panose="020B0604020202020204" pitchFamily="34" charset="0"/>
              </a:rPr>
              <a:t>The GCMCA will make decision to approve/disapprove </a:t>
            </a:r>
            <a:r>
              <a:rPr lang="en-US" sz="1600" b="1" u="sng" dirty="0">
                <a:latin typeface="Arial" panose="020B0604020202020204" pitchFamily="34" charset="0"/>
                <a:ea typeface="Batang" panose="02030600000101010101" pitchFamily="18" charset="-127"/>
                <a:cs typeface="Arial" panose="020B0604020202020204" pitchFamily="34" charset="0"/>
              </a:rPr>
              <a:t>after</a:t>
            </a:r>
            <a:r>
              <a:rPr lang="en-US" sz="1600" b="1" dirty="0">
                <a:latin typeface="Arial" panose="020B0604020202020204" pitchFamily="34" charset="0"/>
                <a:ea typeface="Batang" panose="02030600000101010101" pitchFamily="18" charset="-127"/>
                <a:cs typeface="Arial" panose="020B0604020202020204" pitchFamily="34" charset="0"/>
              </a:rPr>
              <a:t> reviewing packet and consultation/feedback from OTJAG/OCCH/G-1.</a:t>
            </a:r>
          </a:p>
          <a:p>
            <a:pPr marL="631825" indent="-290513">
              <a:spcBef>
                <a:spcPts val="600"/>
              </a:spcBef>
            </a:pPr>
            <a:endParaRPr lang="en-US" sz="1600" dirty="0">
              <a:latin typeface="Arial" panose="020B0604020202020204" pitchFamily="34" charset="0"/>
              <a:ea typeface="Batang" panose="02030600000101010101" pitchFamily="18" charset="-127"/>
              <a:cs typeface="Arial" panose="020B0604020202020204" pitchFamily="34" charset="0"/>
            </a:endParaRPr>
          </a:p>
        </p:txBody>
      </p:sp>
      <p:sp>
        <p:nvSpPr>
          <p:cNvPr id="12" name="Title 2">
            <a:extLst>
              <a:ext uri="{FF2B5EF4-FFF2-40B4-BE49-F238E27FC236}">
                <a16:creationId xmlns:a16="http://schemas.microsoft.com/office/drawing/2014/main" id="{D40E11BF-D9E9-4607-AD31-5D1B183EBAFC}"/>
              </a:ext>
            </a:extLst>
          </p:cNvPr>
          <p:cNvSpPr>
            <a:spLocks noGrp="1"/>
          </p:cNvSpPr>
          <p:nvPr>
            <p:ph type="title"/>
          </p:nvPr>
        </p:nvSpPr>
        <p:spPr>
          <a:noFill/>
        </p:spPr>
        <p:txBody>
          <a:bodyPr>
            <a:normAutofit/>
          </a:bodyPr>
          <a:lstStyle/>
          <a:p>
            <a:r>
              <a:rPr lang="en-US" sz="2000" b="1" dirty="0">
                <a:latin typeface=" Arial"/>
              </a:rPr>
              <a:t>P-3. </a:t>
            </a:r>
            <a:r>
              <a:rPr lang="en-US" sz="2000" b="1" u="sng" dirty="0">
                <a:latin typeface=" Arial"/>
                <a:ea typeface="Batang" panose="02030600000101010101" pitchFamily="18" charset="-127"/>
              </a:rPr>
              <a:t>Overview Of GCMCA U&amp;G Request Process (2 of 3)</a:t>
            </a:r>
            <a:endParaRPr lang="en-US" sz="2000" b="1" dirty="0">
              <a:latin typeface=" Arial"/>
            </a:endParaRPr>
          </a:p>
        </p:txBody>
      </p:sp>
    </p:spTree>
    <p:extLst>
      <p:ext uri="{BB962C8B-B14F-4D97-AF65-F5344CB8AC3E}">
        <p14:creationId xmlns:p14="http://schemas.microsoft.com/office/powerpoint/2010/main" val="33268863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09733272-32F3-4046-90EB-8A70EC344AE1}"/>
              </a:ext>
            </a:extLst>
          </p:cNvPr>
          <p:cNvSpPr/>
          <p:nvPr/>
        </p:nvSpPr>
        <p:spPr>
          <a:xfrm>
            <a:off x="259882" y="1068735"/>
            <a:ext cx="8691983" cy="5539978"/>
          </a:xfrm>
          <a:prstGeom prst="rect">
            <a:avLst/>
          </a:prstGeom>
        </p:spPr>
        <p:txBody>
          <a:bodyPr wrap="square">
            <a:spAutoFit/>
          </a:bodyPr>
          <a:lstStyle/>
          <a:p>
            <a:pPr>
              <a:spcBef>
                <a:spcPts val="600"/>
              </a:spcBef>
            </a:pPr>
            <a:r>
              <a:rPr lang="en-US" dirty="0">
                <a:latin typeface="Arial" panose="020B0604020202020204" pitchFamily="34" charset="0"/>
                <a:ea typeface="Batang" panose="02030600000101010101" pitchFamily="18" charset="-127"/>
                <a:cs typeface="Arial" panose="020B0604020202020204" pitchFamily="34" charset="0"/>
              </a:rPr>
              <a:t>(8) GCMCA will notify the Soldier of decision in writing and forward a </a:t>
            </a:r>
            <a:r>
              <a:rPr lang="en-US" b="1" dirty="0">
                <a:latin typeface="Arial" panose="020B0604020202020204" pitchFamily="34" charset="0"/>
                <a:ea typeface="Batang" panose="02030600000101010101" pitchFamily="18" charset="-127"/>
                <a:cs typeface="Arial" panose="020B0604020202020204" pitchFamily="34" charset="0"/>
              </a:rPr>
              <a:t>COMPLETE </a:t>
            </a:r>
            <a:r>
              <a:rPr lang="en-US" dirty="0">
                <a:latin typeface="Arial" panose="020B0604020202020204" pitchFamily="34" charset="0"/>
                <a:ea typeface="Batang" panose="02030600000101010101" pitchFamily="18" charset="-127"/>
                <a:cs typeface="Arial" panose="020B0604020202020204" pitchFamily="34" charset="0"/>
              </a:rPr>
              <a:t> packet with approval or disapproval memorandum to the DCS, G-1. </a:t>
            </a:r>
          </a:p>
          <a:p>
            <a:pPr marL="398463" indent="-115888">
              <a:spcBef>
                <a:spcPts val="600"/>
              </a:spcBef>
              <a:buFont typeface="Arial" panose="020B0604020202020204" pitchFamily="34" charset="0"/>
              <a:buChar char="•"/>
            </a:pPr>
            <a:r>
              <a:rPr lang="en-US" b="1" dirty="0">
                <a:latin typeface="Arial" panose="020B0604020202020204" pitchFamily="34" charset="0"/>
                <a:ea typeface="Batang" panose="02030600000101010101" pitchFamily="18" charset="-127"/>
                <a:cs typeface="Arial" panose="020B0604020202020204" pitchFamily="34" charset="0"/>
              </a:rPr>
              <a:t>The DCS, G-1 will upload approval memos to </a:t>
            </a:r>
            <a:r>
              <a:rPr lang="en-US" b="1" dirty="0" err="1">
                <a:latin typeface="Arial" panose="020B0604020202020204" pitchFamily="34" charset="0"/>
                <a:ea typeface="Batang" panose="02030600000101010101" pitchFamily="18" charset="-127"/>
                <a:cs typeface="Arial" panose="020B0604020202020204" pitchFamily="34" charset="0"/>
              </a:rPr>
              <a:t>iPERMS</a:t>
            </a:r>
            <a:r>
              <a:rPr lang="en-US" b="1" dirty="0">
                <a:latin typeface="Arial" panose="020B0604020202020204" pitchFamily="34" charset="0"/>
                <a:ea typeface="Batang" panose="02030600000101010101" pitchFamily="18" charset="-127"/>
                <a:cs typeface="Arial" panose="020B0604020202020204" pitchFamily="34" charset="0"/>
              </a:rPr>
              <a:t> for filing in the Soldier’s Army Military Human Resource Record (AMHRR)</a:t>
            </a:r>
            <a:endParaRPr lang="en-US" b="1" strike="sngStrike" dirty="0">
              <a:solidFill>
                <a:srgbClr val="FF0000"/>
              </a:solidFill>
              <a:latin typeface="Arial" panose="020B0604020202020204" pitchFamily="34" charset="0"/>
              <a:ea typeface="Batang" panose="02030600000101010101" pitchFamily="18" charset="-127"/>
              <a:cs typeface="Arial" panose="020B0604020202020204" pitchFamily="34" charset="0"/>
            </a:endParaRPr>
          </a:p>
          <a:p>
            <a:pPr marL="398463" indent="-115888">
              <a:spcBef>
                <a:spcPts val="600"/>
              </a:spcBef>
              <a:buFont typeface="Arial" panose="020B0604020202020204" pitchFamily="34" charset="0"/>
              <a:buChar char="•"/>
            </a:pPr>
            <a:r>
              <a:rPr lang="en-US" b="1" dirty="0">
                <a:latin typeface="Arial" panose="020B0604020202020204" pitchFamily="34" charset="0"/>
                <a:ea typeface="Batang" panose="02030600000101010101" pitchFamily="18" charset="-127"/>
                <a:cs typeface="Arial" panose="020B0604020202020204" pitchFamily="34" charset="0"/>
              </a:rPr>
              <a:t>Soldiers are not entitled to a copy of the packet provided to the GCMCA, except through a request under the FOIA.</a:t>
            </a:r>
          </a:p>
          <a:p>
            <a:pPr>
              <a:spcBef>
                <a:spcPts val="600"/>
              </a:spcBef>
            </a:pPr>
            <a:r>
              <a:rPr lang="en-US" dirty="0">
                <a:latin typeface="Arial" panose="020B0604020202020204" pitchFamily="34" charset="0"/>
                <a:ea typeface="Batang" panose="02030600000101010101" pitchFamily="18" charset="-127"/>
                <a:cs typeface="Arial" panose="020B0604020202020204" pitchFamily="34" charset="0"/>
              </a:rPr>
              <a:t>(9)  If GCMCA elevates the request (requests beyond allowances in AR 670-1), the GCMCA forwards packet to the DCS, G-1 for waiver approval with a recommendation for approval/disapproval with the reason(s) for the decision. Only the SECARMY or designee may take final action to approve or disapprove.</a:t>
            </a:r>
            <a:r>
              <a:rPr lang="en-US" b="1" i="1" u="sng" dirty="0">
                <a:latin typeface="Arial" panose="020B0604020202020204" pitchFamily="34" charset="0"/>
                <a:ea typeface="Batang" panose="02030600000101010101" pitchFamily="18" charset="-127"/>
                <a:cs typeface="Arial" panose="020B0604020202020204" pitchFamily="34" charset="0"/>
              </a:rPr>
              <a:t> See P-3 b for details.</a:t>
            </a:r>
          </a:p>
          <a:p>
            <a:pPr>
              <a:spcBef>
                <a:spcPts val="600"/>
              </a:spcBef>
            </a:pPr>
            <a:r>
              <a:rPr lang="en-US" dirty="0">
                <a:latin typeface="Arial" panose="020B0604020202020204" pitchFamily="34" charset="0"/>
                <a:ea typeface="Batang" panose="02030600000101010101" pitchFamily="18" charset="-127"/>
                <a:cs typeface="Arial" panose="020B0604020202020204" pitchFamily="34" charset="0"/>
              </a:rPr>
              <a:t>(10) The decision of the SECARMY will be transmitted through command channels to the requesting Soldier </a:t>
            </a:r>
            <a:r>
              <a:rPr lang="en-US" b="1" dirty="0">
                <a:latin typeface="Arial" panose="020B0604020202020204" pitchFamily="34" charset="0"/>
                <a:ea typeface="Batang" panose="02030600000101010101" pitchFamily="18" charset="-127"/>
                <a:cs typeface="Arial" panose="020B0604020202020204" pitchFamily="34" charset="0"/>
              </a:rPr>
              <a:t>within 60 days </a:t>
            </a:r>
            <a:r>
              <a:rPr lang="en-US" dirty="0">
                <a:latin typeface="Arial" panose="020B0604020202020204" pitchFamily="34" charset="0"/>
                <a:ea typeface="Batang" panose="02030600000101010101" pitchFamily="18" charset="-127"/>
                <a:cs typeface="Arial" panose="020B0604020202020204" pitchFamily="34" charset="0"/>
              </a:rPr>
              <a:t>after receipt of the final request packet by DCS, G-1. </a:t>
            </a:r>
          </a:p>
          <a:p>
            <a:pPr>
              <a:spcBef>
                <a:spcPts val="600"/>
              </a:spcBef>
            </a:pPr>
            <a:r>
              <a:rPr lang="en-US" dirty="0">
                <a:latin typeface="Arial" panose="020B0604020202020204" pitchFamily="34" charset="0"/>
                <a:ea typeface="Batang" panose="02030600000101010101" pitchFamily="18" charset="-127"/>
                <a:cs typeface="Arial" panose="020B0604020202020204" pitchFamily="34" charset="0"/>
              </a:rPr>
              <a:t>(11) The DCS, G-1 will track ALL approved religious accommodations. </a:t>
            </a:r>
          </a:p>
          <a:p>
            <a:pPr>
              <a:spcBef>
                <a:spcPts val="600"/>
              </a:spcBef>
            </a:pPr>
            <a:r>
              <a:rPr lang="en-US" dirty="0">
                <a:latin typeface="Arial" panose="020B0604020202020204" pitchFamily="34" charset="0"/>
                <a:ea typeface="Batang" panose="02030600000101010101" pitchFamily="18" charset="-127"/>
                <a:cs typeface="Arial" panose="020B0604020202020204" pitchFamily="34" charset="0"/>
              </a:rPr>
              <a:t>(12) </a:t>
            </a:r>
            <a:r>
              <a:rPr lang="en-US" b="1" dirty="0">
                <a:latin typeface="Arial" panose="020B0604020202020204" pitchFamily="34" charset="0"/>
                <a:ea typeface="Batang" panose="02030600000101010101" pitchFamily="18" charset="-127"/>
                <a:cs typeface="Arial" panose="020B0604020202020204" pitchFamily="34" charset="0"/>
              </a:rPr>
              <a:t>Disapprovals by the SECARMY are final</a:t>
            </a:r>
            <a:r>
              <a:rPr lang="en-US" dirty="0">
                <a:latin typeface="Arial" panose="020B0604020202020204" pitchFamily="34" charset="0"/>
                <a:ea typeface="Batang" panose="02030600000101010101" pitchFamily="18" charset="-127"/>
                <a:cs typeface="Arial" panose="020B0604020202020204" pitchFamily="34" charset="0"/>
              </a:rPr>
              <a:t>. Subsequent requests are only considered on substantially different grounds or supported by substantially new evidence.</a:t>
            </a:r>
          </a:p>
        </p:txBody>
      </p:sp>
      <p:sp>
        <p:nvSpPr>
          <p:cNvPr id="6" name="Title 2">
            <a:extLst>
              <a:ext uri="{FF2B5EF4-FFF2-40B4-BE49-F238E27FC236}">
                <a16:creationId xmlns:a16="http://schemas.microsoft.com/office/drawing/2014/main" id="{69B969B9-22C5-4E1F-9CD3-53B5678E6F17}"/>
              </a:ext>
            </a:extLst>
          </p:cNvPr>
          <p:cNvSpPr>
            <a:spLocks noGrp="1"/>
          </p:cNvSpPr>
          <p:nvPr>
            <p:ph type="title"/>
          </p:nvPr>
        </p:nvSpPr>
        <p:spPr>
          <a:xfrm>
            <a:off x="259882" y="209970"/>
            <a:ext cx="6987940" cy="584238"/>
          </a:xfrm>
          <a:noFill/>
        </p:spPr>
        <p:txBody>
          <a:bodyPr>
            <a:normAutofit fontScale="90000"/>
          </a:bodyPr>
          <a:lstStyle/>
          <a:p>
            <a:r>
              <a:rPr lang="en-US" sz="2400" b="1" dirty="0">
                <a:latin typeface=" Arial"/>
              </a:rPr>
              <a:t>P-3. </a:t>
            </a:r>
            <a:r>
              <a:rPr lang="en-US" sz="2400" b="1" u="sng" dirty="0">
                <a:latin typeface=" Arial"/>
                <a:ea typeface="Batang" panose="02030600000101010101" pitchFamily="18" charset="-127"/>
              </a:rPr>
              <a:t>Overview Of GCMCA U&amp;G Request Process </a:t>
            </a:r>
            <a:br>
              <a:rPr lang="en-US" sz="2400" b="1" u="sng" dirty="0">
                <a:latin typeface=" Arial"/>
                <a:ea typeface="Batang" panose="02030600000101010101" pitchFamily="18" charset="-127"/>
              </a:rPr>
            </a:br>
            <a:r>
              <a:rPr lang="en-US" sz="2400" b="1" u="sng" dirty="0">
                <a:latin typeface=" Arial"/>
                <a:ea typeface="Batang" panose="02030600000101010101" pitchFamily="18" charset="-127"/>
              </a:rPr>
              <a:t>(3 of 3)</a:t>
            </a:r>
            <a:endParaRPr lang="en-US" sz="2400" b="1" dirty="0">
              <a:latin typeface=" Arial"/>
            </a:endParaRPr>
          </a:p>
        </p:txBody>
      </p:sp>
    </p:spTree>
    <p:extLst>
      <p:ext uri="{BB962C8B-B14F-4D97-AF65-F5344CB8AC3E}">
        <p14:creationId xmlns:p14="http://schemas.microsoft.com/office/powerpoint/2010/main" val="5030370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259882" y="233005"/>
            <a:ext cx="6987940" cy="584238"/>
          </a:xfrm>
        </p:spPr>
        <p:txBody>
          <a:bodyPr>
            <a:normAutofit fontScale="90000"/>
          </a:bodyPr>
          <a:lstStyle/>
          <a:p>
            <a:r>
              <a:rPr lang="en-US" sz="2400" b="1" dirty="0">
                <a:latin typeface=" Arial"/>
              </a:rPr>
              <a:t>P-3. Processing requests related to Uniform and Grooming</a:t>
            </a:r>
          </a:p>
        </p:txBody>
      </p:sp>
      <p:grpSp>
        <p:nvGrpSpPr>
          <p:cNvPr id="5" name="Group 4">
            <a:extLst>
              <a:ext uri="{FF2B5EF4-FFF2-40B4-BE49-F238E27FC236}">
                <a16:creationId xmlns:a16="http://schemas.microsoft.com/office/drawing/2014/main" id="{5D7800C2-0FE4-4980-B01E-D7119329A105}"/>
              </a:ext>
            </a:extLst>
          </p:cNvPr>
          <p:cNvGrpSpPr/>
          <p:nvPr/>
        </p:nvGrpSpPr>
        <p:grpSpPr>
          <a:xfrm>
            <a:off x="307571" y="910773"/>
            <a:ext cx="8528858" cy="5786199"/>
            <a:chOff x="307571" y="910773"/>
            <a:chExt cx="8528858" cy="5786199"/>
          </a:xfrm>
        </p:grpSpPr>
        <p:sp>
          <p:nvSpPr>
            <p:cNvPr id="4" name="Rectangle 3">
              <a:extLst>
                <a:ext uri="{FF2B5EF4-FFF2-40B4-BE49-F238E27FC236}">
                  <a16:creationId xmlns:a16="http://schemas.microsoft.com/office/drawing/2014/main" id="{09733272-32F3-4046-90EB-8A70EC344AE1}"/>
                </a:ext>
              </a:extLst>
            </p:cNvPr>
            <p:cNvSpPr/>
            <p:nvPr/>
          </p:nvSpPr>
          <p:spPr>
            <a:xfrm>
              <a:off x="307572" y="910773"/>
              <a:ext cx="8528857" cy="5786199"/>
            </a:xfrm>
            <a:prstGeom prst="rect">
              <a:avLst/>
            </a:prstGeom>
          </p:spPr>
          <p:txBody>
            <a:bodyPr wrap="square">
              <a:spAutoFit/>
            </a:bodyPr>
            <a:lstStyle/>
            <a:p>
              <a:pPr>
                <a:spcBef>
                  <a:spcPts val="600"/>
                </a:spcBef>
              </a:pPr>
              <a:r>
                <a:rPr lang="en-US" sz="1700" b="1" i="1" dirty="0">
                  <a:latin typeface="Arial" panose="020B0604020202020204" pitchFamily="34" charset="0"/>
                  <a:ea typeface="Batang" panose="02030600000101010101" pitchFamily="18" charset="-127"/>
                  <a:cs typeface="Arial" panose="020B0604020202020204" pitchFamily="34" charset="0"/>
                </a:rPr>
                <a:t>b.</a:t>
              </a:r>
              <a:r>
                <a:rPr lang="en-US" sz="1700" b="1" dirty="0">
                  <a:latin typeface="Arial" panose="020B0604020202020204" pitchFamily="34" charset="0"/>
                  <a:ea typeface="Batang" panose="02030600000101010101" pitchFamily="18" charset="-127"/>
                  <a:cs typeface="Arial" panose="020B0604020202020204" pitchFamily="34" charset="0"/>
                </a:rPr>
                <a:t>  </a:t>
              </a:r>
              <a:r>
                <a:rPr lang="en-US" sz="1700" b="1" i="1" u="sng" dirty="0">
                  <a:latin typeface="Arial" panose="020B0604020202020204" pitchFamily="34" charset="0"/>
                  <a:ea typeface="Batang" panose="02030600000101010101" pitchFamily="18" charset="-127"/>
                  <a:cs typeface="Arial" panose="020B0604020202020204" pitchFamily="34" charset="0"/>
                </a:rPr>
                <a:t>Waiver requests</a:t>
              </a:r>
              <a:r>
                <a:rPr lang="en-US" sz="1700" i="1" dirty="0">
                  <a:latin typeface="Arial" panose="020B0604020202020204" pitchFamily="34" charset="0"/>
                  <a:ea typeface="Batang" panose="02030600000101010101" pitchFamily="18" charset="-127"/>
                  <a:cs typeface="Arial" panose="020B0604020202020204" pitchFamily="34" charset="0"/>
                </a:rPr>
                <a:t>.</a:t>
              </a:r>
              <a:r>
                <a:rPr lang="en-US" sz="1700" dirty="0">
                  <a:latin typeface="Arial" panose="020B0604020202020204" pitchFamily="34" charset="0"/>
                  <a:ea typeface="Batang" panose="02030600000101010101" pitchFamily="18" charset="-127"/>
                  <a:cs typeface="Arial" panose="020B0604020202020204" pitchFamily="34" charset="0"/>
                </a:rPr>
                <a:t>  An RA request requiring </a:t>
              </a:r>
              <a:r>
                <a:rPr lang="en-US" sz="1700" b="1" i="1" dirty="0">
                  <a:latin typeface="Arial" panose="020B0604020202020204" pitchFamily="34" charset="0"/>
                  <a:ea typeface="Batang" panose="02030600000101010101" pitchFamily="18" charset="-127"/>
                  <a:cs typeface="Arial" panose="020B0604020202020204" pitchFamily="34" charset="0"/>
                </a:rPr>
                <a:t>waiver</a:t>
              </a:r>
              <a:r>
                <a:rPr lang="en-US" sz="1700" dirty="0">
                  <a:latin typeface="Arial" panose="020B0604020202020204" pitchFamily="34" charset="0"/>
                  <a:ea typeface="Batang" panose="02030600000101010101" pitchFamily="18" charset="-127"/>
                  <a:cs typeface="Arial" panose="020B0604020202020204" pitchFamily="34" charset="0"/>
                </a:rPr>
                <a:t> of AR 670-1, or any other Army policy exceeding GCMCA approval authority are only approved or disapproved by the SECARMY or designee. </a:t>
              </a:r>
            </a:p>
            <a:p>
              <a:pPr marL="169863" indent="-169863">
                <a:spcBef>
                  <a:spcPts val="600"/>
                </a:spcBef>
                <a:buFont typeface="Arial" panose="020B0604020202020204" pitchFamily="34" charset="0"/>
                <a:buChar char="•"/>
              </a:pPr>
              <a:r>
                <a:rPr lang="en-US" sz="1700" b="1" dirty="0">
                  <a:latin typeface="Arial" panose="020B0604020202020204" pitchFamily="34" charset="0"/>
                  <a:ea typeface="Batang" panose="02030600000101010101" pitchFamily="18" charset="-127"/>
                  <a:cs typeface="Arial" panose="020B0604020202020204" pitchFamily="34" charset="0"/>
                </a:rPr>
                <a:t>Routing and Process </a:t>
              </a:r>
              <a:r>
                <a:rPr lang="en-US" sz="1700" dirty="0">
                  <a:latin typeface="Arial" panose="020B0604020202020204" pitchFamily="34" charset="0"/>
                  <a:ea typeface="Batang" panose="02030600000101010101" pitchFamily="18" charset="-127"/>
                  <a:cs typeface="Arial" panose="020B0604020202020204" pitchFamily="34" charset="0"/>
                </a:rPr>
                <a:t>for 670-1 Waiver Requests (exceeding GCMCA authority) is the same as a GCMCA request (memo’s interviews, etc.) with the addition:</a:t>
              </a:r>
            </a:p>
            <a:p>
              <a:pPr lvl="1" indent="-169863">
                <a:spcBef>
                  <a:spcPts val="600"/>
                </a:spcBef>
                <a:buFont typeface="Arial" panose="020B0604020202020204" pitchFamily="34" charset="0"/>
                <a:buChar char="•"/>
              </a:pPr>
              <a:r>
                <a:rPr lang="en-US" sz="1700" dirty="0">
                  <a:latin typeface="Arial" panose="020B0604020202020204" pitchFamily="34" charset="0"/>
                  <a:cs typeface="Arial" panose="020B0604020202020204" pitchFamily="34" charset="0"/>
                </a:rPr>
                <a:t>GCMCA’s SJA  must conduct a legal review before forwarding to DCS, G-1. </a:t>
              </a:r>
            </a:p>
            <a:p>
              <a:pPr lvl="1" indent="-169863">
                <a:buFont typeface="Arial" panose="020B0604020202020204" pitchFamily="34" charset="0"/>
                <a:buChar char="•"/>
              </a:pPr>
              <a:r>
                <a:rPr lang="en-US" sz="1700" dirty="0">
                  <a:latin typeface="Arial" panose="020B0604020202020204" pitchFamily="34" charset="0"/>
                  <a:cs typeface="Arial" panose="020B0604020202020204" pitchFamily="34" charset="0"/>
                </a:rPr>
                <a:t>SJA will review the packet for legal sufficiency and may make a recommendation for disposition of the request. The review will also state whether the request and enclosures are complete within the provisions of AR 600-20.</a:t>
              </a:r>
            </a:p>
            <a:p>
              <a:pPr marL="169863" indent="-169863">
                <a:spcBef>
                  <a:spcPts val="600"/>
                </a:spcBef>
                <a:buFont typeface="Arial" panose="020B0604020202020204" pitchFamily="34" charset="0"/>
                <a:buChar char="•"/>
              </a:pPr>
              <a:r>
                <a:rPr lang="en-US" sz="1700" dirty="0">
                  <a:latin typeface="Arial" panose="020B0604020202020204" pitchFamily="34" charset="0"/>
                  <a:cs typeface="Arial" panose="020B0604020202020204" pitchFamily="34" charset="0"/>
                </a:rPr>
                <a:t>The GCMCA will forward packet with recommendation to the DCS, G-1 </a:t>
              </a:r>
              <a:r>
                <a:rPr lang="en-US" sz="1700" b="1" dirty="0">
                  <a:latin typeface="Arial" panose="020B0604020202020204" pitchFamily="34" charset="0"/>
                  <a:ea typeface="Batang" panose="02030600000101010101" pitchFamily="18" charset="-127"/>
                  <a:cs typeface="Arial" panose="020B0604020202020204" pitchFamily="34" charset="0"/>
                </a:rPr>
                <a:t>usarmy.pentagon.hqda-dcs-g-1.mbx.command-policy@army.mil </a:t>
              </a:r>
              <a:r>
                <a:rPr lang="en-US" sz="1700" dirty="0">
                  <a:latin typeface="Arial" panose="020B0604020202020204" pitchFamily="34" charset="0"/>
                  <a:cs typeface="Arial" panose="020B0604020202020204" pitchFamily="34" charset="0"/>
                </a:rPr>
                <a:t>and provide concurrent notification to Soldier through command channels. </a:t>
              </a:r>
            </a:p>
            <a:p>
              <a:pPr marL="169863" indent="-169863">
                <a:spcBef>
                  <a:spcPts val="600"/>
                </a:spcBef>
                <a:buFont typeface="Arial" panose="020B0604020202020204" pitchFamily="34" charset="0"/>
                <a:buChar char="•"/>
              </a:pPr>
              <a:r>
                <a:rPr lang="en-US" sz="1700" b="1" dirty="0">
                  <a:latin typeface="Arial" panose="020B0604020202020204" pitchFamily="34" charset="0"/>
                  <a:ea typeface="Batang" panose="02030600000101010101" pitchFamily="18" charset="-127"/>
                  <a:cs typeface="Arial" panose="020B0604020202020204" pitchFamily="34" charset="0"/>
                </a:rPr>
                <a:t>RA Waiver </a:t>
              </a:r>
              <a:r>
                <a:rPr lang="en-US" sz="1700" dirty="0">
                  <a:latin typeface="Arial" panose="020B0604020202020204" pitchFamily="34" charset="0"/>
                  <a:ea typeface="Batang" panose="02030600000101010101" pitchFamily="18" charset="-127"/>
                  <a:cs typeface="Arial" panose="020B0604020202020204" pitchFamily="34" charset="0"/>
                </a:rPr>
                <a:t>packets must be forwarded to the DCS, G-1 </a:t>
              </a:r>
              <a:r>
                <a:rPr lang="en-US" sz="1700" b="1" dirty="0">
                  <a:latin typeface="Arial" panose="020B0604020202020204" pitchFamily="34" charset="0"/>
                  <a:ea typeface="Batang" panose="02030600000101010101" pitchFamily="18" charset="-127"/>
                  <a:cs typeface="Arial" panose="020B0604020202020204" pitchFamily="34" charset="0"/>
                </a:rPr>
                <a:t>within 30 days </a:t>
              </a:r>
              <a:r>
                <a:rPr lang="en-US" sz="1700" dirty="0">
                  <a:latin typeface="Arial" panose="020B0604020202020204" pitchFamily="34" charset="0"/>
                  <a:ea typeface="Batang" panose="02030600000101010101" pitchFamily="18" charset="-127"/>
                  <a:cs typeface="Arial" panose="020B0604020202020204" pitchFamily="34" charset="0"/>
                </a:rPr>
                <a:t>of the initial request for RA and pre-accession requests and 60 days for USAR and ARNG. </a:t>
              </a:r>
            </a:p>
            <a:p>
              <a:pPr marL="169863" indent="-169863">
                <a:spcBef>
                  <a:spcPts val="600"/>
                </a:spcBef>
                <a:buFont typeface="Arial" panose="020B0604020202020204" pitchFamily="34" charset="0"/>
                <a:buChar char="•"/>
              </a:pPr>
              <a:r>
                <a:rPr lang="en-US" sz="1700" b="1" dirty="0">
                  <a:latin typeface="Arial" panose="020B0604020202020204" pitchFamily="34" charset="0"/>
                  <a:ea typeface="Batang" panose="02030600000101010101" pitchFamily="18" charset="-127"/>
                  <a:cs typeface="Arial" panose="020B0604020202020204" pitchFamily="34" charset="0"/>
                </a:rPr>
                <a:t>Only the DCS, G-1 may grant a request for extension</a:t>
              </a:r>
              <a:r>
                <a:rPr lang="en-US" sz="1700" dirty="0">
                  <a:latin typeface="Arial" panose="020B0604020202020204" pitchFamily="34" charset="0"/>
                  <a:ea typeface="Batang" panose="02030600000101010101" pitchFamily="18" charset="-127"/>
                  <a:cs typeface="Arial" panose="020B0604020202020204" pitchFamily="34" charset="0"/>
                </a:rPr>
                <a:t>.</a:t>
              </a:r>
            </a:p>
            <a:p>
              <a:pPr marL="169863" indent="-169863">
                <a:spcBef>
                  <a:spcPts val="600"/>
                </a:spcBef>
                <a:buFont typeface="Arial" panose="020B0604020202020204" pitchFamily="34" charset="0"/>
                <a:buChar char="•"/>
              </a:pPr>
              <a:r>
                <a:rPr lang="en-US" sz="1700" dirty="0">
                  <a:latin typeface="Arial" panose="020B0604020202020204" pitchFamily="34" charset="0"/>
                  <a:ea typeface="Batang" panose="02030600000101010101" pitchFamily="18" charset="-127"/>
                  <a:cs typeface="Arial" panose="020B0604020202020204" pitchFamily="34" charset="0"/>
                </a:rPr>
                <a:t>Requestors (other than pre-accession) must continue to comply with AR 670-1 standards for non-accommodated Soldiers while the request is pending.</a:t>
              </a:r>
            </a:p>
            <a:p>
              <a:endParaRPr lang="en-US" sz="1700" dirty="0">
                <a:latin typeface="Arial" panose="020B0604020202020204" pitchFamily="34" charset="0"/>
                <a:ea typeface="Batang" panose="02030600000101010101" pitchFamily="18" charset="-127"/>
                <a:cs typeface="Arial" panose="020B0604020202020204" pitchFamily="34" charset="0"/>
              </a:endParaRPr>
            </a:p>
            <a:p>
              <a:endParaRPr lang="en-US" sz="1700" dirty="0">
                <a:latin typeface="Arial" panose="020B0604020202020204" pitchFamily="34" charset="0"/>
                <a:ea typeface="Batang" panose="02030600000101010101" pitchFamily="18" charset="-127"/>
                <a:cs typeface="Arial" panose="020B0604020202020204" pitchFamily="34" charset="0"/>
              </a:endParaRPr>
            </a:p>
            <a:p>
              <a:pPr indent="133350" algn="just"/>
              <a:endParaRPr lang="en-US" sz="1700" dirty="0">
                <a:latin typeface="Arial" panose="020B0604020202020204" pitchFamily="34" charset="0"/>
                <a:ea typeface="Batang" panose="02030600000101010101" pitchFamily="18" charset="-127"/>
                <a:cs typeface="Arial" panose="020B0604020202020204" pitchFamily="34" charset="0"/>
              </a:endParaRPr>
            </a:p>
          </p:txBody>
        </p:sp>
        <p:sp>
          <p:nvSpPr>
            <p:cNvPr id="2" name="Rectangle 1">
              <a:extLst>
                <a:ext uri="{FF2B5EF4-FFF2-40B4-BE49-F238E27FC236}">
                  <a16:creationId xmlns:a16="http://schemas.microsoft.com/office/drawing/2014/main" id="{FF481514-D674-4E11-BF25-A9B18B1C957F}"/>
                </a:ext>
              </a:extLst>
            </p:cNvPr>
            <p:cNvSpPr/>
            <p:nvPr/>
          </p:nvSpPr>
          <p:spPr>
            <a:xfrm>
              <a:off x="307571" y="6046794"/>
              <a:ext cx="8528857" cy="523220"/>
            </a:xfrm>
            <a:prstGeom prst="rect">
              <a:avLst/>
            </a:prstGeom>
            <a:solidFill>
              <a:srgbClr val="FFFF66"/>
            </a:solidFill>
          </p:spPr>
          <p:txBody>
            <a:bodyPr wrap="square">
              <a:spAutoFit/>
            </a:bodyPr>
            <a:lstStyle/>
            <a:p>
              <a:pPr algn="ctr"/>
              <a:r>
                <a:rPr lang="en-US" sz="1400" b="1" dirty="0">
                  <a:latin typeface="Arial" panose="020B0604020202020204" pitchFamily="34" charset="0"/>
                  <a:ea typeface="Batang" panose="02030600000101010101" pitchFamily="18" charset="-127"/>
                  <a:cs typeface="Arial" panose="020B0604020202020204" pitchFamily="34" charset="0"/>
                </a:rPr>
                <a:t>Questions about whether a request requires a waiver can be sent to: DCS, G-1 usarmy.pentagon.hqda-dcs-g-1.mbx.command-policy@army.mil.</a:t>
              </a:r>
            </a:p>
          </p:txBody>
        </p:sp>
      </p:grpSp>
    </p:spTree>
    <p:extLst>
      <p:ext uri="{BB962C8B-B14F-4D97-AF65-F5344CB8AC3E}">
        <p14:creationId xmlns:p14="http://schemas.microsoft.com/office/powerpoint/2010/main" val="41890110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type="body" sz="quarter" idx="16"/>
          </p:nvPr>
        </p:nvSpPr>
        <p:spPr>
          <a:xfrm>
            <a:off x="259882" y="1274199"/>
            <a:ext cx="8685814" cy="269875"/>
          </a:xfrm>
        </p:spPr>
        <p:txBody>
          <a:bodyPr>
            <a:noAutofit/>
          </a:bodyPr>
          <a:lstStyle/>
          <a:p>
            <a:r>
              <a:rPr lang="en-US" dirty="0">
                <a:solidFill>
                  <a:schemeClr val="tx1"/>
                </a:solidFill>
                <a:latin typeface="Arial" panose="020B0604020202020204" pitchFamily="34" charset="0"/>
                <a:cs typeface="Arial" panose="020B0604020202020204" pitchFamily="34" charset="0"/>
              </a:rPr>
              <a:t>Religious Accommodation (RA) procedures and policy have been revised and consolidated into an updated AR 600-20, July 24, 2020.</a:t>
            </a:r>
          </a:p>
          <a:p>
            <a:r>
              <a:rPr lang="en-US" dirty="0">
                <a:solidFill>
                  <a:schemeClr val="tx1"/>
                </a:solidFill>
                <a:latin typeface="Arial" panose="020B0604020202020204" pitchFamily="34" charset="0"/>
                <a:cs typeface="Arial" panose="020B0604020202020204" pitchFamily="34" charset="0"/>
              </a:rPr>
              <a:t>AR 600-20 supersedes all Army Directives (AD) 2016-34, (AD) 2018-19, and prior ALARACTS.</a:t>
            </a:r>
          </a:p>
          <a:p>
            <a:r>
              <a:rPr lang="en-US" dirty="0">
                <a:solidFill>
                  <a:schemeClr val="tx1"/>
                </a:solidFill>
                <a:latin typeface="Arial" panose="020B0604020202020204" pitchFamily="34" charset="0"/>
                <a:cs typeface="Arial" panose="020B0604020202020204" pitchFamily="34" charset="0"/>
              </a:rPr>
              <a:t>The U.S. Army Chaplain Corps advises the command at all echelons on matters of religion (FM 1-05, AR 165-1).</a:t>
            </a:r>
          </a:p>
          <a:p>
            <a:r>
              <a:rPr lang="en-US" dirty="0">
                <a:solidFill>
                  <a:schemeClr val="tx1"/>
                </a:solidFill>
                <a:latin typeface="Arial" panose="020B0604020202020204" pitchFamily="34" charset="0"/>
                <a:cs typeface="Arial" panose="020B0604020202020204" pitchFamily="34" charset="0"/>
              </a:rPr>
              <a:t>Commanders, Staff, Chaplains and Religious Affairs Specialists must maintain familiarity with RA law and policy to fulfill:</a:t>
            </a:r>
          </a:p>
          <a:p>
            <a:endParaRPr lang="en-US" dirty="0">
              <a:solidFill>
                <a:schemeClr val="tx1"/>
              </a:solidFill>
              <a:latin typeface="Arial" panose="020B0604020202020204" pitchFamily="34" charset="0"/>
              <a:cs typeface="Arial" panose="020B0604020202020204" pitchFamily="34" charset="0"/>
            </a:endParaRPr>
          </a:p>
          <a:p>
            <a:pPr marL="457200" lvl="1"/>
            <a:r>
              <a:rPr lang="en-US" sz="1800" dirty="0">
                <a:latin typeface="Arial" panose="020B0604020202020204" pitchFamily="34" charset="0"/>
                <a:cs typeface="Arial" panose="020B0604020202020204" pitchFamily="34" charset="0"/>
              </a:rPr>
              <a:t>Requirement to train Army Soldiers and leaders in RA.</a:t>
            </a:r>
          </a:p>
          <a:p>
            <a:pPr marL="457200" lvl="1"/>
            <a:r>
              <a:rPr lang="en-US" sz="1800" dirty="0">
                <a:latin typeface="Arial" panose="020B0604020202020204" pitchFamily="34" charset="0"/>
                <a:cs typeface="Arial" panose="020B0604020202020204" pitchFamily="34" charset="0"/>
              </a:rPr>
              <a:t>Command responsibility to act on requests for Religious Accommodation in a timely and effective manner.</a:t>
            </a:r>
          </a:p>
          <a:p>
            <a:pPr marL="457200" lvl="1"/>
            <a:r>
              <a:rPr lang="en-US" sz="1800" dirty="0">
                <a:latin typeface="Arial" panose="020B0604020202020204" pitchFamily="34" charset="0"/>
                <a:cs typeface="Arial" panose="020B0604020202020204" pitchFamily="34" charset="0"/>
              </a:rPr>
              <a:t>Chaplain/Religious Affairs Specialist responsibility to advise Army leaders and Soldiers on religious exercise in military contexts and to lead the RA process as subject matter experts.</a:t>
            </a:r>
          </a:p>
          <a:p>
            <a:pPr marL="457200" lvl="1"/>
            <a:r>
              <a:rPr lang="en-US" sz="1800" dirty="0">
                <a:latin typeface="Arial" panose="020B0604020202020204" pitchFamily="34" charset="0"/>
                <a:cs typeface="Arial" panose="020B0604020202020204" pitchFamily="34" charset="0"/>
              </a:rPr>
              <a:t>Chaplain responsibility to conduct formal RA interviews as part of RA requests and write effective memorandums.</a:t>
            </a:r>
          </a:p>
        </p:txBody>
      </p:sp>
      <p:sp>
        <p:nvSpPr>
          <p:cNvPr id="6" name="Title 1"/>
          <p:cNvSpPr txBox="1">
            <a:spLocks/>
          </p:cNvSpPr>
          <p:nvPr/>
        </p:nvSpPr>
        <p:spPr>
          <a:xfrm>
            <a:off x="259882" y="218813"/>
            <a:ext cx="6857014" cy="441692"/>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400" b="1" dirty="0">
                <a:solidFill>
                  <a:schemeClr val="bg1"/>
                </a:solidFill>
                <a:latin typeface="Arial" panose="020B0604020202020204" pitchFamily="34" charset="0"/>
                <a:cs typeface="Arial" panose="020B0604020202020204" pitchFamily="34" charset="0"/>
              </a:rPr>
              <a:t>Introduction</a:t>
            </a:r>
          </a:p>
        </p:txBody>
      </p:sp>
    </p:spTree>
    <p:extLst>
      <p:ext uri="{BB962C8B-B14F-4D97-AF65-F5344CB8AC3E}">
        <p14:creationId xmlns:p14="http://schemas.microsoft.com/office/powerpoint/2010/main" val="12722679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259882" y="246613"/>
            <a:ext cx="6987940" cy="584238"/>
          </a:xfrm>
        </p:spPr>
        <p:txBody>
          <a:bodyPr>
            <a:noAutofit/>
          </a:bodyPr>
          <a:lstStyle/>
          <a:p>
            <a:r>
              <a:rPr lang="en-US" sz="2400" b="1" dirty="0">
                <a:latin typeface=" Arial"/>
              </a:rPr>
              <a:t>P-3. Processing requests related to Uniform and Grooming</a:t>
            </a:r>
          </a:p>
        </p:txBody>
      </p:sp>
      <p:sp>
        <p:nvSpPr>
          <p:cNvPr id="2" name="Rectangle 1">
            <a:extLst>
              <a:ext uri="{FF2B5EF4-FFF2-40B4-BE49-F238E27FC236}">
                <a16:creationId xmlns:a16="http://schemas.microsoft.com/office/drawing/2014/main" id="{78E768F7-A2A5-426F-B9C3-E4537867A36E}"/>
              </a:ext>
            </a:extLst>
          </p:cNvPr>
          <p:cNvSpPr/>
          <p:nvPr/>
        </p:nvSpPr>
        <p:spPr>
          <a:xfrm>
            <a:off x="259882" y="830851"/>
            <a:ext cx="8652763" cy="5724644"/>
          </a:xfrm>
          <a:prstGeom prst="rect">
            <a:avLst/>
          </a:prstGeom>
        </p:spPr>
        <p:txBody>
          <a:bodyPr wrap="square">
            <a:spAutoFit/>
          </a:bodyPr>
          <a:lstStyle/>
          <a:p>
            <a:pPr>
              <a:spcBef>
                <a:spcPts val="600"/>
              </a:spcBef>
            </a:pPr>
            <a:r>
              <a:rPr lang="en-US" sz="1600" b="1" i="1" u="sng" dirty="0">
                <a:latin typeface="Arial" panose="020B0604020202020204" pitchFamily="34" charset="0"/>
                <a:cs typeface="Arial" panose="020B0604020202020204" pitchFamily="34" charset="0"/>
              </a:rPr>
              <a:t>c.  Duty considerations</a:t>
            </a:r>
            <a:r>
              <a:rPr lang="en-US" sz="1600" b="1" i="1" dirty="0">
                <a:latin typeface="Arial" panose="020B0604020202020204" pitchFamily="34" charset="0"/>
                <a:cs typeface="Arial" panose="020B0604020202020204" pitchFamily="34" charset="0"/>
              </a:rPr>
              <a:t>.</a:t>
            </a:r>
          </a:p>
          <a:p>
            <a:pPr>
              <a:spcBef>
                <a:spcPts val="600"/>
              </a:spcBef>
            </a:pPr>
            <a:r>
              <a:rPr lang="en-US" sz="1600" dirty="0">
                <a:latin typeface="Arial" panose="020B0604020202020204" pitchFamily="34" charset="0"/>
                <a:cs typeface="Arial" panose="020B0604020202020204" pitchFamily="34" charset="0"/>
              </a:rPr>
              <a:t>(1)  An RA consistent with the standards in AR 670-1 will not affect a Soldier’s assignment of MOS or branch, duty location, or attendance at military schools, except as described in paragraph 5b. </a:t>
            </a:r>
          </a:p>
          <a:p>
            <a:pPr marL="285750" indent="-285750">
              <a:spcBef>
                <a:spcPts val="600"/>
              </a:spcBef>
              <a:buFont typeface="Arial" panose="020B0604020202020204" pitchFamily="34" charset="0"/>
              <a:buChar char="•"/>
            </a:pPr>
            <a:r>
              <a:rPr lang="en-US" sz="1600" b="1" dirty="0">
                <a:latin typeface="Arial" panose="020B0604020202020204" pitchFamily="34" charset="0"/>
                <a:cs typeface="Arial" panose="020B0604020202020204" pitchFamily="34" charset="0"/>
              </a:rPr>
              <a:t>If a GCMCA, CDR, or MOS proponent identifies specific hazards that cannot be reasonably mitigated, they must immediately inform the DCS, G-1.</a:t>
            </a:r>
          </a:p>
          <a:p>
            <a:pPr>
              <a:spcBef>
                <a:spcPts val="600"/>
              </a:spcBef>
            </a:pPr>
            <a:r>
              <a:rPr lang="en-US" sz="1600" dirty="0">
                <a:latin typeface="Arial" panose="020B0604020202020204" pitchFamily="34" charset="0"/>
                <a:cs typeface="Arial" panose="020B0604020202020204" pitchFamily="34" charset="0"/>
              </a:rPr>
              <a:t>(2)  Beard growth consistently degrades the protection provided by the protective masks currently in Army inventory. Until the Army can field such protective gear that meets safety standards in conjunction with beard growth, these restrictions apply:</a:t>
            </a:r>
          </a:p>
          <a:p>
            <a:pPr marL="287338" indent="-1588">
              <a:spcBef>
                <a:spcPts val="600"/>
              </a:spcBef>
              <a:buAutoNum type="alphaLcParenBoth"/>
            </a:pPr>
            <a:r>
              <a:rPr lang="en-US" sz="1600" dirty="0">
                <a:latin typeface="Arial" panose="020B0604020202020204" pitchFamily="34" charset="0"/>
                <a:cs typeface="Arial" panose="020B0604020202020204" pitchFamily="34" charset="0"/>
              </a:rPr>
              <a:t>  Soldiers with beard accommodations may not attend schools requiring toxic chemical agent training or be assigned to positions requiring compliance with biological, chemical, or nuclear surety requirements in accordance with AR 50-5, and AR 50-6. (</a:t>
            </a:r>
            <a:r>
              <a:rPr lang="en-US" sz="1600" i="1" dirty="0">
                <a:latin typeface="Arial" panose="020B0604020202020204" pitchFamily="34" charset="0"/>
                <a:cs typeface="Arial" panose="020B0604020202020204" pitchFamily="34" charset="0"/>
              </a:rPr>
              <a:t>may not serve as 74A, CBRN Officers; 740A, CBRN Technicians; or 74D, CBRN Specialists.)</a:t>
            </a:r>
          </a:p>
          <a:p>
            <a:pPr marL="287338" indent="-1588">
              <a:buAutoNum type="alphaLcParenBoth"/>
            </a:pPr>
            <a:r>
              <a:rPr lang="en-US" sz="1600" dirty="0">
                <a:latin typeface="Arial" panose="020B0604020202020204" pitchFamily="34" charset="0"/>
                <a:cs typeface="Arial" panose="020B0604020202020204" pitchFamily="34" charset="0"/>
              </a:rPr>
              <a:t>  Beard accommodations can be temporarily suspended when exposure to CBRN agents exists requiring all Soldiers to be clean-shaven (including medical profiles). </a:t>
            </a:r>
          </a:p>
          <a:p>
            <a:pPr>
              <a:spcBef>
                <a:spcPts val="600"/>
              </a:spcBef>
              <a:buFont typeface="Arial" panose="020B0604020202020204" pitchFamily="34" charset="0"/>
              <a:buChar char="•"/>
            </a:pPr>
            <a:r>
              <a:rPr lang="en-US" sz="1600" dirty="0">
                <a:latin typeface="Arial" panose="020B0604020202020204" pitchFamily="34" charset="0"/>
                <a:cs typeface="Arial" panose="020B0604020202020204" pitchFamily="34" charset="0"/>
              </a:rPr>
              <a:t>  Procedures in </a:t>
            </a:r>
            <a:r>
              <a:rPr lang="en-US" sz="1600" i="1" u="sng" dirty="0">
                <a:latin typeface="Arial" panose="020B0604020202020204" pitchFamily="34" charset="0"/>
                <a:cs typeface="Arial" panose="020B0604020202020204" pitchFamily="34" charset="0"/>
              </a:rPr>
              <a:t>paragraph P–3d</a:t>
            </a:r>
            <a:r>
              <a:rPr lang="en-US" sz="1600" dirty="0">
                <a:latin typeface="Arial" panose="020B0604020202020204" pitchFamily="34" charset="0"/>
                <a:cs typeface="Arial" panose="020B0604020202020204" pitchFamily="34" charset="0"/>
              </a:rPr>
              <a:t>, outline how commanders can require a Soldier to shave if the unit is in, or about to enter, a tactical situation where use of a protective mask will likely be required and where the inability to safely use the mask could endanger the Soldier and the unit. </a:t>
            </a:r>
          </a:p>
          <a:p>
            <a:pPr>
              <a:spcBef>
                <a:spcPts val="600"/>
              </a:spcBef>
              <a:buFont typeface="Arial" panose="020B0604020202020204" pitchFamily="34" charset="0"/>
              <a:buChar char="•"/>
            </a:pPr>
            <a:r>
              <a:rPr lang="en-US" sz="1600" dirty="0">
                <a:latin typeface="Arial" panose="020B0604020202020204" pitchFamily="34" charset="0"/>
                <a:cs typeface="Arial" panose="020B0604020202020204" pitchFamily="34" charset="0"/>
              </a:rPr>
              <a:t>  A Soldier may wear a beard while participating in training or tactical simulations designed to ensure that the Soldier is fully familiar with use of the protective mask.</a:t>
            </a:r>
          </a:p>
        </p:txBody>
      </p:sp>
    </p:spTree>
    <p:extLst>
      <p:ext uri="{BB962C8B-B14F-4D97-AF65-F5344CB8AC3E}">
        <p14:creationId xmlns:p14="http://schemas.microsoft.com/office/powerpoint/2010/main" val="28012134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259882" y="198951"/>
            <a:ext cx="6987940" cy="584238"/>
          </a:xfrm>
        </p:spPr>
        <p:txBody>
          <a:bodyPr>
            <a:noAutofit/>
          </a:bodyPr>
          <a:lstStyle/>
          <a:p>
            <a:r>
              <a:rPr lang="en-US" sz="2400" b="1" dirty="0">
                <a:latin typeface=" Arial"/>
              </a:rPr>
              <a:t>P-3. Processing requests related to Uniform and Grooming</a:t>
            </a:r>
          </a:p>
        </p:txBody>
      </p:sp>
      <p:sp>
        <p:nvSpPr>
          <p:cNvPr id="2" name="Rectangle 1">
            <a:extLst>
              <a:ext uri="{FF2B5EF4-FFF2-40B4-BE49-F238E27FC236}">
                <a16:creationId xmlns:a16="http://schemas.microsoft.com/office/drawing/2014/main" id="{78E768F7-A2A5-426F-B9C3-E4537867A36E}"/>
              </a:ext>
            </a:extLst>
          </p:cNvPr>
          <p:cNvSpPr/>
          <p:nvPr/>
        </p:nvSpPr>
        <p:spPr>
          <a:xfrm>
            <a:off x="259882" y="880638"/>
            <a:ext cx="8608696" cy="5770811"/>
          </a:xfrm>
          <a:prstGeom prst="rect">
            <a:avLst/>
          </a:prstGeom>
        </p:spPr>
        <p:txBody>
          <a:bodyPr wrap="square">
            <a:spAutoFit/>
          </a:bodyPr>
          <a:lstStyle/>
          <a:p>
            <a:r>
              <a:rPr lang="en-US" b="1" u="sng" dirty="0">
                <a:latin typeface="Arial" panose="020B0604020202020204" pitchFamily="34" charset="0"/>
                <a:cs typeface="Arial" panose="020B0604020202020204" pitchFamily="34" charset="0"/>
              </a:rPr>
              <a:t>d.  Suspension Procedures.</a:t>
            </a:r>
          </a:p>
          <a:p>
            <a:pPr>
              <a:spcBef>
                <a:spcPts val="600"/>
              </a:spcBef>
            </a:pPr>
            <a:r>
              <a:rPr lang="en-US" dirty="0">
                <a:latin typeface="Arial" panose="020B0604020202020204" pitchFamily="34" charset="0"/>
                <a:cs typeface="Arial" panose="020B0604020202020204" pitchFamily="34" charset="0"/>
              </a:rPr>
              <a:t>(1)  Approved Religious Accommodations can be suspended at any time when the Soldier’s GCMCA :</a:t>
            </a:r>
          </a:p>
          <a:p>
            <a:pPr marL="573088" indent="-285750">
              <a:spcBef>
                <a:spcPts val="600"/>
              </a:spcBef>
              <a:buFont typeface="Arial" panose="020B0604020202020204" pitchFamily="34" charset="0"/>
              <a:buChar char="•"/>
            </a:pPr>
            <a:r>
              <a:rPr lang="en-US" b="1" dirty="0">
                <a:latin typeface="Arial" panose="020B0604020202020204" pitchFamily="34" charset="0"/>
                <a:cs typeface="Arial" panose="020B0604020202020204" pitchFamily="34" charset="0"/>
              </a:rPr>
              <a:t>Identifies a specific threat to health and safety </a:t>
            </a:r>
            <a:r>
              <a:rPr lang="en-US" dirty="0">
                <a:latin typeface="Arial" panose="020B0604020202020204" pitchFamily="34" charset="0"/>
                <a:cs typeface="Arial" panose="020B0604020202020204" pitchFamily="34" charset="0"/>
              </a:rPr>
              <a:t>based on the accommodation (such as threat of exposure to toxic CBRN agents that may merit a heightened protective posture).</a:t>
            </a:r>
          </a:p>
          <a:p>
            <a:pPr marL="573088" indent="-285750">
              <a:buFont typeface="Arial" panose="020B0604020202020204" pitchFamily="34" charset="0"/>
              <a:buChar char="•"/>
            </a:pPr>
            <a:r>
              <a:rPr lang="en-US" b="1" dirty="0">
                <a:latin typeface="Arial" panose="020B0604020202020204" pitchFamily="34" charset="0"/>
                <a:cs typeface="Arial" panose="020B0604020202020204" pitchFamily="34" charset="0"/>
              </a:rPr>
              <a:t>Identifies an issue of sincerity.</a:t>
            </a:r>
          </a:p>
          <a:p>
            <a:pPr marL="285750" indent="-285750">
              <a:spcBef>
                <a:spcPts val="600"/>
              </a:spcBef>
              <a:buFont typeface="Arial" panose="020B0604020202020204" pitchFamily="34" charset="0"/>
              <a:buChar char="•"/>
            </a:pPr>
            <a:r>
              <a:rPr lang="en-US" dirty="0">
                <a:latin typeface="Arial" panose="020B0604020202020204" pitchFamily="34" charset="0"/>
                <a:cs typeface="Arial" panose="020B0604020202020204" pitchFamily="34" charset="0"/>
              </a:rPr>
              <a:t>The GCMCA, after consultation with their SJA will notify the Soldier of the need to suspend the accommodation, the basis for the suspension, the date the suspension will likely go into effect, and the Soldier’s right to appeal. </a:t>
            </a:r>
          </a:p>
          <a:p>
            <a:pPr marL="285750" indent="-285750">
              <a:buFont typeface="Arial" panose="020B0604020202020204" pitchFamily="34" charset="0"/>
              <a:buChar char="•"/>
            </a:pPr>
            <a:r>
              <a:rPr lang="en-US" dirty="0">
                <a:latin typeface="Arial" panose="020B0604020202020204" pitchFamily="34" charset="0"/>
                <a:cs typeface="Arial" panose="020B0604020202020204" pitchFamily="34" charset="0"/>
              </a:rPr>
              <a:t>Soldiers have 10 days to submit appeal packet to the DCS, G-1 at usarmy.pentagon.hqda-dcs-g-1.mbx.command-policy@army.mil. </a:t>
            </a:r>
            <a:r>
              <a:rPr lang="en-US" b="1" dirty="0">
                <a:latin typeface="Arial" panose="020B0604020202020204" pitchFamily="34" charset="0"/>
                <a:cs typeface="Arial" panose="020B0604020202020204" pitchFamily="34" charset="0"/>
              </a:rPr>
              <a:t>If appealed, the suspension will not take effect before G-1 responds.</a:t>
            </a:r>
          </a:p>
          <a:p>
            <a:pPr>
              <a:spcBef>
                <a:spcPts val="600"/>
              </a:spcBef>
            </a:pPr>
            <a:r>
              <a:rPr lang="en-US" dirty="0">
                <a:latin typeface="Arial" panose="020B0604020202020204" pitchFamily="34" charset="0"/>
                <a:cs typeface="Arial" panose="020B0604020202020204" pitchFamily="34" charset="0"/>
              </a:rPr>
              <a:t>(2)  </a:t>
            </a:r>
            <a:r>
              <a:rPr lang="en-US" b="1" dirty="0">
                <a:latin typeface="Arial" panose="020B0604020202020204" pitchFamily="34" charset="0"/>
                <a:cs typeface="Arial" panose="020B0604020202020204" pitchFamily="34" charset="0"/>
              </a:rPr>
              <a:t>In exigent circumstances </a:t>
            </a:r>
            <a:r>
              <a:rPr lang="en-US" dirty="0">
                <a:latin typeface="Arial" panose="020B0604020202020204" pitchFamily="34" charset="0"/>
                <a:cs typeface="Arial" panose="020B0604020202020204" pitchFamily="34" charset="0"/>
              </a:rPr>
              <a:t>involving imminent threat to health and safety, the GCMCA may </a:t>
            </a:r>
            <a:r>
              <a:rPr lang="en-US" b="1" dirty="0">
                <a:latin typeface="Arial" panose="020B0604020202020204" pitchFamily="34" charset="0"/>
                <a:cs typeface="Arial" panose="020B0604020202020204" pitchFamily="34" charset="0"/>
              </a:rPr>
              <a:t>shorten the time for appeal </a:t>
            </a:r>
            <a:r>
              <a:rPr lang="en-US" dirty="0">
                <a:latin typeface="Arial" panose="020B0604020202020204" pitchFamily="34" charset="0"/>
                <a:cs typeface="Arial" panose="020B0604020202020204" pitchFamily="34" charset="0"/>
              </a:rPr>
              <a:t>and may immediately suspend the accommodation. The GCMCA will notify the DCS G-1 of the decision and its basis as soon as possible.</a:t>
            </a:r>
          </a:p>
          <a:p>
            <a:pPr>
              <a:spcBef>
                <a:spcPts val="600"/>
              </a:spcBef>
            </a:pPr>
            <a:r>
              <a:rPr lang="en-US" dirty="0">
                <a:latin typeface="Arial" panose="020B0604020202020204" pitchFamily="34" charset="0"/>
                <a:cs typeface="Arial" panose="020B0604020202020204" pitchFamily="34" charset="0"/>
              </a:rPr>
              <a:t>(3)  The GCMCA will reinstate the accommodation when the specific and concrete threat to health and safety as a result of the accommodation no longer exists.</a:t>
            </a:r>
          </a:p>
        </p:txBody>
      </p:sp>
    </p:spTree>
    <p:extLst>
      <p:ext uri="{BB962C8B-B14F-4D97-AF65-F5344CB8AC3E}">
        <p14:creationId xmlns:p14="http://schemas.microsoft.com/office/powerpoint/2010/main" val="9179502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163647-06E0-4F7C-A227-BEB8878EB54F}"/>
              </a:ext>
            </a:extLst>
          </p:cNvPr>
          <p:cNvSpPr>
            <a:spLocks noGrp="1"/>
          </p:cNvSpPr>
          <p:nvPr>
            <p:ph type="title"/>
          </p:nvPr>
        </p:nvSpPr>
        <p:spPr/>
        <p:txBody>
          <a:bodyPr>
            <a:normAutofit/>
          </a:bodyPr>
          <a:lstStyle/>
          <a:p>
            <a:r>
              <a:rPr lang="en-US" sz="2400" b="1" dirty="0">
                <a:latin typeface=" Arial"/>
              </a:rPr>
              <a:t>AR 600-20 Appendix P – Table P-1 (1 of 2)</a:t>
            </a:r>
          </a:p>
        </p:txBody>
      </p:sp>
      <p:pic>
        <p:nvPicPr>
          <p:cNvPr id="4" name="Picture 3">
            <a:extLst>
              <a:ext uri="{FF2B5EF4-FFF2-40B4-BE49-F238E27FC236}">
                <a16:creationId xmlns:a16="http://schemas.microsoft.com/office/drawing/2014/main" id="{CAEFF719-9413-452D-B4DD-E62957E295E7}"/>
              </a:ext>
            </a:extLst>
          </p:cNvPr>
          <p:cNvPicPr>
            <a:picLocks noChangeAspect="1"/>
          </p:cNvPicPr>
          <p:nvPr/>
        </p:nvPicPr>
        <p:blipFill>
          <a:blip r:embed="rId2"/>
          <a:stretch>
            <a:fillRect/>
          </a:stretch>
        </p:blipFill>
        <p:spPr>
          <a:xfrm>
            <a:off x="562542" y="1010291"/>
            <a:ext cx="8018916" cy="5660923"/>
          </a:xfrm>
          <a:prstGeom prst="rect">
            <a:avLst/>
          </a:prstGeom>
        </p:spPr>
      </p:pic>
    </p:spTree>
    <p:extLst>
      <p:ext uri="{BB962C8B-B14F-4D97-AF65-F5344CB8AC3E}">
        <p14:creationId xmlns:p14="http://schemas.microsoft.com/office/powerpoint/2010/main" val="12946554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C53EA7A7-0530-4B13-B8C8-287EAB239AAE}"/>
              </a:ext>
            </a:extLst>
          </p:cNvPr>
          <p:cNvPicPr>
            <a:picLocks noChangeAspect="1"/>
          </p:cNvPicPr>
          <p:nvPr/>
        </p:nvPicPr>
        <p:blipFill>
          <a:blip r:embed="rId2"/>
          <a:stretch>
            <a:fillRect/>
          </a:stretch>
        </p:blipFill>
        <p:spPr>
          <a:xfrm>
            <a:off x="529635" y="1032011"/>
            <a:ext cx="7904168" cy="5620575"/>
          </a:xfrm>
          <a:prstGeom prst="rect">
            <a:avLst/>
          </a:prstGeom>
        </p:spPr>
      </p:pic>
      <p:cxnSp>
        <p:nvCxnSpPr>
          <p:cNvPr id="11" name="Straight Connector 10">
            <a:extLst>
              <a:ext uri="{FF2B5EF4-FFF2-40B4-BE49-F238E27FC236}">
                <a16:creationId xmlns:a16="http://schemas.microsoft.com/office/drawing/2014/main" id="{35B32A0B-5C11-4F60-9C9E-292EE926FFB9}"/>
              </a:ext>
            </a:extLst>
          </p:cNvPr>
          <p:cNvCxnSpPr/>
          <p:nvPr/>
        </p:nvCxnSpPr>
        <p:spPr>
          <a:xfrm>
            <a:off x="1102689" y="855023"/>
            <a:ext cx="781568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2" name="Title 1">
            <a:extLst>
              <a:ext uri="{FF2B5EF4-FFF2-40B4-BE49-F238E27FC236}">
                <a16:creationId xmlns:a16="http://schemas.microsoft.com/office/drawing/2014/main" id="{A25B9AB6-036F-4EDA-8461-F5845FF42F48}"/>
              </a:ext>
            </a:extLst>
          </p:cNvPr>
          <p:cNvSpPr>
            <a:spLocks noGrp="1"/>
          </p:cNvSpPr>
          <p:nvPr>
            <p:ph type="title"/>
          </p:nvPr>
        </p:nvSpPr>
        <p:spPr/>
        <p:txBody>
          <a:bodyPr>
            <a:normAutofit/>
          </a:bodyPr>
          <a:lstStyle/>
          <a:p>
            <a:r>
              <a:rPr lang="en-US" sz="2400" b="1" dirty="0">
                <a:latin typeface=" Arial"/>
              </a:rPr>
              <a:t>AR 600-20 Appendix P – Table P-1 (2 of 2)</a:t>
            </a:r>
          </a:p>
        </p:txBody>
      </p:sp>
    </p:spTree>
    <p:extLst>
      <p:ext uri="{BB962C8B-B14F-4D97-AF65-F5344CB8AC3E}">
        <p14:creationId xmlns:p14="http://schemas.microsoft.com/office/powerpoint/2010/main" val="22240507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09733272-32F3-4046-90EB-8A70EC344AE1}"/>
              </a:ext>
            </a:extLst>
          </p:cNvPr>
          <p:cNvSpPr/>
          <p:nvPr/>
        </p:nvSpPr>
        <p:spPr>
          <a:xfrm>
            <a:off x="167098" y="1036580"/>
            <a:ext cx="8809804" cy="5555367"/>
          </a:xfrm>
          <a:prstGeom prst="rect">
            <a:avLst/>
          </a:prstGeom>
        </p:spPr>
        <p:txBody>
          <a:bodyPr wrap="square">
            <a:spAutoFit/>
          </a:bodyPr>
          <a:lstStyle/>
          <a:p>
            <a:pPr>
              <a:spcBef>
                <a:spcPts val="600"/>
              </a:spcBef>
            </a:pPr>
            <a:r>
              <a:rPr lang="en-US" sz="1700" dirty="0">
                <a:latin typeface="Arial" panose="020B0604020202020204" pitchFamily="34" charset="0"/>
                <a:ea typeface="Batang" panose="02030600000101010101" pitchFamily="18" charset="-127"/>
                <a:cs typeface="Arial" panose="020B0604020202020204" pitchFamily="34" charset="0"/>
              </a:rPr>
              <a:t>(1) AR 600-20, Appendix P-3 assigns the chaplain interview to the unit chaplain or “another chaplain determined by the senior chaplain present.” The senior chaplain will assign an </a:t>
            </a:r>
            <a:r>
              <a:rPr lang="en-US" sz="1700" u="sng" dirty="0">
                <a:latin typeface="Arial" panose="020B0604020202020204" pitchFamily="34" charset="0"/>
                <a:ea typeface="Batang" panose="02030600000101010101" pitchFamily="18" charset="-127"/>
                <a:cs typeface="Arial" panose="020B0604020202020204" pitchFamily="34" charset="0"/>
              </a:rPr>
              <a:t>interviewing chaplain at least one level higher </a:t>
            </a:r>
            <a:r>
              <a:rPr lang="en-US" sz="1700" dirty="0">
                <a:latin typeface="Arial" panose="020B0604020202020204" pitchFamily="34" charset="0"/>
                <a:ea typeface="Batang" panose="02030600000101010101" pitchFamily="18" charset="-127"/>
                <a:cs typeface="Arial" panose="020B0604020202020204" pitchFamily="34" charset="0"/>
              </a:rPr>
              <a:t>than that of the unit of the Soldier requesting an accommodation </a:t>
            </a:r>
            <a:r>
              <a:rPr lang="en-US" sz="1700" u="sng" dirty="0">
                <a:latin typeface="Arial" panose="020B0604020202020204" pitchFamily="34" charset="0"/>
                <a:ea typeface="Batang" panose="02030600000101010101" pitchFamily="18" charset="-127"/>
                <a:cs typeface="Arial" panose="020B0604020202020204" pitchFamily="34" charset="0"/>
              </a:rPr>
              <a:t>whenever operationally feasible</a:t>
            </a:r>
            <a:r>
              <a:rPr lang="en-US" sz="1700" dirty="0">
                <a:latin typeface="Arial" panose="020B0604020202020204" pitchFamily="34" charset="0"/>
                <a:ea typeface="Batang" panose="02030600000101010101" pitchFamily="18" charset="-127"/>
                <a:cs typeface="Arial" panose="020B0604020202020204" pitchFamily="34" charset="0"/>
              </a:rPr>
              <a:t>. </a:t>
            </a:r>
          </a:p>
          <a:p>
            <a:pPr>
              <a:spcBef>
                <a:spcPts val="600"/>
              </a:spcBef>
            </a:pPr>
            <a:r>
              <a:rPr lang="en-US" sz="1700" dirty="0">
                <a:latin typeface="Arial" panose="020B0604020202020204" pitchFamily="34" charset="0"/>
                <a:ea typeface="Batang" panose="02030600000101010101" pitchFamily="18" charset="-127"/>
                <a:cs typeface="Arial" panose="020B0604020202020204" pitchFamily="34" charset="0"/>
              </a:rPr>
              <a:t>(2) The </a:t>
            </a:r>
            <a:r>
              <a:rPr lang="en-US" sz="1700" u="sng" dirty="0">
                <a:latin typeface="Arial" panose="020B0604020202020204" pitchFamily="34" charset="0"/>
                <a:ea typeface="Batang" panose="02030600000101010101" pitchFamily="18" charset="-127"/>
                <a:cs typeface="Arial" panose="020B0604020202020204" pitchFamily="34" charset="0"/>
              </a:rPr>
              <a:t>interviewing chaplain’s technical supervisor</a:t>
            </a:r>
            <a:r>
              <a:rPr lang="en-US" sz="1700" dirty="0">
                <a:latin typeface="Arial" panose="020B0604020202020204" pitchFamily="34" charset="0"/>
                <a:ea typeface="Batang" panose="02030600000101010101" pitchFamily="18" charset="-127"/>
                <a:cs typeface="Arial" panose="020B0604020202020204" pitchFamily="34" charset="0"/>
              </a:rPr>
              <a:t>, or equivalent as determined by the senior chaplain present, will review the interviewing chaplain’s draft memorandum. The supervisor reviews to ensure the interviewing chaplain’s memorandum adequately summarizes the interview, thoroughly discusses the religious basis, and thoroughly evaluates the requestor’s sincerity of belief. </a:t>
            </a:r>
          </a:p>
          <a:p>
            <a:pPr>
              <a:spcBef>
                <a:spcPts val="600"/>
              </a:spcBef>
            </a:pPr>
            <a:r>
              <a:rPr lang="en-US" sz="1700" dirty="0">
                <a:latin typeface="Arial" panose="020B0604020202020204" pitchFamily="34" charset="0"/>
                <a:ea typeface="Batang" panose="02030600000101010101" pitchFamily="18" charset="-127"/>
                <a:cs typeface="Arial" panose="020B0604020202020204" pitchFamily="34" charset="0"/>
              </a:rPr>
              <a:t>(3) Thus, for a Soldier in a battalion, the brigade, or higher, chaplain will normally conduct the interview, and the division chaplain or equivalent technical supervisor will review the interview memorandum to ensure it meets the regulatory requirement. </a:t>
            </a:r>
            <a:r>
              <a:rPr lang="en-US" sz="1700" u="sng" dirty="0">
                <a:latin typeface="Arial" panose="020B0604020202020204" pitchFamily="34" charset="0"/>
                <a:ea typeface="Batang" panose="02030600000101010101" pitchFamily="18" charset="-127"/>
                <a:cs typeface="Arial" panose="020B0604020202020204" pitchFamily="34" charset="0"/>
              </a:rPr>
              <a:t>Senior chaplains present will determine interviewing chaplains and technical reviewers in units where technical structures do not follow a typical technical progression</a:t>
            </a:r>
            <a:r>
              <a:rPr lang="en-US" sz="1700" dirty="0">
                <a:latin typeface="Arial" panose="020B0604020202020204" pitchFamily="34" charset="0"/>
                <a:ea typeface="Batang" panose="02030600000101010101" pitchFamily="18" charset="-127"/>
                <a:cs typeface="Arial" panose="020B0604020202020204" pitchFamily="34" charset="0"/>
              </a:rPr>
              <a:t>, i.e., a garrison chaplain typically will not submit for review to the HQ IMCOM chaplain. Battalion chaplains remain free to assist Soldiers in making religious accommodation requests but will not normally conduct accommodation interviews. </a:t>
            </a:r>
          </a:p>
          <a:p>
            <a:pPr>
              <a:spcBef>
                <a:spcPts val="600"/>
              </a:spcBef>
            </a:pPr>
            <a:r>
              <a:rPr lang="en-US" sz="1700" dirty="0">
                <a:latin typeface="Arial" panose="020B0604020202020204" pitchFamily="34" charset="0"/>
                <a:ea typeface="Batang" panose="02030600000101010101" pitchFamily="18" charset="-127"/>
                <a:cs typeface="Arial" panose="020B0604020202020204" pitchFamily="34" charset="0"/>
              </a:rPr>
              <a:t>(4) OCCH strongly recommends use of RA interview questionnaires tools. RA interview questionnaire tools aid the interviewing chaplain to determine sincerity of belief and religious basis and inform the chaplain interview memorandum.</a:t>
            </a:r>
          </a:p>
        </p:txBody>
      </p:sp>
      <p:sp>
        <p:nvSpPr>
          <p:cNvPr id="10" name="Title 2">
            <a:extLst>
              <a:ext uri="{FF2B5EF4-FFF2-40B4-BE49-F238E27FC236}">
                <a16:creationId xmlns:a16="http://schemas.microsoft.com/office/drawing/2014/main" id="{25BFE927-9E96-4202-B7D8-33A5739C8E3C}"/>
              </a:ext>
            </a:extLst>
          </p:cNvPr>
          <p:cNvSpPr>
            <a:spLocks noGrp="1"/>
          </p:cNvSpPr>
          <p:nvPr>
            <p:ph type="title"/>
          </p:nvPr>
        </p:nvSpPr>
        <p:spPr>
          <a:xfrm>
            <a:off x="259881" y="243021"/>
            <a:ext cx="7636231" cy="584238"/>
          </a:xfrm>
          <a:noFill/>
        </p:spPr>
        <p:txBody>
          <a:bodyPr>
            <a:normAutofit fontScale="90000"/>
          </a:bodyPr>
          <a:lstStyle/>
          <a:p>
            <a:r>
              <a:rPr lang="en-US" sz="2400" b="1" dirty="0">
                <a:latin typeface=" Arial"/>
              </a:rPr>
              <a:t>Chief of Chaplain’s Principal Official Guidance:</a:t>
            </a:r>
            <a:br>
              <a:rPr lang="en-US" sz="2400" b="1" dirty="0">
                <a:latin typeface=" Arial"/>
              </a:rPr>
            </a:br>
            <a:r>
              <a:rPr lang="en-US" sz="2400" b="1" dirty="0">
                <a:latin typeface=" Arial"/>
              </a:rPr>
              <a:t>RA Chaplain Interview</a:t>
            </a:r>
          </a:p>
        </p:txBody>
      </p:sp>
    </p:spTree>
    <p:extLst>
      <p:ext uri="{BB962C8B-B14F-4D97-AF65-F5344CB8AC3E}">
        <p14:creationId xmlns:p14="http://schemas.microsoft.com/office/powerpoint/2010/main" val="16075257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7A1AE8-F196-4E72-9CFD-D65087E298D4}"/>
              </a:ext>
            </a:extLst>
          </p:cNvPr>
          <p:cNvSpPr>
            <a:spLocks noGrp="1"/>
          </p:cNvSpPr>
          <p:nvPr>
            <p:ph type="title"/>
          </p:nvPr>
        </p:nvSpPr>
        <p:spPr>
          <a:xfrm>
            <a:off x="1078030" y="3136881"/>
            <a:ext cx="6987940" cy="584238"/>
          </a:xfrm>
        </p:spPr>
        <p:txBody>
          <a:bodyPr>
            <a:normAutofit/>
          </a:bodyPr>
          <a:lstStyle/>
          <a:p>
            <a:pPr algn="ctr"/>
            <a:r>
              <a:rPr lang="en-US" sz="2400" dirty="0">
                <a:solidFill>
                  <a:schemeClr val="tx1"/>
                </a:solidFill>
                <a:latin typeface=" Arial"/>
              </a:rPr>
              <a:t>Questions and Discussion</a:t>
            </a:r>
          </a:p>
        </p:txBody>
      </p:sp>
    </p:spTree>
    <p:extLst>
      <p:ext uri="{BB962C8B-B14F-4D97-AF65-F5344CB8AC3E}">
        <p14:creationId xmlns:p14="http://schemas.microsoft.com/office/powerpoint/2010/main" val="38423252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371C1F-DCAB-4570-B3F6-AB6964CB9616}"/>
              </a:ext>
            </a:extLst>
          </p:cNvPr>
          <p:cNvSpPr>
            <a:spLocks noGrp="1"/>
          </p:cNvSpPr>
          <p:nvPr>
            <p:ph type="title"/>
          </p:nvPr>
        </p:nvSpPr>
        <p:spPr>
          <a:xfrm>
            <a:off x="226832" y="76641"/>
            <a:ext cx="6987940" cy="584238"/>
          </a:xfrm>
        </p:spPr>
        <p:txBody>
          <a:bodyPr>
            <a:noAutofit/>
          </a:bodyPr>
          <a:lstStyle/>
          <a:p>
            <a:pPr marL="0" lvl="1" indent="0" algn="l">
              <a:buNone/>
            </a:pPr>
            <a:r>
              <a:rPr lang="en-US" sz="2400" b="1" dirty="0">
                <a:solidFill>
                  <a:schemeClr val="bg1"/>
                </a:solidFill>
                <a:latin typeface="Arial" panose="020B0604020202020204" pitchFamily="34" charset="0"/>
                <a:cs typeface="Arial" panose="020B0604020202020204" pitchFamily="34" charset="0"/>
              </a:rPr>
              <a:t>SECTION 3.</a:t>
            </a:r>
            <a:br>
              <a:rPr lang="en-US" sz="2400" b="1" dirty="0">
                <a:solidFill>
                  <a:schemeClr val="bg1"/>
                </a:solidFill>
                <a:latin typeface="Arial" panose="020B0604020202020204" pitchFamily="34" charset="0"/>
                <a:cs typeface="Arial" panose="020B0604020202020204" pitchFamily="34" charset="0"/>
              </a:rPr>
            </a:br>
            <a:br>
              <a:rPr lang="en-US" sz="2400" b="1" dirty="0">
                <a:solidFill>
                  <a:schemeClr val="bg1"/>
                </a:solidFill>
                <a:latin typeface="Arial" panose="020B0604020202020204" pitchFamily="34" charset="0"/>
                <a:cs typeface="Arial" panose="020B0604020202020204" pitchFamily="34" charset="0"/>
              </a:rPr>
            </a:br>
            <a:r>
              <a:rPr lang="en-US" sz="2400" b="1" dirty="0">
                <a:solidFill>
                  <a:schemeClr val="bg1"/>
                </a:solidFill>
                <a:latin typeface="Arial" panose="020B0604020202020204" pitchFamily="34" charset="0"/>
                <a:cs typeface="Arial" panose="020B0604020202020204" pitchFamily="34" charset="0"/>
              </a:rPr>
              <a:t>Roles of Commanders, Chaplains, and Religious Affairs Specialists in Religious Accommodation</a:t>
            </a:r>
            <a:endParaRPr lang="en-US" sz="2400" dirty="0">
              <a:solidFill>
                <a:schemeClr val="bg1"/>
              </a:solidFill>
            </a:endParaRPr>
          </a:p>
        </p:txBody>
      </p:sp>
      <p:pic>
        <p:nvPicPr>
          <p:cNvPr id="4" name="Picture 3">
            <a:extLst>
              <a:ext uri="{FF2B5EF4-FFF2-40B4-BE49-F238E27FC236}">
                <a16:creationId xmlns:a16="http://schemas.microsoft.com/office/drawing/2014/main" id="{FD3C3A2A-733D-4D93-B147-A036BCFA46DB}"/>
              </a:ext>
            </a:extLst>
          </p:cNvPr>
          <p:cNvPicPr>
            <a:picLocks noChangeAspect="1"/>
          </p:cNvPicPr>
          <p:nvPr/>
        </p:nvPicPr>
        <p:blipFill rotWithShape="1">
          <a:blip r:embed="rId2"/>
          <a:srcRect b="21438"/>
          <a:stretch/>
        </p:blipFill>
        <p:spPr>
          <a:xfrm>
            <a:off x="449915" y="4334841"/>
            <a:ext cx="2515603" cy="1976310"/>
          </a:xfrm>
          <a:prstGeom prst="rect">
            <a:avLst/>
          </a:prstGeom>
        </p:spPr>
      </p:pic>
      <p:pic>
        <p:nvPicPr>
          <p:cNvPr id="5" name="Picture 4">
            <a:extLst>
              <a:ext uri="{FF2B5EF4-FFF2-40B4-BE49-F238E27FC236}">
                <a16:creationId xmlns:a16="http://schemas.microsoft.com/office/drawing/2014/main" id="{A99D21DB-1575-47CA-9E41-0024A2918FF6}"/>
              </a:ext>
            </a:extLst>
          </p:cNvPr>
          <p:cNvPicPr>
            <a:picLocks noChangeAspect="1"/>
          </p:cNvPicPr>
          <p:nvPr/>
        </p:nvPicPr>
        <p:blipFill rotWithShape="1">
          <a:blip r:embed="rId3"/>
          <a:srcRect r="28719"/>
          <a:stretch/>
        </p:blipFill>
        <p:spPr>
          <a:xfrm>
            <a:off x="2965518" y="4334841"/>
            <a:ext cx="2515603" cy="1976309"/>
          </a:xfrm>
          <a:prstGeom prst="rect">
            <a:avLst/>
          </a:prstGeom>
        </p:spPr>
      </p:pic>
      <p:pic>
        <p:nvPicPr>
          <p:cNvPr id="6" name="Picture 5">
            <a:extLst>
              <a:ext uri="{FF2B5EF4-FFF2-40B4-BE49-F238E27FC236}">
                <a16:creationId xmlns:a16="http://schemas.microsoft.com/office/drawing/2014/main" id="{72F67709-9F45-4132-A692-84DCDAD72534}"/>
              </a:ext>
            </a:extLst>
          </p:cNvPr>
          <p:cNvPicPr>
            <a:picLocks noChangeAspect="1"/>
          </p:cNvPicPr>
          <p:nvPr/>
        </p:nvPicPr>
        <p:blipFill rotWithShape="1">
          <a:blip r:embed="rId4"/>
          <a:srcRect l="23441" r="21256"/>
          <a:stretch/>
        </p:blipFill>
        <p:spPr>
          <a:xfrm>
            <a:off x="5481121" y="4334841"/>
            <a:ext cx="2973511" cy="1976309"/>
          </a:xfrm>
          <a:prstGeom prst="rect">
            <a:avLst/>
          </a:prstGeom>
        </p:spPr>
      </p:pic>
      <p:sp>
        <p:nvSpPr>
          <p:cNvPr id="3" name="Rectangle 2">
            <a:extLst>
              <a:ext uri="{FF2B5EF4-FFF2-40B4-BE49-F238E27FC236}">
                <a16:creationId xmlns:a16="http://schemas.microsoft.com/office/drawing/2014/main" id="{11CE7075-90C9-4E87-A525-56B6114E7F37}"/>
              </a:ext>
            </a:extLst>
          </p:cNvPr>
          <p:cNvSpPr/>
          <p:nvPr/>
        </p:nvSpPr>
        <p:spPr>
          <a:xfrm>
            <a:off x="508878" y="1315185"/>
            <a:ext cx="8126244" cy="1631216"/>
          </a:xfrm>
          <a:prstGeom prst="rect">
            <a:avLst/>
          </a:prstGeom>
        </p:spPr>
        <p:txBody>
          <a:bodyPr wrap="square">
            <a:spAutoFit/>
          </a:bodyPr>
          <a:lstStyle/>
          <a:p>
            <a:pPr marL="339725" indent="-339725">
              <a:buAutoNum type="alphaUcParenR"/>
            </a:pPr>
            <a:r>
              <a:rPr lang="en-US" sz="2000" dirty="0">
                <a:latin typeface="Arial" panose="020B0604020202020204" pitchFamily="34" charset="0"/>
                <a:cs typeface="Arial" panose="020B0604020202020204" pitchFamily="34" charset="0"/>
              </a:rPr>
              <a:t>Command Roles, Responsibilities, TTPs, and Best Practices in RA.</a:t>
            </a:r>
          </a:p>
          <a:p>
            <a:pPr marL="339725" indent="-339725">
              <a:buAutoNum type="alphaUcParenR"/>
            </a:pPr>
            <a:r>
              <a:rPr lang="en-US" sz="2000" dirty="0">
                <a:latin typeface="Arial" panose="020B0604020202020204" pitchFamily="34" charset="0"/>
                <a:cs typeface="Arial" panose="020B0604020202020204" pitchFamily="34" charset="0"/>
              </a:rPr>
              <a:t>Chaplain/Religious Affairs Specialist Roles in RA.</a:t>
            </a:r>
          </a:p>
          <a:p>
            <a:pPr marL="339725" indent="-339725">
              <a:buAutoNum type="alphaUcParenR"/>
            </a:pPr>
            <a:r>
              <a:rPr lang="en-US" sz="2000" dirty="0">
                <a:latin typeface="Arial" panose="020B0604020202020204" pitchFamily="34" charset="0"/>
                <a:cs typeface="Arial" panose="020B0604020202020204" pitchFamily="34" charset="0"/>
              </a:rPr>
              <a:t>Chaplains’ Specific RA Formal Interviewer Role.</a:t>
            </a:r>
          </a:p>
          <a:p>
            <a:pPr marL="339725" indent="-339725">
              <a:buAutoNum type="alphaUcParenR"/>
            </a:pPr>
            <a:r>
              <a:rPr lang="en-US" sz="2000" dirty="0">
                <a:latin typeface="Arial" panose="020B0604020202020204" pitchFamily="34" charset="0"/>
                <a:cs typeface="Arial" panose="020B0604020202020204" pitchFamily="34" charset="0"/>
              </a:rPr>
              <a:t>Chaplain TTPs AND Best Practices in Religious Accommodation.</a:t>
            </a:r>
            <a:br>
              <a:rPr lang="en-US" sz="2000" dirty="0">
                <a:latin typeface="Arial" panose="020B0604020202020204" pitchFamily="34" charset="0"/>
                <a:cs typeface="Arial" panose="020B0604020202020204" pitchFamily="34" charset="0"/>
              </a:rPr>
            </a:br>
            <a:endParaRPr lang="en-US" sz="2000" dirty="0"/>
          </a:p>
        </p:txBody>
      </p:sp>
    </p:spTree>
    <p:extLst>
      <p:ext uri="{BB962C8B-B14F-4D97-AF65-F5344CB8AC3E}">
        <p14:creationId xmlns:p14="http://schemas.microsoft.com/office/powerpoint/2010/main" val="33730833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r>
              <a:rPr lang="en-US" sz="2400" b="1" dirty="0">
                <a:latin typeface=" Arial"/>
              </a:rPr>
              <a:t>A. Command Roles in Religious Accommodation</a:t>
            </a:r>
          </a:p>
        </p:txBody>
      </p:sp>
      <p:sp>
        <p:nvSpPr>
          <p:cNvPr id="4" name="Content Placeholder 2">
            <a:extLst>
              <a:ext uri="{FF2B5EF4-FFF2-40B4-BE49-F238E27FC236}">
                <a16:creationId xmlns:a16="http://schemas.microsoft.com/office/drawing/2014/main" id="{05C5A75B-2066-4D34-BC8F-BB16240CB5C7}"/>
              </a:ext>
            </a:extLst>
          </p:cNvPr>
          <p:cNvSpPr txBox="1">
            <a:spLocks/>
          </p:cNvSpPr>
          <p:nvPr/>
        </p:nvSpPr>
        <p:spPr>
          <a:xfrm>
            <a:off x="259883" y="1074030"/>
            <a:ext cx="8570894" cy="5386016"/>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445770" indent="0" algn="ctr">
              <a:lnSpc>
                <a:spcPct val="100000"/>
              </a:lnSpc>
              <a:spcBef>
                <a:spcPts val="0"/>
              </a:spcBef>
              <a:buNone/>
            </a:pPr>
            <a:r>
              <a:rPr lang="en-US" sz="2000" i="1" dirty="0">
                <a:solidFill>
                  <a:srgbClr val="000000"/>
                </a:solidFill>
                <a:latin typeface="Arial" panose="020B0604020202020204" pitchFamily="34" charset="0"/>
                <a:ea typeface="Calibri" panose="020F0502020204030204" pitchFamily="34" charset="0"/>
                <a:cs typeface="Arial" panose="020B0604020202020204" pitchFamily="34" charset="0"/>
              </a:rPr>
              <a:t>“The Army places a high value on the rights of its Soldiers to observe tenets of their respective religions or to observe no religion at all; while protecting the civil liberties of its personnel to the greatest extent possible, consistent with its military requirements.”</a:t>
            </a:r>
          </a:p>
          <a:p>
            <a:pPr marL="0" marR="445770" indent="0" algn="r">
              <a:lnSpc>
                <a:spcPct val="100000"/>
              </a:lnSpc>
              <a:spcBef>
                <a:spcPts val="0"/>
              </a:spcBef>
              <a:buNone/>
            </a:pPr>
            <a:r>
              <a:rPr lang="en-US" sz="2000" i="1"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en-US" sz="2000" dirty="0">
                <a:solidFill>
                  <a:srgbClr val="000000"/>
                </a:solidFill>
                <a:latin typeface="Arial" panose="020B0604020202020204" pitchFamily="34" charset="0"/>
                <a:ea typeface="Calibri" panose="020F0502020204030204" pitchFamily="34" charset="0"/>
                <a:cs typeface="Arial" panose="020B0604020202020204" pitchFamily="34" charset="0"/>
              </a:rPr>
              <a:t>AR 600-20</a:t>
            </a:r>
            <a:endParaRPr lang="en-US" sz="2000" b="1" dirty="0">
              <a:latin typeface="Arial" panose="020B0604020202020204" pitchFamily="34" charset="0"/>
              <a:ea typeface="Calibri" panose="020F0502020204030204" pitchFamily="34" charset="0"/>
              <a:cs typeface="Arial" panose="020B0604020202020204" pitchFamily="34" charset="0"/>
            </a:endParaRPr>
          </a:p>
          <a:p>
            <a:pPr marL="625475" indent="-342900"/>
            <a:r>
              <a:rPr lang="en-US" sz="2000" b="1" dirty="0">
                <a:latin typeface="Arial" panose="020B0604020202020204" pitchFamily="34" charset="0"/>
                <a:cs typeface="Arial" panose="020B0604020202020204" pitchFamily="34" charset="0"/>
              </a:rPr>
              <a:t>It is the Soldier’s responsibility </a:t>
            </a:r>
            <a:r>
              <a:rPr lang="en-US" sz="2000" dirty="0">
                <a:latin typeface="Arial" panose="020B0604020202020204" pitchFamily="34" charset="0"/>
                <a:cs typeface="Arial" panose="020B0604020202020204" pitchFamily="34" charset="0"/>
              </a:rPr>
              <a:t>to demonstrate a sincerely held religious belief, and that their religious exercise/practice is substantially burdened.</a:t>
            </a:r>
          </a:p>
          <a:p>
            <a:pPr marL="625475" indent="-342900"/>
            <a:r>
              <a:rPr lang="en-US" sz="2000" b="1" dirty="0">
                <a:latin typeface="Arial" panose="020B0604020202020204" pitchFamily="34" charset="0"/>
                <a:cs typeface="Arial" panose="020B0604020202020204" pitchFamily="34" charset="0"/>
              </a:rPr>
              <a:t>It is the Commander’s responsibility </a:t>
            </a:r>
            <a:r>
              <a:rPr lang="en-US" sz="2000" dirty="0">
                <a:latin typeface="Arial" panose="020B0604020202020204" pitchFamily="34" charset="0"/>
                <a:cs typeface="Arial" panose="020B0604020202020204" pitchFamily="34" charset="0"/>
              </a:rPr>
              <a:t>to approve the request or demonstrate how/why disapproval is necessary and must do so by the least restrictive means. </a:t>
            </a:r>
          </a:p>
          <a:p>
            <a:pPr marL="625475" indent="-342900"/>
            <a:r>
              <a:rPr lang="en-US" sz="2000" b="1" dirty="0">
                <a:latin typeface="Arial" panose="020B0604020202020204" pitchFamily="34" charset="0"/>
                <a:cs typeface="Arial" panose="020B0604020202020204" pitchFamily="34" charset="0"/>
              </a:rPr>
              <a:t>The exercise of religion may include </a:t>
            </a:r>
            <a:r>
              <a:rPr lang="en-US" sz="2000" dirty="0">
                <a:latin typeface="Arial" panose="020B0604020202020204" pitchFamily="34" charset="0"/>
                <a:cs typeface="Arial" panose="020B0604020202020204" pitchFamily="34" charset="0"/>
              </a:rPr>
              <a:t>religious practice(s), activity in worship services, daily activities and interactions, and abstention from activities that violate one’s religious beliefs, whether or not compelled by, or central to, a system of religious belief. </a:t>
            </a:r>
          </a:p>
          <a:p>
            <a:pPr marL="625475" indent="-342900"/>
            <a:r>
              <a:rPr lang="en-US" sz="2000" b="1" dirty="0">
                <a:latin typeface="Arial" panose="020B0604020202020204" pitchFamily="34" charset="0"/>
                <a:cs typeface="Arial" panose="020B0604020202020204" pitchFamily="34" charset="0"/>
              </a:rPr>
              <a:t>Approval authorities vary by category of request.</a:t>
            </a:r>
            <a:r>
              <a:rPr lang="en-US" sz="2000" b="1" i="1" dirty="0">
                <a:solidFill>
                  <a:prstClr val="black"/>
                </a:solidFill>
                <a:latin typeface="Arial" panose="020B0604020202020204" pitchFamily="34" charset="0"/>
                <a:cs typeface="Arial" panose="020B0604020202020204" pitchFamily="34" charset="0"/>
              </a:rPr>
              <a:t> </a:t>
            </a:r>
            <a:endParaRPr lang="en-US" sz="2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0636078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a:spLocks noGrp="1"/>
          </p:cNvSpPr>
          <p:nvPr>
            <p:ph type="title"/>
          </p:nvPr>
        </p:nvSpPr>
        <p:spPr/>
        <p:txBody>
          <a:bodyPr>
            <a:normAutofit/>
          </a:bodyPr>
          <a:lstStyle/>
          <a:p>
            <a:r>
              <a:rPr lang="en-US" sz="2400" b="1" dirty="0">
                <a:latin typeface="Arial" panose="020B0604020202020204" pitchFamily="34" charset="0"/>
                <a:cs typeface="Arial" panose="020B0604020202020204" pitchFamily="34" charset="0"/>
              </a:rPr>
              <a:t>A. Command TTPs and Best Practices: (1 of 3)</a:t>
            </a:r>
          </a:p>
        </p:txBody>
      </p:sp>
      <p:sp>
        <p:nvSpPr>
          <p:cNvPr id="4" name="Rectangle 3"/>
          <p:cNvSpPr/>
          <p:nvPr/>
        </p:nvSpPr>
        <p:spPr>
          <a:xfrm>
            <a:off x="259882" y="5985022"/>
            <a:ext cx="8610677" cy="646331"/>
          </a:xfrm>
          <a:prstGeom prst="rect">
            <a:avLst/>
          </a:prstGeom>
          <a:solidFill>
            <a:srgbClr val="FFFF00"/>
          </a:solidFill>
        </p:spPr>
        <p:txBody>
          <a:bodyPr wrap="square">
            <a:spAutoFit/>
          </a:bodyPr>
          <a:lstStyle/>
          <a:p>
            <a:pPr algn="ctr"/>
            <a:r>
              <a:rPr lang="en-US" b="1" i="1" dirty="0"/>
              <a:t>**At anytime in the process, the S-1, Command, JAG and Chaplain can reach out to the OTJAG, G-1 or OCCH for assistance and advice.</a:t>
            </a:r>
            <a:endParaRPr lang="en-US" i="1" dirty="0"/>
          </a:p>
        </p:txBody>
      </p:sp>
      <p:sp>
        <p:nvSpPr>
          <p:cNvPr id="2" name="Rectangle 1">
            <a:extLst>
              <a:ext uri="{FF2B5EF4-FFF2-40B4-BE49-F238E27FC236}">
                <a16:creationId xmlns:a16="http://schemas.microsoft.com/office/drawing/2014/main" id="{D1237D8E-96FA-4F05-BBED-A2078F604C55}"/>
              </a:ext>
            </a:extLst>
          </p:cNvPr>
          <p:cNvSpPr/>
          <p:nvPr/>
        </p:nvSpPr>
        <p:spPr>
          <a:xfrm>
            <a:off x="232364" y="1011807"/>
            <a:ext cx="8610677" cy="5401479"/>
          </a:xfrm>
          <a:prstGeom prst="rect">
            <a:avLst/>
          </a:prstGeom>
        </p:spPr>
        <p:txBody>
          <a:bodyPr wrap="square">
            <a:spAutoFit/>
          </a:bodyPr>
          <a:lstStyle/>
          <a:p>
            <a:pPr marL="285750" indent="-285750">
              <a:spcBef>
                <a:spcPts val="600"/>
              </a:spcBef>
              <a:buFont typeface="Arial" panose="020B0604020202020204" pitchFamily="34" charset="0"/>
              <a:buChar char="•"/>
            </a:pPr>
            <a:r>
              <a:rPr lang="en-US" sz="2000" b="1" dirty="0">
                <a:latin typeface="Arial" panose="020B0604020202020204" pitchFamily="34" charset="0"/>
                <a:cs typeface="Arial" panose="020B0604020202020204" pitchFamily="34" charset="0"/>
              </a:rPr>
              <a:t>Annual Training - </a:t>
            </a:r>
            <a:r>
              <a:rPr lang="en-US" sz="2000" dirty="0">
                <a:latin typeface="Arial" panose="020B0604020202020204" pitchFamily="34" charset="0"/>
                <a:cs typeface="Arial" panose="020B0604020202020204" pitchFamily="34" charset="0"/>
              </a:rPr>
              <a:t>Unit Commanders (BN/BDE) should direct unit chaplains to conduct annual Religious Accommodation/Liberty and confidentiality training to their units. *</a:t>
            </a:r>
            <a:r>
              <a:rPr lang="en-US" sz="2000" b="1" i="1" dirty="0">
                <a:latin typeface="Arial" panose="020B0604020202020204" pitchFamily="34" charset="0"/>
                <a:cs typeface="Arial" panose="020B0604020202020204" pitchFamily="34" charset="0"/>
              </a:rPr>
              <a:t>can be included as part of ongoing SHARP/</a:t>
            </a:r>
            <a:r>
              <a:rPr lang="en-US" sz="2000" b="1" i="1" dirty="0" err="1">
                <a:latin typeface="Arial" panose="020B0604020202020204" pitchFamily="34" charset="0"/>
                <a:cs typeface="Arial" panose="020B0604020202020204" pitchFamily="34" charset="0"/>
              </a:rPr>
              <a:t>EO</a:t>
            </a:r>
            <a:r>
              <a:rPr lang="en-US" sz="2000" b="1" i="1" dirty="0">
                <a:latin typeface="Arial" panose="020B0604020202020204" pitchFamily="34" charset="0"/>
                <a:cs typeface="Arial" panose="020B0604020202020204" pitchFamily="34" charset="0"/>
              </a:rPr>
              <a:t> training.</a:t>
            </a:r>
          </a:p>
          <a:p>
            <a:pPr marL="285750" indent="-285750">
              <a:spcBef>
                <a:spcPts val="600"/>
              </a:spcBef>
              <a:buFont typeface="Arial" panose="020B0604020202020204" pitchFamily="34" charset="0"/>
              <a:buChar char="•"/>
            </a:pPr>
            <a:r>
              <a:rPr lang="en-US" sz="2000" b="1" dirty="0">
                <a:latin typeface="Arial" panose="020B0604020202020204" pitchFamily="34" charset="0"/>
                <a:cs typeface="Arial" panose="020B0604020202020204" pitchFamily="34" charset="0"/>
              </a:rPr>
              <a:t>SME participation - </a:t>
            </a:r>
            <a:r>
              <a:rPr lang="en-US" sz="2000" dirty="0">
                <a:latin typeface="Arial" panose="020B0604020202020204" pitchFamily="34" charset="0"/>
                <a:cs typeface="Arial" panose="020B0604020202020204" pitchFamily="34" charset="0"/>
              </a:rPr>
              <a:t>Chaplains and JAG personnel should be considered SMEs and engaged throughout the RA process.</a:t>
            </a:r>
          </a:p>
          <a:p>
            <a:pPr marL="285750" indent="-285750">
              <a:spcBef>
                <a:spcPts val="600"/>
              </a:spcBef>
              <a:buFont typeface="Arial" panose="020B0604020202020204" pitchFamily="34" charset="0"/>
              <a:buChar char="•"/>
            </a:pPr>
            <a:r>
              <a:rPr lang="en-US" sz="2000" b="1" dirty="0">
                <a:latin typeface="Arial" panose="020B0604020202020204" pitchFamily="34" charset="0"/>
                <a:cs typeface="Arial" panose="020B0604020202020204" pitchFamily="34" charset="0"/>
              </a:rPr>
              <a:t>A Command Function - </a:t>
            </a:r>
            <a:r>
              <a:rPr lang="en-US" sz="2000" dirty="0">
                <a:latin typeface="Arial" panose="020B0604020202020204" pitchFamily="34" charset="0"/>
                <a:cs typeface="Arial" panose="020B0604020202020204" pitchFamily="34" charset="0"/>
              </a:rPr>
              <a:t>Commanders (Unit thru GCMCA) must ensure use of recommended memo formats, packet contents and routing requirements.</a:t>
            </a:r>
            <a:r>
              <a:rPr lang="en-US" sz="2000" b="1" i="1" dirty="0">
                <a:latin typeface="Arial" panose="020B0604020202020204" pitchFamily="34" charset="0"/>
                <a:cs typeface="Arial" panose="020B0604020202020204" pitchFamily="34" charset="0"/>
              </a:rPr>
              <a:t> *See slides 77 &amp; 78 for formats and helpful details.</a:t>
            </a:r>
            <a:endParaRPr lang="en-US" sz="2000" dirty="0">
              <a:latin typeface="Arial" panose="020B0604020202020204" pitchFamily="34" charset="0"/>
              <a:cs typeface="Arial" panose="020B0604020202020204" pitchFamily="34" charset="0"/>
            </a:endParaRPr>
          </a:p>
          <a:p>
            <a:pPr marL="285750" indent="-285750">
              <a:spcBef>
                <a:spcPts val="600"/>
              </a:spcBef>
              <a:buFont typeface="Arial" panose="020B0604020202020204" pitchFamily="34" charset="0"/>
              <a:buChar char="•"/>
            </a:pPr>
            <a:r>
              <a:rPr lang="en-US" sz="2000" b="1" dirty="0">
                <a:latin typeface="Arial" panose="020B0604020202020204" pitchFamily="34" charset="0"/>
                <a:cs typeface="Arial" panose="020B0604020202020204" pitchFamily="34" charset="0"/>
              </a:rPr>
              <a:t>Know the “</a:t>
            </a:r>
            <a:r>
              <a:rPr lang="en-US" sz="2000" b="1" dirty="0" err="1">
                <a:latin typeface="Arial" panose="020B0604020202020204" pitchFamily="34" charset="0"/>
                <a:cs typeface="Arial" panose="020B0604020202020204" pitchFamily="34" charset="0"/>
              </a:rPr>
              <a:t>Glidepath</a:t>
            </a:r>
            <a:r>
              <a:rPr lang="en-US" sz="2000" b="1" dirty="0">
                <a:latin typeface="Arial" panose="020B0604020202020204" pitchFamily="34" charset="0"/>
                <a:cs typeface="Arial" panose="020B0604020202020204" pitchFamily="34" charset="0"/>
              </a:rPr>
              <a:t> and Process”- </a:t>
            </a:r>
            <a:r>
              <a:rPr lang="en-US" sz="2000" dirty="0">
                <a:latin typeface="Arial" panose="020B0604020202020204" pitchFamily="34" charset="0"/>
                <a:cs typeface="Arial" panose="020B0604020202020204" pitchFamily="34" charset="0"/>
              </a:rPr>
              <a:t>It is essential for Commanders and staff to understand packet contents and routing of RA requests. *</a:t>
            </a:r>
            <a:r>
              <a:rPr lang="en-US" sz="2000" b="1" i="1" dirty="0">
                <a:latin typeface="Arial" panose="020B0604020202020204" pitchFamily="34" charset="0"/>
                <a:cs typeface="Arial" panose="020B0604020202020204" pitchFamily="34" charset="0"/>
              </a:rPr>
              <a:t>See slides 46 - 48, 61 &amp; 62 for details and specific guidance</a:t>
            </a:r>
            <a:r>
              <a:rPr lang="en-US" sz="2000" dirty="0">
                <a:latin typeface="Arial" panose="020B0604020202020204" pitchFamily="34" charset="0"/>
                <a:cs typeface="Arial" panose="020B0604020202020204" pitchFamily="34" charset="0"/>
              </a:rPr>
              <a:t>.</a:t>
            </a:r>
          </a:p>
          <a:p>
            <a:pPr marL="285750" indent="-285750">
              <a:spcBef>
                <a:spcPts val="600"/>
              </a:spcBef>
              <a:buFont typeface="Arial" panose="020B0604020202020204" pitchFamily="34" charset="0"/>
              <a:buChar char="•"/>
            </a:pPr>
            <a:r>
              <a:rPr lang="en-US" sz="2000" b="1" dirty="0">
                <a:latin typeface="Arial" panose="020B0604020202020204" pitchFamily="34" charset="0"/>
                <a:cs typeface="Arial" panose="020B0604020202020204" pitchFamily="34" charset="0"/>
              </a:rPr>
              <a:t>Understand Categories and Approval Authorities - </a:t>
            </a:r>
            <a:r>
              <a:rPr lang="en-US" sz="2000" dirty="0">
                <a:latin typeface="Arial" panose="020B0604020202020204" pitchFamily="34" charset="0"/>
                <a:cs typeface="Arial" panose="020B0604020202020204" pitchFamily="34" charset="0"/>
              </a:rPr>
              <a:t>See Slide 28 for a helpful tool to identify the appropriate approval authority for accommodation requests.</a:t>
            </a:r>
          </a:p>
          <a:p>
            <a:pPr>
              <a:spcBef>
                <a:spcPts val="600"/>
              </a:spcBef>
            </a:pPr>
            <a:endParaRPr lang="en-US" sz="2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6388901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a:spLocks noGrp="1"/>
          </p:cNvSpPr>
          <p:nvPr>
            <p:ph type="title"/>
          </p:nvPr>
        </p:nvSpPr>
        <p:spPr>
          <a:xfrm>
            <a:off x="215814" y="187039"/>
            <a:ext cx="7099385" cy="584238"/>
          </a:xfrm>
        </p:spPr>
        <p:txBody>
          <a:bodyPr>
            <a:noAutofit/>
          </a:bodyPr>
          <a:lstStyle/>
          <a:p>
            <a:r>
              <a:rPr lang="en-US" sz="2400" b="1" dirty="0">
                <a:latin typeface="Arial" panose="020B0604020202020204" pitchFamily="34" charset="0"/>
                <a:cs typeface="Arial" panose="020B0604020202020204" pitchFamily="34" charset="0"/>
              </a:rPr>
              <a:t>A. Command TTPs and Best Practices: (2 of 3)</a:t>
            </a:r>
            <a:br>
              <a:rPr lang="en-US" sz="2400" b="1" dirty="0">
                <a:latin typeface="Arial" panose="020B0604020202020204" pitchFamily="34" charset="0"/>
                <a:cs typeface="Arial" panose="020B0604020202020204" pitchFamily="34" charset="0"/>
              </a:rPr>
            </a:br>
            <a:r>
              <a:rPr lang="en-US" sz="2400" b="1" dirty="0">
                <a:latin typeface="Arial" panose="020B0604020202020204" pitchFamily="34" charset="0"/>
                <a:cs typeface="Arial" panose="020B0604020202020204" pitchFamily="34" charset="0"/>
              </a:rPr>
              <a:t>Understanding the Religious Accommodation Process</a:t>
            </a:r>
          </a:p>
        </p:txBody>
      </p:sp>
      <p:sp>
        <p:nvSpPr>
          <p:cNvPr id="2" name="Rectangle 1">
            <a:extLst>
              <a:ext uri="{FF2B5EF4-FFF2-40B4-BE49-F238E27FC236}">
                <a16:creationId xmlns:a16="http://schemas.microsoft.com/office/drawing/2014/main" id="{D1237D8E-96FA-4F05-BBED-A2078F604C55}"/>
              </a:ext>
            </a:extLst>
          </p:cNvPr>
          <p:cNvSpPr/>
          <p:nvPr/>
        </p:nvSpPr>
        <p:spPr>
          <a:xfrm>
            <a:off x="296951" y="933301"/>
            <a:ext cx="8550098" cy="5924699"/>
          </a:xfrm>
          <a:prstGeom prst="rect">
            <a:avLst/>
          </a:prstGeom>
        </p:spPr>
        <p:txBody>
          <a:bodyPr wrap="square">
            <a:spAutoFit/>
          </a:bodyPr>
          <a:lstStyle/>
          <a:p>
            <a:pPr marL="285750" indent="-285750">
              <a:spcBef>
                <a:spcPts val="600"/>
              </a:spcBef>
              <a:buFont typeface="Arial" panose="020B0604020202020204" pitchFamily="34" charset="0"/>
              <a:buChar char="•"/>
            </a:pPr>
            <a:r>
              <a:rPr lang="en-US" sz="2000" b="1" dirty="0">
                <a:latin typeface="Arial" panose="020B0604020202020204" pitchFamily="34" charset="0"/>
                <a:cs typeface="Arial" panose="020B0604020202020204" pitchFamily="34" charset="0"/>
              </a:rPr>
              <a:t>Any commander </a:t>
            </a:r>
            <a:r>
              <a:rPr lang="en-US" sz="2000" dirty="0">
                <a:latin typeface="Arial" panose="020B0604020202020204" pitchFamily="34" charset="0"/>
                <a:cs typeface="Arial" panose="020B0604020202020204" pitchFamily="34" charset="0"/>
              </a:rPr>
              <a:t>can approve or disapprove a RA request for worship and dietary practices, unless it requires a waiver of Army policy. </a:t>
            </a:r>
          </a:p>
          <a:p>
            <a:pPr marL="285750" indent="-285750">
              <a:spcBef>
                <a:spcPts val="600"/>
              </a:spcBef>
              <a:buFont typeface="Arial" panose="020B0604020202020204" pitchFamily="34" charset="0"/>
              <a:buChar char="•"/>
            </a:pPr>
            <a:r>
              <a:rPr lang="en-US" sz="2000" b="1" dirty="0">
                <a:latin typeface="Arial" panose="020B0604020202020204" pitchFamily="34" charset="0"/>
                <a:cs typeface="Arial" panose="020B0604020202020204" pitchFamily="34" charset="0"/>
              </a:rPr>
              <a:t>Requests not requiring waiver of Army policy </a:t>
            </a:r>
            <a:r>
              <a:rPr lang="en-US" sz="2000" i="1" dirty="0">
                <a:latin typeface="Arial" panose="020B0604020202020204" pitchFamily="34" charset="0"/>
                <a:cs typeface="Arial" panose="020B0604020202020204" pitchFamily="34" charset="0"/>
              </a:rPr>
              <a:t>(ROUTINE) </a:t>
            </a:r>
            <a:r>
              <a:rPr lang="en-US" sz="2000" dirty="0">
                <a:latin typeface="Arial" panose="020B0604020202020204" pitchFamily="34" charset="0"/>
                <a:cs typeface="Arial" panose="020B0604020202020204" pitchFamily="34" charset="0"/>
              </a:rPr>
              <a:t>can be approved by unit commanders, are temporary and should be answered in writing </a:t>
            </a:r>
            <a:r>
              <a:rPr lang="en-US" sz="2000" b="1" dirty="0">
                <a:latin typeface="Arial" panose="020B0604020202020204" pitchFamily="34" charset="0"/>
                <a:cs typeface="Arial" panose="020B0604020202020204" pitchFamily="34" charset="0"/>
              </a:rPr>
              <a:t>within 10 days</a:t>
            </a:r>
            <a:r>
              <a:rPr lang="en-US" sz="2000" dirty="0">
                <a:latin typeface="Arial" panose="020B0604020202020204" pitchFamily="34" charset="0"/>
                <a:cs typeface="Arial" panose="020B0604020202020204" pitchFamily="34" charset="0"/>
              </a:rPr>
              <a:t> of request</a:t>
            </a:r>
            <a:r>
              <a:rPr lang="en-US" sz="2000" b="1" dirty="0">
                <a:latin typeface="Arial" panose="020B0604020202020204" pitchFamily="34" charset="0"/>
                <a:cs typeface="Arial" panose="020B0604020202020204" pitchFamily="34" charset="0"/>
              </a:rPr>
              <a:t>.</a:t>
            </a:r>
            <a:r>
              <a:rPr lang="en-US" sz="2000" dirty="0">
                <a:latin typeface="Arial" panose="020B0604020202020204" pitchFamily="34" charset="0"/>
                <a:cs typeface="Arial" panose="020B0604020202020204" pitchFamily="34" charset="0"/>
              </a:rPr>
              <a:t> </a:t>
            </a:r>
            <a:endParaRPr lang="en-US" sz="1400" b="1" i="1" dirty="0">
              <a:latin typeface="Arial" panose="020B0604020202020204" pitchFamily="34" charset="0"/>
              <a:cs typeface="Arial" panose="020B0604020202020204" pitchFamily="34" charset="0"/>
            </a:endParaRPr>
          </a:p>
          <a:p>
            <a:pPr marL="285750" indent="-285750">
              <a:spcBef>
                <a:spcPts val="600"/>
              </a:spcBef>
              <a:buFont typeface="Arial" panose="020B0604020202020204" pitchFamily="34" charset="0"/>
              <a:buChar char="•"/>
            </a:pPr>
            <a:r>
              <a:rPr lang="en-US" sz="2000" b="1" dirty="0">
                <a:latin typeface="Arial" panose="020B0604020202020204" pitchFamily="34" charset="0"/>
                <a:cs typeface="Arial" panose="020B0604020202020204" pitchFamily="34" charset="0"/>
              </a:rPr>
              <a:t>Requests Requiring Waiver of Army Policy</a:t>
            </a:r>
            <a:r>
              <a:rPr lang="en-US" sz="2000" dirty="0">
                <a:latin typeface="Arial" panose="020B0604020202020204" pitchFamily="34" charset="0"/>
                <a:cs typeface="Arial" panose="020B0604020202020204" pitchFamily="34" charset="0"/>
              </a:rPr>
              <a:t> require GCMCA or higher approval.</a:t>
            </a:r>
            <a:endParaRPr lang="en-US" sz="2000" b="1" dirty="0">
              <a:latin typeface="Arial" panose="020B0604020202020204" pitchFamily="34" charset="0"/>
              <a:cs typeface="Arial" panose="020B0604020202020204" pitchFamily="34" charset="0"/>
            </a:endParaRPr>
          </a:p>
          <a:p>
            <a:pPr marL="285750" indent="-285750">
              <a:spcBef>
                <a:spcPts val="600"/>
              </a:spcBef>
              <a:buFont typeface="Arial" panose="020B0604020202020204" pitchFamily="34" charset="0"/>
              <a:buChar char="•"/>
            </a:pPr>
            <a:r>
              <a:rPr lang="en-US" sz="2000" b="1" dirty="0">
                <a:latin typeface="Arial" panose="020B0604020202020204" pitchFamily="34" charset="0"/>
                <a:cs typeface="Arial" panose="020B0604020202020204" pitchFamily="34" charset="0"/>
              </a:rPr>
              <a:t>Command Considerations in RA:</a:t>
            </a:r>
          </a:p>
          <a:p>
            <a:pPr marL="395288"/>
            <a:r>
              <a:rPr lang="en-US" sz="1600" dirty="0">
                <a:latin typeface="Arial" panose="020B0604020202020204" pitchFamily="34" charset="0"/>
                <a:cs typeface="Arial" panose="020B0604020202020204" pitchFamily="34" charset="0"/>
              </a:rPr>
              <a:t>(a)  Military requirements in terms of mission accomplishment, military readiness, unit cohesion, good order, discipline, health, and safety.</a:t>
            </a:r>
          </a:p>
          <a:p>
            <a:pPr marL="395288"/>
            <a:r>
              <a:rPr lang="en-US" sz="1600" dirty="0">
                <a:latin typeface="Arial" panose="020B0604020202020204" pitchFamily="34" charset="0"/>
                <a:cs typeface="Arial" panose="020B0604020202020204" pitchFamily="34" charset="0"/>
              </a:rPr>
              <a:t>(b)  The religious importance of the accommodation to the requestor.  </a:t>
            </a:r>
          </a:p>
          <a:p>
            <a:pPr marL="395288"/>
            <a:r>
              <a:rPr lang="en-US" sz="1600" dirty="0">
                <a:latin typeface="Arial" panose="020B0604020202020204" pitchFamily="34" charset="0"/>
                <a:cs typeface="Arial" panose="020B0604020202020204" pitchFamily="34" charset="0"/>
              </a:rPr>
              <a:t>(c)  T</a:t>
            </a:r>
            <a:r>
              <a:rPr lang="en-US" sz="1600" dirty="0">
                <a:latin typeface="Arial" panose="020B0604020202020204" pitchFamily="34" charset="0"/>
                <a:ea typeface="Batang" panose="02030600000101010101" pitchFamily="18" charset="-127"/>
                <a:cs typeface="Arial" panose="020B0604020202020204" pitchFamily="34" charset="0"/>
              </a:rPr>
              <a:t>he credibility and demeanor of the applicant and circumstances of the request.</a:t>
            </a:r>
          </a:p>
          <a:p>
            <a:pPr marL="395288"/>
            <a:r>
              <a:rPr lang="en-US" sz="1600" dirty="0">
                <a:latin typeface="Arial" panose="020B0604020202020204" pitchFamily="34" charset="0"/>
                <a:ea typeface="Batang" panose="02030600000101010101" pitchFamily="18" charset="-127"/>
                <a:cs typeface="Arial" panose="020B0604020202020204" pitchFamily="34" charset="0"/>
              </a:rPr>
              <a:t>(d)  A religious practice does not have to be compelled by, or central to, a system of religious belief. </a:t>
            </a:r>
          </a:p>
          <a:p>
            <a:pPr marL="395288"/>
            <a:r>
              <a:rPr lang="en-US" sz="1600" dirty="0">
                <a:latin typeface="Arial" panose="020B0604020202020204" pitchFamily="34" charset="0"/>
                <a:cs typeface="Arial" panose="020B0604020202020204" pitchFamily="34" charset="0"/>
              </a:rPr>
              <a:t>(e)  The cumulative impact of repeated accommodations of a similar nature.</a:t>
            </a:r>
          </a:p>
          <a:p>
            <a:pPr marL="395288"/>
            <a:r>
              <a:rPr lang="en-US" sz="1600" dirty="0">
                <a:latin typeface="Arial" panose="020B0604020202020204" pitchFamily="34" charset="0"/>
                <a:cs typeface="Arial" panose="020B0604020202020204" pitchFamily="34" charset="0"/>
              </a:rPr>
              <a:t>(d)  The measurable effect of approving an accommodation, to include if it results in the sanctioned discrimination of other Soldiers.</a:t>
            </a:r>
          </a:p>
          <a:p>
            <a:pPr marL="395288"/>
            <a:r>
              <a:rPr lang="en-US" sz="1600" dirty="0">
                <a:latin typeface="Arial" panose="020B0604020202020204" pitchFamily="34" charset="0"/>
                <a:cs typeface="Arial" panose="020B0604020202020204" pitchFamily="34" charset="0"/>
              </a:rPr>
              <a:t>(e)  Alternative means available to meet the requested accommodation.</a:t>
            </a:r>
          </a:p>
          <a:p>
            <a:pPr marL="395288"/>
            <a:r>
              <a:rPr lang="en-US" sz="1600" dirty="0">
                <a:latin typeface="Arial" panose="020B0604020202020204" pitchFamily="34" charset="0"/>
                <a:cs typeface="Arial" panose="020B0604020202020204" pitchFamily="34" charset="0"/>
              </a:rPr>
              <a:t>(f)   Previous treatment of the same or similar requests, including treatment of similar requests if made for other than religious reasons.</a:t>
            </a:r>
          </a:p>
        </p:txBody>
      </p:sp>
    </p:spTree>
    <p:extLst>
      <p:ext uri="{BB962C8B-B14F-4D97-AF65-F5344CB8AC3E}">
        <p14:creationId xmlns:p14="http://schemas.microsoft.com/office/powerpoint/2010/main" val="31794177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type="body" sz="quarter" idx="16"/>
          </p:nvPr>
        </p:nvSpPr>
        <p:spPr>
          <a:xfrm>
            <a:off x="259882" y="1153011"/>
            <a:ext cx="8608696" cy="269875"/>
          </a:xfrm>
        </p:spPr>
        <p:txBody>
          <a:bodyPr>
            <a:noAutofit/>
          </a:bodyPr>
          <a:lstStyle/>
          <a:p>
            <a:pPr marL="1371600" indent="-1255713">
              <a:lnSpc>
                <a:spcPct val="100000"/>
              </a:lnSpc>
              <a:spcBef>
                <a:spcPts val="600"/>
              </a:spcBef>
              <a:buNone/>
            </a:pPr>
            <a:r>
              <a:rPr lang="en-US" b="1" dirty="0">
                <a:solidFill>
                  <a:schemeClr val="tx1"/>
                </a:solidFill>
                <a:latin typeface="Arial" panose="020B0604020202020204" pitchFamily="34" charset="0"/>
                <a:cs typeface="Arial" panose="020B0604020202020204" pitchFamily="34" charset="0"/>
              </a:rPr>
              <a:t>Section 1. </a:t>
            </a:r>
            <a:r>
              <a:rPr lang="en-US" dirty="0">
                <a:solidFill>
                  <a:schemeClr val="tx1"/>
                </a:solidFill>
                <a:latin typeface="Arial" panose="020B0604020202020204" pitchFamily="34" charset="0"/>
                <a:cs typeface="Arial" panose="020B0604020202020204" pitchFamily="34" charset="0"/>
              </a:rPr>
              <a:t>Foundations of Religious Liberty and Religious Accommodation in the United States Army.</a:t>
            </a:r>
          </a:p>
          <a:p>
            <a:pPr marL="115888" indent="0">
              <a:lnSpc>
                <a:spcPct val="100000"/>
              </a:lnSpc>
              <a:spcBef>
                <a:spcPts val="600"/>
              </a:spcBef>
              <a:buNone/>
            </a:pPr>
            <a:r>
              <a:rPr lang="en-US" b="1" dirty="0">
                <a:solidFill>
                  <a:schemeClr val="tx1"/>
                </a:solidFill>
                <a:latin typeface="Arial" panose="020B0604020202020204" pitchFamily="34" charset="0"/>
                <a:cs typeface="Arial" panose="020B0604020202020204" pitchFamily="34" charset="0"/>
              </a:rPr>
              <a:t>Section 2. </a:t>
            </a:r>
            <a:r>
              <a:rPr lang="en-US" dirty="0">
                <a:solidFill>
                  <a:schemeClr val="tx1"/>
                </a:solidFill>
                <a:latin typeface="Arial" panose="020B0604020202020204" pitchFamily="34" charset="0"/>
                <a:cs typeface="Arial" panose="020B0604020202020204" pitchFamily="34" charset="0"/>
              </a:rPr>
              <a:t>Changes as a result of updated AR 600-20.</a:t>
            </a:r>
          </a:p>
          <a:p>
            <a:pPr marL="1376363" indent="0">
              <a:lnSpc>
                <a:spcPct val="100000"/>
              </a:lnSpc>
              <a:spcBef>
                <a:spcPts val="600"/>
              </a:spcBef>
              <a:buNone/>
            </a:pPr>
            <a:r>
              <a:rPr lang="en-US" dirty="0">
                <a:solidFill>
                  <a:schemeClr val="tx1"/>
                </a:solidFill>
                <a:latin typeface="Arial" panose="020B0604020202020204" pitchFamily="34" charset="0"/>
                <a:cs typeface="Arial" panose="020B0604020202020204" pitchFamily="34" charset="0"/>
              </a:rPr>
              <a:t>A) Overview of AR 600-20 Paragraph 5-6.</a:t>
            </a:r>
          </a:p>
          <a:p>
            <a:pPr marL="1376363" indent="0">
              <a:lnSpc>
                <a:spcPct val="100000"/>
              </a:lnSpc>
              <a:spcBef>
                <a:spcPts val="600"/>
              </a:spcBef>
              <a:buNone/>
            </a:pPr>
            <a:r>
              <a:rPr lang="en-US" dirty="0">
                <a:solidFill>
                  <a:schemeClr val="tx1"/>
                </a:solidFill>
                <a:latin typeface="Arial" panose="020B0604020202020204" pitchFamily="34" charset="0"/>
                <a:cs typeface="Arial" panose="020B0604020202020204" pitchFamily="34" charset="0"/>
              </a:rPr>
              <a:t>B) Overview of AR 600-20 Appendix P.</a:t>
            </a:r>
          </a:p>
          <a:p>
            <a:pPr marL="115888" indent="0">
              <a:lnSpc>
                <a:spcPct val="100000"/>
              </a:lnSpc>
              <a:spcBef>
                <a:spcPts val="600"/>
              </a:spcBef>
              <a:buNone/>
            </a:pPr>
            <a:r>
              <a:rPr lang="en-US" b="1" dirty="0">
                <a:solidFill>
                  <a:schemeClr val="tx1"/>
                </a:solidFill>
                <a:latin typeface="Arial" panose="020B0604020202020204" pitchFamily="34" charset="0"/>
                <a:cs typeface="Arial" panose="020B0604020202020204" pitchFamily="34" charset="0"/>
              </a:rPr>
              <a:t>Section 3. </a:t>
            </a:r>
            <a:r>
              <a:rPr lang="en-US" dirty="0">
                <a:solidFill>
                  <a:schemeClr val="tx1"/>
                </a:solidFill>
                <a:latin typeface="Arial" panose="020B0604020202020204" pitchFamily="34" charset="0"/>
                <a:cs typeface="Arial" panose="020B0604020202020204" pitchFamily="34" charset="0"/>
              </a:rPr>
              <a:t>Roles of Commanders, Chaplains and Religious Affairs Specialists in Religious Accommodation.</a:t>
            </a:r>
          </a:p>
          <a:p>
            <a:pPr marL="1712913" indent="-347663">
              <a:lnSpc>
                <a:spcPct val="100000"/>
              </a:lnSpc>
              <a:spcBef>
                <a:spcPts val="600"/>
              </a:spcBef>
              <a:buFont typeface="Arial" panose="020B0604020202020204" pitchFamily="34" charset="0"/>
              <a:buAutoNum type="alphaUcParenR"/>
            </a:pPr>
            <a:r>
              <a:rPr lang="en-US" dirty="0">
                <a:solidFill>
                  <a:schemeClr val="tx1"/>
                </a:solidFill>
                <a:latin typeface="Arial" panose="020B0604020202020204" pitchFamily="34" charset="0"/>
                <a:cs typeface="Arial" panose="020B0604020202020204" pitchFamily="34" charset="0"/>
              </a:rPr>
              <a:t>Command Roles, TTPs, and Best Practices in RA.</a:t>
            </a:r>
          </a:p>
          <a:p>
            <a:pPr marL="1712913" indent="-347663">
              <a:lnSpc>
                <a:spcPct val="100000"/>
              </a:lnSpc>
              <a:spcBef>
                <a:spcPts val="600"/>
              </a:spcBef>
              <a:buAutoNum type="alphaUcParenR"/>
            </a:pPr>
            <a:r>
              <a:rPr lang="en-US" dirty="0">
                <a:solidFill>
                  <a:schemeClr val="tx1"/>
                </a:solidFill>
                <a:latin typeface="Arial" panose="020B0604020202020204" pitchFamily="34" charset="0"/>
                <a:cs typeface="Arial" panose="020B0604020202020204" pitchFamily="34" charset="0"/>
              </a:rPr>
              <a:t>Chaplain/Religious Affairs Specialist Roles in RA.</a:t>
            </a:r>
          </a:p>
          <a:p>
            <a:pPr marL="1712913" indent="-347663">
              <a:lnSpc>
                <a:spcPct val="100000"/>
              </a:lnSpc>
              <a:spcBef>
                <a:spcPts val="600"/>
              </a:spcBef>
              <a:buAutoNum type="alphaUcParenR"/>
            </a:pPr>
            <a:r>
              <a:rPr lang="en-US" dirty="0">
                <a:solidFill>
                  <a:schemeClr val="tx1"/>
                </a:solidFill>
                <a:latin typeface="Arial" panose="020B0604020202020204" pitchFamily="34" charset="0"/>
                <a:cs typeface="Arial" panose="020B0604020202020204" pitchFamily="34" charset="0"/>
              </a:rPr>
              <a:t>Chaplains’ Formal Interviewer Role.</a:t>
            </a:r>
          </a:p>
          <a:p>
            <a:pPr marL="1712913" indent="-347663">
              <a:lnSpc>
                <a:spcPct val="100000"/>
              </a:lnSpc>
              <a:spcBef>
                <a:spcPts val="600"/>
              </a:spcBef>
              <a:buAutoNum type="alphaUcParenR"/>
            </a:pPr>
            <a:r>
              <a:rPr lang="en-US" dirty="0">
                <a:solidFill>
                  <a:schemeClr val="tx1"/>
                </a:solidFill>
                <a:latin typeface="Arial" panose="020B0604020202020204" pitchFamily="34" charset="0"/>
                <a:cs typeface="Arial" panose="020B0604020202020204" pitchFamily="34" charset="0"/>
              </a:rPr>
              <a:t>Chaplain TTPs AND Best Practices in RA.</a:t>
            </a:r>
          </a:p>
          <a:p>
            <a:pPr marL="58738" indent="0">
              <a:lnSpc>
                <a:spcPct val="100000"/>
              </a:lnSpc>
              <a:spcBef>
                <a:spcPts val="600"/>
              </a:spcBef>
              <a:buNone/>
            </a:pPr>
            <a:r>
              <a:rPr lang="en-US" b="1" dirty="0">
                <a:solidFill>
                  <a:schemeClr val="tx1"/>
                </a:solidFill>
                <a:latin typeface="Arial" panose="020B0604020202020204" pitchFamily="34" charset="0"/>
                <a:cs typeface="Arial" panose="020B0604020202020204" pitchFamily="34" charset="0"/>
              </a:rPr>
              <a:t>Section 4. </a:t>
            </a:r>
            <a:r>
              <a:rPr lang="en-US" dirty="0">
                <a:solidFill>
                  <a:schemeClr val="tx1"/>
                </a:solidFill>
                <a:latin typeface="Arial" panose="020B0604020202020204" pitchFamily="34" charset="0"/>
                <a:cs typeface="Arial" panose="020B0604020202020204" pitchFamily="34" charset="0"/>
              </a:rPr>
              <a:t>Supplementary Resources. Memorandum formats, RA related policies, documents, and statements.</a:t>
            </a:r>
          </a:p>
          <a:p>
            <a:pPr marL="58738" indent="0">
              <a:lnSpc>
                <a:spcPct val="100000"/>
              </a:lnSpc>
              <a:spcBef>
                <a:spcPts val="600"/>
              </a:spcBef>
              <a:buNone/>
            </a:pPr>
            <a:r>
              <a:rPr lang="en-US" b="1" dirty="0">
                <a:solidFill>
                  <a:schemeClr val="tx1"/>
                </a:solidFill>
                <a:latin typeface="Arial" panose="020B0604020202020204" pitchFamily="34" charset="0"/>
                <a:cs typeface="Arial" panose="020B0604020202020204" pitchFamily="34" charset="0"/>
              </a:rPr>
              <a:t>Section 5. </a:t>
            </a:r>
            <a:r>
              <a:rPr lang="en-US" dirty="0">
                <a:solidFill>
                  <a:schemeClr val="tx1"/>
                </a:solidFill>
                <a:latin typeface="Arial" panose="020B0604020202020204" pitchFamily="34" charset="0"/>
                <a:cs typeface="Arial" panose="020B0604020202020204" pitchFamily="34" charset="0"/>
              </a:rPr>
              <a:t>Practical exercise to reinforce learning.</a:t>
            </a:r>
          </a:p>
        </p:txBody>
      </p:sp>
      <p:sp>
        <p:nvSpPr>
          <p:cNvPr id="5" name="Title 1"/>
          <p:cNvSpPr txBox="1">
            <a:spLocks/>
          </p:cNvSpPr>
          <p:nvPr/>
        </p:nvSpPr>
        <p:spPr>
          <a:xfrm>
            <a:off x="561860" y="218813"/>
            <a:ext cx="7472191" cy="441692"/>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400" b="1" dirty="0">
                <a:solidFill>
                  <a:schemeClr val="bg1"/>
                </a:solidFill>
                <a:latin typeface="Arial" panose="020B0604020202020204" pitchFamily="34" charset="0"/>
                <a:cs typeface="Arial" panose="020B0604020202020204" pitchFamily="34" charset="0"/>
              </a:rPr>
              <a:t>Agenda/Contents</a:t>
            </a:r>
          </a:p>
        </p:txBody>
      </p:sp>
    </p:spTree>
    <p:extLst>
      <p:ext uri="{BB962C8B-B14F-4D97-AF65-F5344CB8AC3E}">
        <p14:creationId xmlns:p14="http://schemas.microsoft.com/office/powerpoint/2010/main" val="27514665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a:spLocks noGrp="1"/>
          </p:cNvSpPr>
          <p:nvPr>
            <p:ph type="title"/>
          </p:nvPr>
        </p:nvSpPr>
        <p:spPr>
          <a:xfrm>
            <a:off x="259882" y="187936"/>
            <a:ext cx="6987940" cy="584238"/>
          </a:xfrm>
        </p:spPr>
        <p:txBody>
          <a:bodyPr>
            <a:noAutofit/>
          </a:bodyPr>
          <a:lstStyle/>
          <a:p>
            <a:r>
              <a:rPr lang="en-US" sz="2400" b="1" dirty="0">
                <a:latin typeface="Arial" panose="020B0604020202020204" pitchFamily="34" charset="0"/>
                <a:cs typeface="Arial" panose="020B0604020202020204" pitchFamily="34" charset="0"/>
              </a:rPr>
              <a:t>A. Command TTPs and Best Practices: (3 of 3)</a:t>
            </a:r>
            <a:br>
              <a:rPr lang="en-US" sz="2400" b="1" dirty="0">
                <a:latin typeface="Arial" panose="020B0604020202020204" pitchFamily="34" charset="0"/>
                <a:cs typeface="Arial" panose="020B0604020202020204" pitchFamily="34" charset="0"/>
              </a:rPr>
            </a:br>
            <a:r>
              <a:rPr lang="en-US" sz="2400" b="1" dirty="0">
                <a:latin typeface="Arial" panose="020B0604020202020204" pitchFamily="34" charset="0"/>
                <a:cs typeface="Arial" panose="020B0604020202020204" pitchFamily="34" charset="0"/>
              </a:rPr>
              <a:t>GCMCA actions in the Religious Accommodation Process</a:t>
            </a:r>
          </a:p>
        </p:txBody>
      </p:sp>
      <p:sp>
        <p:nvSpPr>
          <p:cNvPr id="2" name="Rectangle 1">
            <a:extLst>
              <a:ext uri="{FF2B5EF4-FFF2-40B4-BE49-F238E27FC236}">
                <a16:creationId xmlns:a16="http://schemas.microsoft.com/office/drawing/2014/main" id="{D1237D8E-96FA-4F05-BBED-A2078F604C55}"/>
              </a:ext>
            </a:extLst>
          </p:cNvPr>
          <p:cNvSpPr/>
          <p:nvPr/>
        </p:nvSpPr>
        <p:spPr>
          <a:xfrm>
            <a:off x="210069" y="1168311"/>
            <a:ext cx="8723861" cy="4785926"/>
          </a:xfrm>
          <a:prstGeom prst="rect">
            <a:avLst/>
          </a:prstGeom>
        </p:spPr>
        <p:txBody>
          <a:bodyPr wrap="square">
            <a:spAutoFit/>
          </a:bodyPr>
          <a:lstStyle/>
          <a:p>
            <a:pPr marL="285750" indent="-285750">
              <a:buFont typeface="Arial" panose="020B0604020202020204" pitchFamily="34" charset="0"/>
              <a:buChar char="•"/>
            </a:pPr>
            <a:r>
              <a:rPr lang="en-US" sz="2000" b="1" dirty="0">
                <a:latin typeface="Arial" panose="020B0604020202020204" pitchFamily="34" charset="0"/>
                <a:cs typeface="Arial" panose="020B0604020202020204" pitchFamily="34" charset="0"/>
              </a:rPr>
              <a:t>GCMCA Accommodations </a:t>
            </a:r>
            <a:r>
              <a:rPr lang="en-US" sz="2000" dirty="0">
                <a:latin typeface="Arial" panose="020B0604020202020204" pitchFamily="34" charset="0"/>
                <a:cs typeface="Arial" panose="020B0604020202020204" pitchFamily="34" charset="0"/>
              </a:rPr>
              <a:t>are permanent and continue throughout a Soldier’s career unless revoked. DCS-G1 will add to permanent record.</a:t>
            </a:r>
          </a:p>
          <a:p>
            <a:pPr marL="285750" indent="-285750">
              <a:spcBef>
                <a:spcPts val="600"/>
              </a:spcBef>
              <a:buFont typeface="Arial" panose="020B0604020202020204" pitchFamily="34" charset="0"/>
              <a:buChar char="•"/>
            </a:pPr>
            <a:r>
              <a:rPr lang="en-US" sz="2000" b="1" dirty="0">
                <a:latin typeface="Arial" panose="020B0604020202020204" pitchFamily="34" charset="0"/>
                <a:cs typeface="Arial" panose="020B0604020202020204" pitchFamily="34" charset="0"/>
              </a:rPr>
              <a:t>GCMCA is authorized </a:t>
            </a:r>
            <a:r>
              <a:rPr lang="en-US" sz="2000" dirty="0">
                <a:latin typeface="Arial" panose="020B0604020202020204" pitchFamily="34" charset="0"/>
                <a:cs typeface="Arial" panose="020B0604020202020204" pitchFamily="34" charset="0"/>
              </a:rPr>
              <a:t>to approve wear of a hijab, beard, and turban with uncut beard in accordance with AR 670-1. </a:t>
            </a:r>
          </a:p>
          <a:p>
            <a:pPr marL="285750" indent="-285750">
              <a:spcBef>
                <a:spcPts val="600"/>
              </a:spcBef>
              <a:buFont typeface="Arial" panose="020B0604020202020204" pitchFamily="34" charset="0"/>
              <a:buChar char="•"/>
            </a:pPr>
            <a:r>
              <a:rPr lang="en-US" sz="2000" b="1" dirty="0">
                <a:latin typeface="Arial" panose="020B0604020202020204" pitchFamily="34" charset="0"/>
                <a:cs typeface="Arial" panose="020B0604020202020204" pitchFamily="34" charset="0"/>
              </a:rPr>
              <a:t>Request exceeding 670-1 </a:t>
            </a:r>
            <a:r>
              <a:rPr lang="en-US" sz="2000" dirty="0">
                <a:latin typeface="Arial" panose="020B0604020202020204" pitchFamily="34" charset="0"/>
                <a:cs typeface="Arial" panose="020B0604020202020204" pitchFamily="34" charset="0"/>
              </a:rPr>
              <a:t>must be elevated from the GCMCA to the DCS G-1 for SECARMY consideration.</a:t>
            </a:r>
          </a:p>
          <a:p>
            <a:pPr marL="285750" indent="-285750">
              <a:spcBef>
                <a:spcPts val="600"/>
              </a:spcBef>
              <a:buFont typeface="Arial" panose="020B0604020202020204" pitchFamily="34" charset="0"/>
              <a:buChar char="•"/>
            </a:pPr>
            <a:r>
              <a:rPr lang="en-US" sz="2000" b="1" dirty="0" err="1">
                <a:latin typeface="Arial" panose="020B0604020202020204" pitchFamily="34" charset="0"/>
                <a:cs typeface="Arial" panose="020B0604020202020204" pitchFamily="34" charset="0"/>
              </a:rPr>
              <a:t>GCMCA’s</a:t>
            </a:r>
            <a:r>
              <a:rPr lang="en-US" sz="2000" dirty="0">
                <a:latin typeface="Arial" panose="020B0604020202020204" pitchFamily="34" charset="0"/>
                <a:cs typeface="Arial" panose="020B0604020202020204" pitchFamily="34" charset="0"/>
              </a:rPr>
              <a:t> will review an approved RA upon a Soldier’s change of MOS, when as a gaining command in a PCS, or if issues of sincerity arise.</a:t>
            </a:r>
          </a:p>
          <a:p>
            <a:pPr marL="285750" indent="-285750">
              <a:spcBef>
                <a:spcPts val="600"/>
              </a:spcBef>
              <a:buFont typeface="Arial" panose="020B0604020202020204" pitchFamily="34" charset="0"/>
              <a:buChar char="•"/>
            </a:pPr>
            <a:r>
              <a:rPr lang="en-US" sz="2000" b="1" dirty="0">
                <a:latin typeface="Arial" panose="020B0604020202020204" pitchFamily="34" charset="0"/>
                <a:cs typeface="Arial" panose="020B0604020202020204" pitchFamily="34" charset="0"/>
              </a:rPr>
              <a:t>Immunization Requests - </a:t>
            </a:r>
            <a:r>
              <a:rPr lang="en-US" sz="2000" dirty="0">
                <a:latin typeface="Arial" panose="020B0604020202020204" pitchFamily="34" charset="0"/>
                <a:cs typeface="Arial" panose="020B0604020202020204" pitchFamily="34" charset="0"/>
              </a:rPr>
              <a:t>The Decision Authority for immunizations is The Surgeon General (TSG); Appeal Authority is ASA M&amp;RA</a:t>
            </a:r>
          </a:p>
          <a:p>
            <a:pPr marL="285750" lvl="0" indent="-285750">
              <a:spcBef>
                <a:spcPts val="600"/>
              </a:spcBef>
              <a:buFont typeface="Arial" panose="020B0604020202020204" pitchFamily="34" charset="0"/>
              <a:buChar char="•"/>
            </a:pPr>
            <a:r>
              <a:rPr lang="en-US" sz="2000" b="1" dirty="0">
                <a:solidFill>
                  <a:prstClr val="black"/>
                </a:solidFill>
                <a:latin typeface="Arial" panose="020B0604020202020204" pitchFamily="34" charset="0"/>
                <a:cs typeface="Arial" panose="020B0604020202020204" pitchFamily="34" charset="0"/>
              </a:rPr>
              <a:t>Timelines - </a:t>
            </a:r>
            <a:r>
              <a:rPr lang="en-US" sz="2000" dirty="0">
                <a:solidFill>
                  <a:prstClr val="black"/>
                </a:solidFill>
                <a:latin typeface="Arial" panose="020B0604020202020204" pitchFamily="34" charset="0"/>
                <a:cs typeface="Arial" panose="020B0604020202020204" pitchFamily="34" charset="0"/>
              </a:rPr>
              <a:t>Regular Army GCMCA requests must be approved (or recommend disapproval) by the GCMCA and sent to the DCS G-1 </a:t>
            </a:r>
            <a:r>
              <a:rPr lang="en-US" sz="2000" b="1" dirty="0">
                <a:solidFill>
                  <a:prstClr val="black"/>
                </a:solidFill>
                <a:latin typeface="Arial" panose="020B0604020202020204" pitchFamily="34" charset="0"/>
                <a:cs typeface="Arial" panose="020B0604020202020204" pitchFamily="34" charset="0"/>
              </a:rPr>
              <a:t>NLT 30 days </a:t>
            </a:r>
            <a:r>
              <a:rPr lang="en-US" sz="2000" dirty="0">
                <a:solidFill>
                  <a:prstClr val="black"/>
                </a:solidFill>
                <a:latin typeface="Arial" panose="020B0604020202020204" pitchFamily="34" charset="0"/>
                <a:cs typeface="Arial" panose="020B0604020202020204" pitchFamily="34" charset="0"/>
              </a:rPr>
              <a:t>after receiving request from Soldier for (60 days for USAR/ ARNG). </a:t>
            </a:r>
            <a:endParaRPr lang="en-US" sz="20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3582871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174071" y="1059998"/>
            <a:ext cx="8795858" cy="5575885"/>
          </a:xfrm>
          <a:prstGeom prst="rect">
            <a:avLst/>
          </a:prstGeom>
        </p:spPr>
        <p:txBody>
          <a:bodyPr wrap="square">
            <a:spAutoFit/>
          </a:bodyPr>
          <a:lstStyle/>
          <a:p>
            <a:pPr marL="457200" indent="-338138">
              <a:spcBef>
                <a:spcPts val="500"/>
              </a:spcBef>
              <a:buAutoNum type="arabicPeriod"/>
            </a:pPr>
            <a:r>
              <a:rPr lang="en-US" sz="1700" dirty="0">
                <a:latin typeface="Arial" panose="020B0604020202020204" pitchFamily="34" charset="0"/>
                <a:cs typeface="Arial" panose="020B0604020202020204" pitchFamily="34" charset="0"/>
              </a:rPr>
              <a:t>Soldier makes written request to Immediate Commander (IC - usually company).</a:t>
            </a:r>
          </a:p>
          <a:p>
            <a:pPr marL="457200" indent="-338138">
              <a:spcBef>
                <a:spcPts val="500"/>
              </a:spcBef>
              <a:buAutoNum type="arabicPeriod"/>
            </a:pPr>
            <a:r>
              <a:rPr lang="en-US" sz="1700" dirty="0">
                <a:latin typeface="Arial" panose="020B0604020202020204" pitchFamily="34" charset="0"/>
                <a:cs typeface="Arial" panose="020B0604020202020204" pitchFamily="34" charset="0"/>
              </a:rPr>
              <a:t>Immediate commander notifies DCS - G-1, BN CDR, Interviewing chaplain. </a:t>
            </a:r>
          </a:p>
          <a:p>
            <a:pPr marL="457200" indent="-338138">
              <a:spcBef>
                <a:spcPts val="500"/>
              </a:spcBef>
              <a:buAutoNum type="arabicPeriod"/>
            </a:pPr>
            <a:r>
              <a:rPr lang="en-US" sz="1700" dirty="0">
                <a:latin typeface="Arial" panose="020B0604020202020204" pitchFamily="34" charset="0"/>
                <a:cs typeface="Arial" panose="020B0604020202020204" pitchFamily="34" charset="0"/>
              </a:rPr>
              <a:t>G-1 acknowledges and sends memorandum formats, etc.</a:t>
            </a:r>
          </a:p>
          <a:p>
            <a:pPr marL="457200" indent="-338138">
              <a:spcBef>
                <a:spcPts val="500"/>
              </a:spcBef>
              <a:buAutoNum type="arabicPeriod"/>
            </a:pPr>
            <a:r>
              <a:rPr lang="en-US" sz="1700" dirty="0">
                <a:latin typeface="Arial" panose="020B0604020202020204" pitchFamily="34" charset="0"/>
                <a:cs typeface="Arial" panose="020B0604020202020204" pitchFamily="34" charset="0"/>
              </a:rPr>
              <a:t>Soldier submits detailed RA request in recommended format to IC. </a:t>
            </a:r>
            <a:r>
              <a:rPr lang="en-US" sz="1700" b="1" i="1" dirty="0">
                <a:latin typeface="Arial" panose="020B0604020202020204" pitchFamily="34" charset="0"/>
                <a:cs typeface="Arial" panose="020B0604020202020204" pitchFamily="34" charset="0"/>
              </a:rPr>
              <a:t>*Recommend letters of reference from religious leaders or supporting documents.</a:t>
            </a:r>
          </a:p>
          <a:p>
            <a:pPr marL="457200" indent="-338138">
              <a:spcBef>
                <a:spcPts val="500"/>
              </a:spcBef>
              <a:buAutoNum type="arabicPeriod"/>
            </a:pPr>
            <a:r>
              <a:rPr lang="en-US" sz="1700" dirty="0">
                <a:latin typeface="Arial" panose="020B0604020202020204" pitchFamily="34" charset="0"/>
                <a:cs typeface="Arial" panose="020B0604020202020204" pitchFamily="34" charset="0"/>
              </a:rPr>
              <a:t>Soldier meets with chaplain identified for formal interview; chaplain writes memo.</a:t>
            </a:r>
          </a:p>
          <a:p>
            <a:pPr marL="457200" indent="-338138">
              <a:spcBef>
                <a:spcPts val="500"/>
              </a:spcBef>
              <a:buAutoNum type="arabicPeriod"/>
            </a:pPr>
            <a:r>
              <a:rPr lang="en-US" sz="1700" dirty="0">
                <a:latin typeface="Arial" panose="020B0604020202020204" pitchFamily="34" charset="0"/>
                <a:cs typeface="Arial" panose="020B0604020202020204" pitchFamily="34" charset="0"/>
              </a:rPr>
              <a:t>IC and BN CDR in consultation with chaplain recommend approval/disapproval using recommended memorandum format.</a:t>
            </a:r>
          </a:p>
          <a:p>
            <a:pPr marL="457200" indent="-338138">
              <a:spcBef>
                <a:spcPts val="500"/>
              </a:spcBef>
              <a:buFontTx/>
              <a:buAutoNum type="arabicPeriod"/>
            </a:pPr>
            <a:r>
              <a:rPr lang="en-US" sz="1700" dirty="0">
                <a:latin typeface="Arial" panose="020B0604020202020204" pitchFamily="34" charset="0"/>
                <a:cs typeface="Arial" panose="020B0604020202020204" pitchFamily="34" charset="0"/>
              </a:rPr>
              <a:t>RA packet elevated to BDE CDR for approval/disapproval. *</a:t>
            </a:r>
            <a:r>
              <a:rPr lang="en-US" sz="1700" b="1" i="1" dirty="0">
                <a:latin typeface="Arial" panose="020B0604020202020204" pitchFamily="34" charset="0"/>
                <a:cs typeface="Arial" panose="020B0604020202020204" pitchFamily="34" charset="0"/>
              </a:rPr>
              <a:t>Brigade Chaplain should be included in the BDE review. This ensures C2 and QC of interviewing chaplain’s memo.</a:t>
            </a:r>
          </a:p>
          <a:p>
            <a:pPr marL="457200" indent="-338138">
              <a:spcBef>
                <a:spcPts val="500"/>
              </a:spcBef>
              <a:buFontTx/>
              <a:buAutoNum type="arabicPeriod"/>
            </a:pPr>
            <a:r>
              <a:rPr lang="en-US" sz="1700" dirty="0">
                <a:latin typeface="Arial" panose="020B0604020202020204" pitchFamily="34" charset="0"/>
                <a:cs typeface="Arial" panose="020B0604020202020204" pitchFamily="34" charset="0"/>
              </a:rPr>
              <a:t>Packet elevated to GCMCA - </a:t>
            </a:r>
            <a:r>
              <a:rPr lang="en-US" sz="1700" b="1" i="1" dirty="0">
                <a:latin typeface="Arial" panose="020B0604020202020204" pitchFamily="34" charset="0"/>
                <a:cs typeface="Arial" panose="020B0604020202020204" pitchFamily="34" charset="0"/>
              </a:rPr>
              <a:t>**Command has 30 days</a:t>
            </a:r>
            <a:r>
              <a:rPr lang="en-US" sz="1700" i="1" dirty="0">
                <a:latin typeface="Arial" panose="020B0604020202020204" pitchFamily="34" charset="0"/>
                <a:cs typeface="Arial" panose="020B0604020202020204" pitchFamily="34" charset="0"/>
              </a:rPr>
              <a:t> to send packet to GCMCA. *</a:t>
            </a:r>
            <a:r>
              <a:rPr lang="en-US" sz="1700" b="1" i="1" dirty="0">
                <a:latin typeface="Arial" panose="020B0604020202020204" pitchFamily="34" charset="0"/>
                <a:cs typeface="Arial" panose="020B0604020202020204" pitchFamily="34" charset="0"/>
              </a:rPr>
              <a:t>GCMCA staff will consult with G-1, OTJAG &amp; OCCH to ensure consistency and fairness across the force, review and respond back to GCMCA. </a:t>
            </a:r>
          </a:p>
          <a:p>
            <a:pPr marL="457200" indent="-338138">
              <a:spcBef>
                <a:spcPts val="500"/>
              </a:spcBef>
              <a:buAutoNum type="arabicPeriod"/>
            </a:pPr>
            <a:r>
              <a:rPr lang="en-US" sz="1700" dirty="0">
                <a:latin typeface="Arial" panose="020B0604020202020204" pitchFamily="34" charset="0"/>
                <a:cs typeface="Arial" panose="020B0604020202020204" pitchFamily="34" charset="0"/>
              </a:rPr>
              <a:t>GCMCA Approves/Disapproves request and result sent to DCS G-1 for filing in Soldier’s OMPF. Soldier and command is notified of decision, and memorandum given to Soldier.  *</a:t>
            </a:r>
            <a:r>
              <a:rPr lang="en-US" sz="1700" b="1" i="1" dirty="0">
                <a:latin typeface="Arial" panose="020B0604020202020204" pitchFamily="34" charset="0"/>
                <a:cs typeface="Arial" panose="020B0604020202020204" pitchFamily="34" charset="0"/>
              </a:rPr>
              <a:t>If RA exceeds GCMCA authority, the GCMCA elevates complete packet with approval/disapproval memorandums to DCS G-1 for final decision.</a:t>
            </a:r>
          </a:p>
        </p:txBody>
      </p:sp>
      <p:sp>
        <p:nvSpPr>
          <p:cNvPr id="7" name="Title 1"/>
          <p:cNvSpPr>
            <a:spLocks noGrp="1"/>
          </p:cNvSpPr>
          <p:nvPr>
            <p:ph type="title"/>
          </p:nvPr>
        </p:nvSpPr>
        <p:spPr>
          <a:xfrm>
            <a:off x="194233" y="177492"/>
            <a:ext cx="6987940" cy="584238"/>
          </a:xfrm>
        </p:spPr>
        <p:txBody>
          <a:bodyPr>
            <a:noAutofit/>
          </a:bodyPr>
          <a:lstStyle/>
          <a:p>
            <a:r>
              <a:rPr lang="en-US" sz="2400" b="1" dirty="0">
                <a:latin typeface="Arial" panose="020B0604020202020204" pitchFamily="34" charset="0"/>
                <a:cs typeface="Arial" panose="020B0604020202020204" pitchFamily="34" charset="0"/>
              </a:rPr>
              <a:t>Understanding the “Glide Path” for GCMCA RA requests</a:t>
            </a:r>
          </a:p>
        </p:txBody>
      </p:sp>
    </p:spTree>
    <p:extLst>
      <p:ext uri="{BB962C8B-B14F-4D97-AF65-F5344CB8AC3E}">
        <p14:creationId xmlns:p14="http://schemas.microsoft.com/office/powerpoint/2010/main" val="1685356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F05923CA-D480-4CE3-B8D8-C3357AC86640}"/>
              </a:ext>
            </a:extLst>
          </p:cNvPr>
          <p:cNvSpPr/>
          <p:nvPr/>
        </p:nvSpPr>
        <p:spPr>
          <a:xfrm>
            <a:off x="295102" y="867332"/>
            <a:ext cx="8553796" cy="5832366"/>
          </a:xfrm>
          <a:prstGeom prst="rect">
            <a:avLst/>
          </a:prstGeom>
        </p:spPr>
        <p:txBody>
          <a:bodyPr wrap="square">
            <a:spAutoFit/>
          </a:bodyPr>
          <a:lstStyle/>
          <a:p>
            <a:r>
              <a:rPr lang="en-US" sz="1600" b="1" i="1" u="sng" dirty="0">
                <a:latin typeface="Arial" panose="020B0604020202020204" pitchFamily="34" charset="0"/>
                <a:cs typeface="Arial" panose="020B0604020202020204" pitchFamily="34" charset="0"/>
              </a:rPr>
              <a:t>ROUTING PRIOR TO GCMCA DECISION</a:t>
            </a:r>
            <a:endParaRPr lang="en-US" sz="1600" i="1" dirty="0">
              <a:latin typeface="Arial" panose="020B0604020202020204" pitchFamily="34" charset="0"/>
              <a:cs typeface="Arial" panose="020B0604020202020204" pitchFamily="34" charset="0"/>
            </a:endParaRPr>
          </a:p>
          <a:p>
            <a:pPr marL="233363">
              <a:spcBef>
                <a:spcPts val="600"/>
              </a:spcBef>
            </a:pPr>
            <a:r>
              <a:rPr lang="en-US" sz="1400" b="1" dirty="0">
                <a:latin typeface="Arial" panose="020B0604020202020204" pitchFamily="34" charset="0"/>
                <a:cs typeface="Arial" panose="020B0604020202020204" pitchFamily="34" charset="0"/>
              </a:rPr>
              <a:t>TAB A - Chain of Command Memorandums</a:t>
            </a:r>
          </a:p>
          <a:p>
            <a:r>
              <a:rPr lang="en-US" sz="1400" dirty="0">
                <a:latin typeface="Arial" panose="020B0604020202020204" pitchFamily="34" charset="0"/>
                <a:cs typeface="Arial" panose="020B0604020202020204" pitchFamily="34" charset="0"/>
              </a:rPr>
              <a:t>	___ Chain of Command Recommendation Memorandums (All: IC, BN, BDE)</a:t>
            </a:r>
          </a:p>
          <a:p>
            <a:pPr marL="4572000" indent="-3657600"/>
            <a:r>
              <a:rPr lang="en-US" sz="1400" dirty="0">
                <a:latin typeface="Arial" panose="020B0604020202020204" pitchFamily="34" charset="0"/>
                <a:cs typeface="Arial" panose="020B0604020202020204" pitchFamily="34" charset="0"/>
              </a:rPr>
              <a:t>___ Chaplain Formal Interview Memorandum (Release of Confidentiality memo </a:t>
            </a:r>
            <a:r>
              <a:rPr lang="en-US" sz="1400" i="1" dirty="0">
                <a:latin typeface="Arial" panose="020B0604020202020204" pitchFamily="34" charset="0"/>
                <a:cs typeface="Arial" panose="020B0604020202020204" pitchFamily="34" charset="0"/>
              </a:rPr>
              <a:t>*optional</a:t>
            </a:r>
            <a:r>
              <a:rPr lang="en-US" sz="1400" dirty="0">
                <a:latin typeface="Arial" panose="020B0604020202020204" pitchFamily="34" charset="0"/>
                <a:cs typeface="Arial" panose="020B0604020202020204" pitchFamily="34" charset="0"/>
              </a:rPr>
              <a:t>)</a:t>
            </a:r>
          </a:p>
          <a:p>
            <a:r>
              <a:rPr lang="en-US" sz="1400" dirty="0">
                <a:latin typeface="Arial" panose="020B0604020202020204" pitchFamily="34" charset="0"/>
                <a:cs typeface="Arial" panose="020B0604020202020204" pitchFamily="34" charset="0"/>
              </a:rPr>
              <a:t>	___ Suspension or Elevation Memos (If applicable)</a:t>
            </a:r>
          </a:p>
          <a:p>
            <a:pPr marL="233363">
              <a:spcBef>
                <a:spcPts val="600"/>
              </a:spcBef>
            </a:pPr>
            <a:r>
              <a:rPr lang="en-US" sz="1400" b="1" dirty="0">
                <a:latin typeface="Arial" panose="020B0604020202020204" pitchFamily="34" charset="0"/>
                <a:cs typeface="Arial" panose="020B0604020202020204" pitchFamily="34" charset="0"/>
              </a:rPr>
              <a:t>TAB B – Soldier’s Information</a:t>
            </a:r>
          </a:p>
          <a:p>
            <a:pPr marL="914400"/>
            <a:r>
              <a:rPr lang="en-US" sz="1400" dirty="0">
                <a:latin typeface="Arial" panose="020B0604020202020204" pitchFamily="34" charset="0"/>
                <a:cs typeface="Arial" panose="020B0604020202020204" pitchFamily="34" charset="0"/>
              </a:rPr>
              <a:t>___ Soldier’s Memorandum/Letter explaining the request, burden, and religious basis.</a:t>
            </a:r>
          </a:p>
          <a:p>
            <a:pPr marL="914400"/>
            <a:r>
              <a:rPr lang="en-US" sz="1400" dirty="0">
                <a:latin typeface="Arial" panose="020B0604020202020204" pitchFamily="34" charset="0"/>
                <a:cs typeface="Arial" panose="020B0604020202020204" pitchFamily="34" charset="0"/>
              </a:rPr>
              <a:t>___ Current Enlisted or Officer Record Brief (SRB / ORB)</a:t>
            </a:r>
          </a:p>
          <a:p>
            <a:pPr marL="914400"/>
            <a:r>
              <a:rPr lang="en-US" sz="1400" dirty="0">
                <a:latin typeface="Arial" panose="020B0604020202020204" pitchFamily="34" charset="0"/>
                <a:cs typeface="Arial" panose="020B0604020202020204" pitchFamily="34" charset="0"/>
              </a:rPr>
              <a:t>___ Letters of Recommendation/Endorsement from Religious Leader</a:t>
            </a:r>
          </a:p>
          <a:p>
            <a:pPr marL="233363">
              <a:spcBef>
                <a:spcPts val="600"/>
              </a:spcBef>
            </a:pPr>
            <a:r>
              <a:rPr lang="en-US" sz="1400" b="1" dirty="0">
                <a:latin typeface="Arial" panose="020B0604020202020204" pitchFamily="34" charset="0"/>
                <a:cs typeface="Arial" panose="020B0604020202020204" pitchFamily="34" charset="0"/>
              </a:rPr>
              <a:t>TAB C - Legal Review </a:t>
            </a:r>
            <a:r>
              <a:rPr lang="en-US" sz="1400" dirty="0">
                <a:latin typeface="Arial" panose="020B0604020202020204" pitchFamily="34" charset="0"/>
                <a:cs typeface="Arial" panose="020B0604020202020204" pitchFamily="34" charset="0"/>
              </a:rPr>
              <a:t>- GCMCA legal review conducted ICW the OTJAG. </a:t>
            </a:r>
          </a:p>
          <a:p>
            <a:pPr marL="233363" indent="-177800">
              <a:spcBef>
                <a:spcPts val="600"/>
              </a:spcBef>
            </a:pPr>
            <a:r>
              <a:rPr lang="en-US" sz="1400" b="1" dirty="0">
                <a:latin typeface="Arial" panose="020B0604020202020204" pitchFamily="34" charset="0"/>
                <a:cs typeface="Arial" panose="020B0604020202020204" pitchFamily="34" charset="0"/>
              </a:rPr>
              <a:t>** PACKET (TABS A-C) sent by GCMCA Staff to: OCCH/OTJAG/DCS G-1</a:t>
            </a:r>
            <a:r>
              <a:rPr lang="en-US" sz="1400" dirty="0">
                <a:latin typeface="Arial" panose="020B0604020202020204" pitchFamily="34" charset="0"/>
                <a:cs typeface="Arial" panose="020B0604020202020204" pitchFamily="34" charset="0"/>
              </a:rPr>
              <a:t>, For review and guidance.. </a:t>
            </a:r>
            <a:r>
              <a:rPr lang="en-US" sz="1400" b="1" dirty="0">
                <a:latin typeface="Arial" panose="020B0604020202020204" pitchFamily="34" charset="0"/>
                <a:cs typeface="Arial" panose="020B0604020202020204" pitchFamily="34" charset="0"/>
              </a:rPr>
              <a:t>POC/DA Contacts</a:t>
            </a:r>
            <a:r>
              <a:rPr lang="en-US" sz="1400" dirty="0">
                <a:latin typeface="Arial" panose="020B0604020202020204" pitchFamily="34" charset="0"/>
                <a:cs typeface="Arial" panose="020B0604020202020204" pitchFamily="34" charset="0"/>
              </a:rPr>
              <a:t>:  OCCH: </a:t>
            </a:r>
            <a:r>
              <a:rPr lang="en-US" sz="1600" dirty="0">
                <a:latin typeface="Arial" panose="020B0604020202020204" pitchFamily="34" charset="0"/>
                <a:ea typeface="Batang" panose="02030600000101010101" pitchFamily="18" charset="-127"/>
                <a:cs typeface="Arial" panose="020B0604020202020204" pitchFamily="34" charset="0"/>
              </a:rPr>
              <a:t>: </a:t>
            </a:r>
            <a:r>
              <a:rPr lang="en-US" sz="1400" dirty="0">
                <a:latin typeface="Arial" panose="020B0604020202020204" pitchFamily="34" charset="0"/>
                <a:ea typeface="Batang" panose="02030600000101010101" pitchFamily="18" charset="-127"/>
                <a:cs typeface="Arial" panose="020B0604020202020204" pitchFamily="34" charset="0"/>
                <a:hlinkClick r:id="rId2"/>
              </a:rPr>
              <a:t>usarmy.pentagon.hqda-occh.mbx.chaplain-corps-operations@army.mil</a:t>
            </a:r>
            <a:r>
              <a:rPr lang="en-US" sz="1400" dirty="0">
                <a:latin typeface="Arial" panose="020B0604020202020204" pitchFamily="34" charset="0"/>
                <a:ea typeface="Batang" panose="02030600000101010101" pitchFamily="18" charset="-127"/>
                <a:cs typeface="Arial" panose="020B0604020202020204" pitchFamily="34" charset="0"/>
              </a:rPr>
              <a:t>,  </a:t>
            </a:r>
            <a:r>
              <a:rPr lang="en-US" sz="1400" dirty="0">
                <a:latin typeface="Arial" panose="020B0604020202020204" pitchFamily="34" charset="0"/>
                <a:cs typeface="Arial" panose="020B0604020202020204" pitchFamily="34" charset="0"/>
              </a:rPr>
              <a:t>OTJAG: </a:t>
            </a:r>
            <a:r>
              <a:rPr lang="en-US" sz="1400" dirty="0">
                <a:latin typeface="Arial" panose="020B0604020202020204" pitchFamily="34" charset="0"/>
                <a:cs typeface="Arial" panose="020B0604020202020204" pitchFamily="34" charset="0"/>
                <a:hlinkClick r:id="rId3"/>
              </a:rPr>
              <a:t>usarmy.pentagon.hqda-otjag.mbx.glaw@army.mil</a:t>
            </a:r>
            <a:r>
              <a:rPr lang="en-US" sz="1400" dirty="0">
                <a:latin typeface="Arial" panose="020B0604020202020204" pitchFamily="34" charset="0"/>
                <a:cs typeface="Arial" panose="020B0604020202020204" pitchFamily="34" charset="0"/>
              </a:rPr>
              <a:t>, DCS G-1: </a:t>
            </a:r>
            <a:r>
              <a:rPr lang="en-US" sz="1400" dirty="0">
                <a:latin typeface="Arial" panose="020B0604020202020204" pitchFamily="34" charset="0"/>
                <a:cs typeface="Arial" panose="020B0604020202020204" pitchFamily="34" charset="0"/>
                <a:hlinkClick r:id="rId4"/>
              </a:rPr>
              <a:t>usarmy.pentagon.hqda-dcs-g-1.mbx.command-policy@army.mil</a:t>
            </a:r>
            <a:r>
              <a:rPr lang="en-US" sz="1400" dirty="0">
                <a:latin typeface="Arial" panose="020B0604020202020204" pitchFamily="34" charset="0"/>
                <a:cs typeface="Arial" panose="020B0604020202020204" pitchFamily="34" charset="0"/>
              </a:rPr>
              <a:t>. Following input from DA, GCMCA will make a decision</a:t>
            </a:r>
          </a:p>
          <a:p>
            <a:pPr>
              <a:spcBef>
                <a:spcPts val="1200"/>
              </a:spcBef>
            </a:pPr>
            <a:r>
              <a:rPr lang="en-US" sz="1600" b="1" i="1" u="sng" dirty="0">
                <a:latin typeface="Arial" panose="020B0604020202020204" pitchFamily="34" charset="0"/>
                <a:cs typeface="Arial" panose="020B0604020202020204" pitchFamily="34" charset="0"/>
              </a:rPr>
              <a:t>ROUTING AFTER GCMCA DECISION</a:t>
            </a:r>
            <a:r>
              <a:rPr lang="en-US" sz="1600" i="1" dirty="0">
                <a:latin typeface="Arial" panose="020B0604020202020204" pitchFamily="34" charset="0"/>
                <a:cs typeface="Arial" panose="020B0604020202020204" pitchFamily="34" charset="0"/>
              </a:rPr>
              <a:t> (includes all tabs above)</a:t>
            </a:r>
          </a:p>
          <a:p>
            <a:pPr marL="233363">
              <a:spcBef>
                <a:spcPts val="600"/>
              </a:spcBef>
            </a:pPr>
            <a:r>
              <a:rPr lang="en-US" sz="1400" b="1" dirty="0">
                <a:latin typeface="Arial" panose="020B0604020202020204" pitchFamily="34" charset="0"/>
                <a:cs typeface="Arial" panose="020B0604020202020204" pitchFamily="34" charset="0"/>
              </a:rPr>
              <a:t>TAB D - ___ </a:t>
            </a:r>
            <a:r>
              <a:rPr lang="en-US" sz="1400" dirty="0">
                <a:latin typeface="Arial" panose="020B0604020202020204" pitchFamily="34" charset="0"/>
                <a:cs typeface="Arial" panose="020B0604020202020204" pitchFamily="34" charset="0"/>
              </a:rPr>
              <a:t>DSC, G1 Command Policy Division Review – Response from DCS, G-1.</a:t>
            </a:r>
          </a:p>
          <a:p>
            <a:pPr marL="233363">
              <a:spcBef>
                <a:spcPts val="600"/>
              </a:spcBef>
            </a:pPr>
            <a:r>
              <a:rPr lang="en-US" sz="1400" b="1" dirty="0">
                <a:latin typeface="Arial" panose="020B0604020202020204" pitchFamily="34" charset="0"/>
                <a:cs typeface="Arial" panose="020B0604020202020204" pitchFamily="34" charset="0"/>
              </a:rPr>
              <a:t>TAB E - ___ </a:t>
            </a:r>
            <a:r>
              <a:rPr lang="en-US" sz="1400" dirty="0">
                <a:latin typeface="Arial" panose="020B0604020202020204" pitchFamily="34" charset="0"/>
                <a:cs typeface="Arial" panose="020B0604020202020204" pitchFamily="34" charset="0"/>
              </a:rPr>
              <a:t>Office of the Chief of Chaplains Review – Response from Office of the Chief of Chaplains.</a:t>
            </a:r>
          </a:p>
          <a:p>
            <a:pPr marL="233363">
              <a:spcBef>
                <a:spcPts val="600"/>
              </a:spcBef>
            </a:pPr>
            <a:r>
              <a:rPr lang="en-US" sz="1400" b="1" dirty="0">
                <a:latin typeface="Arial" panose="020B0604020202020204" pitchFamily="34" charset="0"/>
                <a:cs typeface="Arial" panose="020B0604020202020204" pitchFamily="34" charset="0"/>
              </a:rPr>
              <a:t>TAB F - ___ </a:t>
            </a:r>
            <a:r>
              <a:rPr lang="en-US" sz="1400" dirty="0">
                <a:latin typeface="Arial" panose="020B0604020202020204" pitchFamily="34" charset="0"/>
                <a:cs typeface="Arial" panose="020B0604020202020204" pitchFamily="34" charset="0"/>
              </a:rPr>
              <a:t>GCMCA Approval or Disapproval Memorandum.</a:t>
            </a:r>
          </a:p>
          <a:p>
            <a:pPr marL="228600" indent="-228600">
              <a:spcBef>
                <a:spcPts val="600"/>
              </a:spcBef>
            </a:pPr>
            <a:r>
              <a:rPr lang="en-US" sz="1400" b="1" dirty="0">
                <a:latin typeface="Arial" panose="020B0604020202020204" pitchFamily="34" charset="0"/>
                <a:cs typeface="Arial" panose="020B0604020202020204" pitchFamily="34" charset="0"/>
              </a:rPr>
              <a:t>** FULL PACKET (TABS A-F) </a:t>
            </a:r>
            <a:r>
              <a:rPr lang="en-US" sz="1400" dirty="0">
                <a:latin typeface="Arial" panose="020B0604020202020204" pitchFamily="34" charset="0"/>
                <a:cs typeface="Arial" panose="020B0604020202020204" pitchFamily="34" charset="0"/>
              </a:rPr>
              <a:t>sent to the Office of the DCS, G1 Command Policy for filing in the Soldier’s Army Military Human Service Resources Record.</a:t>
            </a:r>
          </a:p>
          <a:p>
            <a:pPr>
              <a:spcBef>
                <a:spcPts val="1200"/>
              </a:spcBef>
            </a:pPr>
            <a:r>
              <a:rPr lang="en-US" sz="1600" b="1" u="sng" dirty="0">
                <a:latin typeface="Arial" panose="020B0604020202020204" pitchFamily="34" charset="0"/>
                <a:cs typeface="Arial" panose="020B0604020202020204" pitchFamily="34" charset="0"/>
              </a:rPr>
              <a:t>REQUESTING SOLDIER</a:t>
            </a:r>
            <a:r>
              <a:rPr lang="en-US" sz="1600" b="1" dirty="0">
                <a:latin typeface="Arial" panose="020B0604020202020204" pitchFamily="34" charset="0"/>
                <a:cs typeface="Arial" panose="020B0604020202020204" pitchFamily="34" charset="0"/>
              </a:rPr>
              <a:t> </a:t>
            </a:r>
            <a:r>
              <a:rPr lang="en-US" sz="1600" dirty="0">
                <a:latin typeface="Arial" panose="020B0604020202020204" pitchFamily="34" charset="0"/>
                <a:cs typeface="Arial" panose="020B0604020202020204" pitchFamily="34" charset="0"/>
              </a:rPr>
              <a:t>receives GCMCA written Approval/Disapproval memorandum.</a:t>
            </a:r>
          </a:p>
        </p:txBody>
      </p:sp>
      <p:sp>
        <p:nvSpPr>
          <p:cNvPr id="10" name="Title 1">
            <a:extLst>
              <a:ext uri="{FF2B5EF4-FFF2-40B4-BE49-F238E27FC236}">
                <a16:creationId xmlns:a16="http://schemas.microsoft.com/office/drawing/2014/main" id="{701A3E92-9724-4716-A45B-5D116091F9C9}"/>
              </a:ext>
            </a:extLst>
          </p:cNvPr>
          <p:cNvSpPr txBox="1">
            <a:spLocks/>
          </p:cNvSpPr>
          <p:nvPr/>
        </p:nvSpPr>
        <p:spPr>
          <a:xfrm>
            <a:off x="295102" y="158302"/>
            <a:ext cx="8279780" cy="724829"/>
          </a:xfrm>
          <a:prstGeom prst="rect">
            <a:avLst/>
          </a:prstGeom>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400" b="1" dirty="0">
                <a:solidFill>
                  <a:schemeClr val="bg1"/>
                </a:solidFill>
                <a:latin typeface="Arial" panose="020B0604020202020204" pitchFamily="34" charset="0"/>
                <a:cs typeface="Arial" panose="020B0604020202020204" pitchFamily="34" charset="0"/>
              </a:rPr>
              <a:t>Understanding GCMCA RA Packet </a:t>
            </a:r>
          </a:p>
          <a:p>
            <a:r>
              <a:rPr lang="en-US" sz="2400" b="1" dirty="0">
                <a:solidFill>
                  <a:schemeClr val="bg1"/>
                </a:solidFill>
                <a:latin typeface="Arial" panose="020B0604020202020204" pitchFamily="34" charset="0"/>
                <a:cs typeface="Arial" panose="020B0604020202020204" pitchFamily="34" charset="0"/>
              </a:rPr>
              <a:t>Contents and Routing</a:t>
            </a:r>
          </a:p>
        </p:txBody>
      </p:sp>
      <p:sp>
        <p:nvSpPr>
          <p:cNvPr id="4" name="Rectangle 3">
            <a:extLst>
              <a:ext uri="{FF2B5EF4-FFF2-40B4-BE49-F238E27FC236}">
                <a16:creationId xmlns:a16="http://schemas.microsoft.com/office/drawing/2014/main" id="{F65183A4-6FDA-413F-9DBE-FA89FB4FA85A}"/>
              </a:ext>
            </a:extLst>
          </p:cNvPr>
          <p:cNvSpPr/>
          <p:nvPr/>
        </p:nvSpPr>
        <p:spPr>
          <a:xfrm>
            <a:off x="295102" y="6657073"/>
            <a:ext cx="5720108" cy="261610"/>
          </a:xfrm>
          <a:prstGeom prst="rect">
            <a:avLst/>
          </a:prstGeom>
        </p:spPr>
        <p:txBody>
          <a:bodyPr wrap="square">
            <a:spAutoFit/>
          </a:bodyPr>
          <a:lstStyle/>
          <a:p>
            <a:r>
              <a:rPr lang="en-US" sz="1100" b="1" i="1" dirty="0">
                <a:solidFill>
                  <a:srgbClr val="FFFF00"/>
                </a:solidFill>
              </a:rPr>
              <a:t>**THIS IS A RECOMMENDED PACKET DESIGN.</a:t>
            </a:r>
            <a:endParaRPr lang="en-US" sz="1100" i="1" dirty="0">
              <a:solidFill>
                <a:srgbClr val="FFFF00"/>
              </a:solidFill>
            </a:endParaRPr>
          </a:p>
        </p:txBody>
      </p:sp>
    </p:spTree>
    <p:extLst>
      <p:ext uri="{BB962C8B-B14F-4D97-AF65-F5344CB8AC3E}">
        <p14:creationId xmlns:p14="http://schemas.microsoft.com/office/powerpoint/2010/main" val="34372769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259882" y="176919"/>
            <a:ext cx="6987940" cy="584238"/>
          </a:xfrm>
        </p:spPr>
        <p:txBody>
          <a:bodyPr>
            <a:noAutofit/>
          </a:bodyPr>
          <a:lstStyle/>
          <a:p>
            <a:r>
              <a:rPr lang="en-US" sz="2400" b="1" dirty="0">
                <a:latin typeface=" Arial"/>
              </a:rPr>
              <a:t>B. Chaplain/Religious Affairs Specialist </a:t>
            </a:r>
            <a:br>
              <a:rPr lang="en-US" sz="2400" b="1" dirty="0">
                <a:latin typeface=" Arial"/>
              </a:rPr>
            </a:br>
            <a:r>
              <a:rPr lang="en-US" sz="2400" b="1" dirty="0">
                <a:latin typeface=" Arial"/>
              </a:rPr>
              <a:t>Roles in RA</a:t>
            </a:r>
          </a:p>
        </p:txBody>
      </p:sp>
      <p:sp>
        <p:nvSpPr>
          <p:cNvPr id="5" name="Rectangle 4"/>
          <p:cNvSpPr/>
          <p:nvPr/>
        </p:nvSpPr>
        <p:spPr>
          <a:xfrm>
            <a:off x="259882" y="958109"/>
            <a:ext cx="8685814" cy="4278094"/>
          </a:xfrm>
          <a:prstGeom prst="rect">
            <a:avLst/>
          </a:prstGeom>
        </p:spPr>
        <p:txBody>
          <a:bodyPr wrap="square">
            <a:spAutoFit/>
          </a:bodyPr>
          <a:lstStyle/>
          <a:p>
            <a:pPr marL="176213" lvl="1"/>
            <a:r>
              <a:rPr lang="en-US" sz="1900" b="1" u="sng" dirty="0">
                <a:latin typeface="Arial" panose="020B0604020202020204" pitchFamily="34" charset="0"/>
                <a:cs typeface="Arial" panose="020B0604020202020204" pitchFamily="34" charset="0"/>
              </a:rPr>
              <a:t>General RA Advisory Role </a:t>
            </a:r>
            <a:r>
              <a:rPr lang="en-US" sz="1900" dirty="0">
                <a:latin typeface="Arial" panose="020B0604020202020204" pitchFamily="34" charset="0"/>
                <a:cs typeface="Arial" panose="020B0604020202020204" pitchFamily="34" charset="0"/>
              </a:rPr>
              <a:t>(</a:t>
            </a:r>
            <a:r>
              <a:rPr lang="en-US" sz="1900" i="1" dirty="0">
                <a:latin typeface="Arial" panose="020B0604020202020204" pitchFamily="34" charset="0"/>
                <a:cs typeface="Arial" panose="020B0604020202020204" pitchFamily="34" charset="0"/>
              </a:rPr>
              <a:t>Internal Advisement</a:t>
            </a:r>
            <a:r>
              <a:rPr lang="en-US" sz="1900" dirty="0">
                <a:latin typeface="Arial" panose="020B0604020202020204" pitchFamily="34" charset="0"/>
                <a:cs typeface="Arial" panose="020B0604020202020204" pitchFamily="34" charset="0"/>
              </a:rPr>
              <a:t>)</a:t>
            </a:r>
          </a:p>
          <a:p>
            <a:pPr marL="461963" indent="-233363">
              <a:spcBef>
                <a:spcPts val="600"/>
              </a:spcBef>
              <a:buFont typeface="Arial" panose="020B0604020202020204" pitchFamily="34" charset="0"/>
              <a:buChar char="•"/>
            </a:pPr>
            <a:r>
              <a:rPr lang="en-US" sz="1900" dirty="0">
                <a:latin typeface="Arial" panose="020B0604020202020204" pitchFamily="34" charset="0"/>
                <a:cs typeface="Arial" panose="020B0604020202020204" pitchFamily="34" charset="0"/>
              </a:rPr>
              <a:t>Chaplains and Religious Affairs Specialists serve in a </a:t>
            </a:r>
            <a:r>
              <a:rPr lang="en-US" sz="1900" b="1" dirty="0">
                <a:latin typeface="Arial" panose="020B0604020202020204" pitchFamily="34" charset="0"/>
                <a:cs typeface="Arial" panose="020B0604020202020204" pitchFamily="34" charset="0"/>
              </a:rPr>
              <a:t>General RA Advisory</a:t>
            </a:r>
            <a:r>
              <a:rPr lang="en-US" sz="1900" dirty="0">
                <a:latin typeface="Arial" panose="020B0604020202020204" pitchFamily="34" charset="0"/>
                <a:cs typeface="Arial" panose="020B0604020202020204" pitchFamily="34" charset="0"/>
              </a:rPr>
              <a:t> role helping Army leaders understand the free exercise of religion beyond mere compliance with minimal legal requirements.</a:t>
            </a:r>
            <a:r>
              <a:rPr lang="en-US" sz="1900" i="1" dirty="0">
                <a:latin typeface="Arial" panose="020B0604020202020204" pitchFamily="34" charset="0"/>
                <a:cs typeface="Arial" panose="020B0604020202020204" pitchFamily="34" charset="0"/>
              </a:rPr>
              <a:t> </a:t>
            </a:r>
          </a:p>
          <a:p>
            <a:pPr marL="461963" indent="-233363">
              <a:spcBef>
                <a:spcPts val="600"/>
              </a:spcBef>
              <a:buFont typeface="Arial" panose="020B0604020202020204" pitchFamily="34" charset="0"/>
              <a:buChar char="•"/>
            </a:pPr>
            <a:r>
              <a:rPr lang="en-US" sz="1900" dirty="0">
                <a:latin typeface="Arial" panose="020B0604020202020204" pitchFamily="34" charset="0"/>
                <a:cs typeface="Arial" panose="020B0604020202020204" pitchFamily="34" charset="0"/>
              </a:rPr>
              <a:t>Chaplains and Religious Affairs Specialists offer confidential advice to Soldiers and commanders for all communication including one-on-one RA discussions. </a:t>
            </a:r>
            <a:r>
              <a:rPr lang="en-US" sz="1900" i="1" dirty="0">
                <a:latin typeface="Arial" panose="020B0604020202020204" pitchFamily="34" charset="0"/>
                <a:cs typeface="Arial" panose="020B0604020202020204" pitchFamily="34" charset="0"/>
              </a:rPr>
              <a:t>*This confidentiality does not extend to the formal accommodation interview.</a:t>
            </a:r>
          </a:p>
          <a:p>
            <a:pPr marL="461963" indent="-233363">
              <a:spcBef>
                <a:spcPts val="600"/>
              </a:spcBef>
              <a:buFont typeface="Arial" panose="020B0604020202020204" pitchFamily="34" charset="0"/>
              <a:buChar char="•"/>
            </a:pPr>
            <a:r>
              <a:rPr lang="en-US" sz="1900" dirty="0">
                <a:latin typeface="Arial" panose="020B0604020202020204" pitchFamily="34" charset="0"/>
                <a:cs typeface="Arial" panose="020B0604020202020204" pitchFamily="34" charset="0"/>
              </a:rPr>
              <a:t>Chaplains and Religious Affairs Specialists serve as subject matter experts and must understand Army RA policy and processes.</a:t>
            </a:r>
          </a:p>
          <a:p>
            <a:pPr marL="461963" indent="-233363">
              <a:spcBef>
                <a:spcPts val="600"/>
              </a:spcBef>
              <a:buFont typeface="Arial" panose="020B0604020202020204" pitchFamily="34" charset="0"/>
              <a:buChar char="•"/>
            </a:pPr>
            <a:r>
              <a:rPr lang="en-US" sz="1900" dirty="0">
                <a:latin typeface="Arial" panose="020B0604020202020204" pitchFamily="34" charset="0"/>
                <a:cs typeface="Arial" panose="020B0604020202020204" pitchFamily="34" charset="0"/>
              </a:rPr>
              <a:t>Interview </a:t>
            </a:r>
            <a:r>
              <a:rPr lang="en-US" sz="1900" dirty="0" err="1">
                <a:latin typeface="Arial" panose="020B0604020202020204" pitchFamily="34" charset="0"/>
                <a:cs typeface="Arial" panose="020B0604020202020204" pitchFamily="34" charset="0"/>
              </a:rPr>
              <a:t>memorandaums</a:t>
            </a:r>
            <a:r>
              <a:rPr lang="en-US" sz="1900" dirty="0">
                <a:latin typeface="Arial" panose="020B0604020202020204" pitchFamily="34" charset="0"/>
                <a:cs typeface="Arial" panose="020B0604020202020204" pitchFamily="34" charset="0"/>
              </a:rPr>
              <a:t> serve as a form of advising.</a:t>
            </a:r>
          </a:p>
          <a:p>
            <a:pPr marL="461963" indent="-233363">
              <a:spcBef>
                <a:spcPts val="600"/>
              </a:spcBef>
              <a:buFont typeface="Arial" panose="020B0604020202020204" pitchFamily="34" charset="0"/>
              <a:buChar char="•"/>
            </a:pPr>
            <a:r>
              <a:rPr lang="en-US" sz="1900" dirty="0">
                <a:latin typeface="Arial" panose="020B0604020202020204" pitchFamily="34" charset="0"/>
                <a:cs typeface="Arial" panose="020B0604020202020204" pitchFamily="34" charset="0"/>
              </a:rPr>
              <a:t>Authoritative guidance on the Chaplain Corps RA advisory role is provided in Chapter 1 and Appendix A of ATP 1-05.04.</a:t>
            </a:r>
            <a:endParaRPr lang="en-US" sz="1900" b="1" dirty="0">
              <a:latin typeface="Arial" panose="020B0604020202020204" pitchFamily="34" charset="0"/>
              <a:cs typeface="Arial" panose="020B0604020202020204" pitchFamily="34" charset="0"/>
            </a:endParaRPr>
          </a:p>
        </p:txBody>
      </p:sp>
      <p:sp>
        <p:nvSpPr>
          <p:cNvPr id="4" name="Rectangle 3">
            <a:extLst>
              <a:ext uri="{FF2B5EF4-FFF2-40B4-BE49-F238E27FC236}">
                <a16:creationId xmlns:a16="http://schemas.microsoft.com/office/drawing/2014/main" id="{9B3F7F0D-B6A3-40BC-9359-95425DA7CCD1}"/>
              </a:ext>
            </a:extLst>
          </p:cNvPr>
          <p:cNvSpPr/>
          <p:nvPr/>
        </p:nvSpPr>
        <p:spPr>
          <a:xfrm>
            <a:off x="259883" y="5314612"/>
            <a:ext cx="8685814" cy="1323439"/>
          </a:xfrm>
          <a:prstGeom prst="rect">
            <a:avLst/>
          </a:prstGeom>
          <a:solidFill>
            <a:srgbClr val="FFFF00"/>
          </a:solidFill>
        </p:spPr>
        <p:txBody>
          <a:bodyPr wrap="square">
            <a:spAutoFit/>
          </a:bodyPr>
          <a:lstStyle/>
          <a:p>
            <a:pPr lvl="1">
              <a:spcBef>
                <a:spcPts val="600"/>
              </a:spcBef>
            </a:pPr>
            <a:r>
              <a:rPr lang="en-US" sz="1600" i="1" dirty="0">
                <a:latin typeface="Arial" panose="020B0604020202020204" pitchFamily="34" charset="0"/>
                <a:cs typeface="Arial" panose="020B0604020202020204" pitchFamily="34" charset="0"/>
              </a:rPr>
              <a:t>“[I]</a:t>
            </a:r>
            <a:r>
              <a:rPr lang="en-US" sz="1600" i="1" dirty="0" err="1">
                <a:latin typeface="Arial" panose="020B0604020202020204" pitchFamily="34" charset="0"/>
                <a:cs typeface="Arial" panose="020B0604020202020204" pitchFamily="34" charset="0"/>
              </a:rPr>
              <a:t>nternal</a:t>
            </a:r>
            <a:r>
              <a:rPr lang="en-US" sz="1600" i="1" dirty="0">
                <a:latin typeface="Arial" panose="020B0604020202020204" pitchFamily="34" charset="0"/>
                <a:cs typeface="Arial" panose="020B0604020202020204" pitchFamily="34" charset="0"/>
              </a:rPr>
              <a:t> advisement supports commanders' and leaders' awareness of free exercise values </a:t>
            </a:r>
            <a:r>
              <a:rPr lang="en-US" sz="1600" b="1" i="1" dirty="0">
                <a:latin typeface="Arial" panose="020B0604020202020204" pitchFamily="34" charset="0"/>
                <a:cs typeface="Arial" panose="020B0604020202020204" pitchFamily="34" charset="0"/>
              </a:rPr>
              <a:t>not merely for reason of legal compliance</a:t>
            </a:r>
            <a:r>
              <a:rPr lang="en-US" sz="1600" i="1" dirty="0">
                <a:latin typeface="Arial" panose="020B0604020202020204" pitchFamily="34" charset="0"/>
                <a:cs typeface="Arial" panose="020B0604020202020204" pitchFamily="34" charset="0"/>
              </a:rPr>
              <a:t>. Free exercise of religion also serves end state purposes related to the Army mission of </a:t>
            </a:r>
            <a:r>
              <a:rPr lang="en-US" sz="1600" b="1" i="1" dirty="0">
                <a:latin typeface="Arial" panose="020B0604020202020204" pitchFamily="34" charset="0"/>
                <a:cs typeface="Arial" panose="020B0604020202020204" pitchFamily="34" charset="0"/>
              </a:rPr>
              <a:t>sustaining Soldiers' short- and long-term readiness, building ethical and moral strength and motivation </a:t>
            </a:r>
            <a:r>
              <a:rPr lang="en-US" sz="1600" i="1" dirty="0">
                <a:latin typeface="Arial" panose="020B0604020202020204" pitchFamily="34" charset="0"/>
                <a:cs typeface="Arial" panose="020B0604020202020204" pitchFamily="34" charset="0"/>
              </a:rPr>
              <a:t>to meet present and future challenges.”                                                    </a:t>
            </a:r>
            <a:r>
              <a:rPr lang="en-US" sz="1600" dirty="0">
                <a:latin typeface="Arial" panose="020B0604020202020204" pitchFamily="34" charset="0"/>
                <a:cs typeface="Arial" panose="020B0604020202020204" pitchFamily="34" charset="0"/>
              </a:rPr>
              <a:t>- ATP 1-05.04, p.1-6</a:t>
            </a:r>
          </a:p>
        </p:txBody>
      </p:sp>
    </p:spTree>
    <p:extLst>
      <p:ext uri="{BB962C8B-B14F-4D97-AF65-F5344CB8AC3E}">
        <p14:creationId xmlns:p14="http://schemas.microsoft.com/office/powerpoint/2010/main" val="33989404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259882" y="988140"/>
            <a:ext cx="8608695" cy="4939814"/>
          </a:xfrm>
          <a:prstGeom prst="rect">
            <a:avLst/>
          </a:prstGeom>
        </p:spPr>
        <p:txBody>
          <a:bodyPr wrap="square">
            <a:spAutoFit/>
          </a:bodyPr>
          <a:lstStyle/>
          <a:p>
            <a:pPr>
              <a:spcBef>
                <a:spcPts val="600"/>
              </a:spcBef>
            </a:pPr>
            <a:r>
              <a:rPr lang="en-US" sz="2000" b="1" u="sng" dirty="0">
                <a:latin typeface="Arial" panose="020B0604020202020204" pitchFamily="34" charset="0"/>
                <a:cs typeface="Arial" panose="020B0604020202020204" pitchFamily="34" charset="0"/>
              </a:rPr>
              <a:t>1. Confidentiality</a:t>
            </a:r>
          </a:p>
          <a:p>
            <a:pPr marL="285750" indent="-285750">
              <a:spcBef>
                <a:spcPts val="600"/>
              </a:spcBef>
              <a:buFont typeface="Arial" panose="020B0604020202020204" pitchFamily="34" charset="0"/>
              <a:buChar char="•"/>
            </a:pPr>
            <a:r>
              <a:rPr lang="en-US" sz="2000" dirty="0">
                <a:latin typeface="Arial" panose="020B0604020202020204" pitchFamily="34" charset="0"/>
                <a:cs typeface="Arial" panose="020B0604020202020204" pitchFamily="34" charset="0"/>
              </a:rPr>
              <a:t>Chaplains and Religious Affairs Specialists offer </a:t>
            </a:r>
            <a:r>
              <a:rPr lang="en-US" sz="2000" b="1" u="sng" dirty="0">
                <a:latin typeface="Arial" panose="020B0604020202020204" pitchFamily="34" charset="0"/>
                <a:cs typeface="Arial" panose="020B0604020202020204" pitchFamily="34" charset="0"/>
              </a:rPr>
              <a:t>full confidential advice to Soldiers and commanders</a:t>
            </a:r>
            <a:r>
              <a:rPr lang="en-US" sz="2000" dirty="0">
                <a:latin typeface="Arial" panose="020B0604020202020204" pitchFamily="34" charset="0"/>
                <a:cs typeface="Arial" panose="020B0604020202020204" pitchFamily="34" charset="0"/>
              </a:rPr>
              <a:t> for all communication including one-on-one RA discussions as a “matter of conscience” IAW Mil. Rule of </a:t>
            </a:r>
            <a:r>
              <a:rPr lang="en-US" sz="2000" dirty="0" err="1">
                <a:latin typeface="Arial" panose="020B0604020202020204" pitchFamily="34" charset="0"/>
                <a:cs typeface="Arial" panose="020B0604020202020204" pitchFamily="34" charset="0"/>
              </a:rPr>
              <a:t>Evid</a:t>
            </a:r>
            <a:r>
              <a:rPr lang="en-US" sz="2000" dirty="0">
                <a:latin typeface="Arial" panose="020B0604020202020204" pitchFamily="34" charset="0"/>
                <a:cs typeface="Arial" panose="020B0604020202020204" pitchFamily="34" charset="0"/>
              </a:rPr>
              <a:t>. 503.</a:t>
            </a:r>
          </a:p>
          <a:p>
            <a:pPr marL="285750" indent="-285750">
              <a:spcBef>
                <a:spcPts val="600"/>
              </a:spcBef>
              <a:buFont typeface="Arial" panose="020B0604020202020204" pitchFamily="34" charset="0"/>
              <a:buChar char="•"/>
            </a:pPr>
            <a:r>
              <a:rPr lang="en-US" sz="2000" dirty="0">
                <a:latin typeface="Arial" panose="020B0604020202020204" pitchFamily="34" charset="0"/>
                <a:cs typeface="Arial" panose="020B0604020202020204" pitchFamily="34" charset="0"/>
              </a:rPr>
              <a:t>Confidentiality is also offered to Soldiers </a:t>
            </a:r>
            <a:r>
              <a:rPr lang="en-US" sz="2000" i="1" dirty="0">
                <a:latin typeface="Arial" panose="020B0604020202020204" pitchFamily="34" charset="0"/>
                <a:cs typeface="Arial" panose="020B0604020202020204" pitchFamily="34" charset="0"/>
              </a:rPr>
              <a:t>‘seeking advice’ </a:t>
            </a:r>
            <a:r>
              <a:rPr lang="en-US" sz="2000" dirty="0">
                <a:latin typeface="Arial" panose="020B0604020202020204" pitchFamily="34" charset="0"/>
                <a:cs typeface="Arial" panose="020B0604020202020204" pitchFamily="34" charset="0"/>
              </a:rPr>
              <a:t>regarding religious accommodation, and the appropriate exercise of religious belief and practice. </a:t>
            </a:r>
          </a:p>
          <a:p>
            <a:pPr marL="285750" indent="-285750">
              <a:spcBef>
                <a:spcPts val="600"/>
              </a:spcBef>
              <a:buFont typeface="Arial" panose="020B0604020202020204" pitchFamily="34" charset="0"/>
              <a:buChar char="•"/>
            </a:pPr>
            <a:r>
              <a:rPr lang="en-US" sz="2000" b="1" i="1" dirty="0">
                <a:solidFill>
                  <a:srgbClr val="FF0000"/>
                </a:solidFill>
                <a:latin typeface="Arial" panose="020B0604020202020204" pitchFamily="34" charset="0"/>
                <a:cs typeface="Arial" panose="020B0604020202020204" pitchFamily="34" charset="0"/>
              </a:rPr>
              <a:t>Confidentiality does not apply to the formal RA interview.</a:t>
            </a:r>
          </a:p>
          <a:p>
            <a:pPr marL="571500" indent="-233363">
              <a:spcBef>
                <a:spcPts val="600"/>
              </a:spcBef>
              <a:buFont typeface="Arial" panose="020B0604020202020204" pitchFamily="34" charset="0"/>
              <a:buChar char="•"/>
            </a:pPr>
            <a:r>
              <a:rPr lang="en-US" b="1" dirty="0">
                <a:latin typeface="Arial" panose="020B0604020202020204" pitchFamily="34" charset="0"/>
                <a:cs typeface="Arial" panose="020B0604020202020204" pitchFamily="34" charset="0"/>
              </a:rPr>
              <a:t>Distinguishing between roles is important due to differences in the ability to offer confidential/privileged communication.</a:t>
            </a:r>
          </a:p>
          <a:p>
            <a:pPr marL="571500" indent="-233363">
              <a:spcBef>
                <a:spcPts val="600"/>
              </a:spcBef>
              <a:buFont typeface="Arial" panose="020B0604020202020204" pitchFamily="34" charset="0"/>
              <a:buChar char="•"/>
            </a:pPr>
            <a:r>
              <a:rPr lang="en-US" b="1" dirty="0">
                <a:latin typeface="Arial" panose="020B0604020202020204" pitchFamily="34" charset="0"/>
                <a:cs typeface="Arial" panose="020B0604020202020204" pitchFamily="34" charset="0"/>
              </a:rPr>
              <a:t>Misunderstanding about confidentiality risks loss of Soldier/leader trust in chaplain counsel. </a:t>
            </a:r>
          </a:p>
          <a:p>
            <a:pPr marL="285750" indent="-285750">
              <a:spcBef>
                <a:spcPts val="600"/>
              </a:spcBef>
              <a:buFont typeface="Arial" panose="020B0604020202020204" pitchFamily="34" charset="0"/>
              <a:buChar char="•"/>
            </a:pPr>
            <a:endParaRPr lang="en-US" sz="2000" b="1" dirty="0">
              <a:solidFill>
                <a:srgbClr val="FF0000"/>
              </a:solidFill>
              <a:latin typeface="Arial" panose="020B0604020202020204" pitchFamily="34" charset="0"/>
              <a:cs typeface="Arial" panose="020B0604020202020204" pitchFamily="34" charset="0"/>
            </a:endParaRPr>
          </a:p>
          <a:p>
            <a:pPr marL="285750" indent="-285750">
              <a:spcBef>
                <a:spcPts val="600"/>
              </a:spcBef>
              <a:buFont typeface="Arial" panose="020B0604020202020204" pitchFamily="34" charset="0"/>
              <a:buChar char="•"/>
            </a:pPr>
            <a:endParaRPr lang="en-US" sz="800" i="1" dirty="0"/>
          </a:p>
        </p:txBody>
      </p:sp>
      <p:sp>
        <p:nvSpPr>
          <p:cNvPr id="4" name="Rectangle 3">
            <a:extLst>
              <a:ext uri="{FF2B5EF4-FFF2-40B4-BE49-F238E27FC236}">
                <a16:creationId xmlns:a16="http://schemas.microsoft.com/office/drawing/2014/main" id="{6FD6CF71-A32C-4A9E-B4CB-9702DAA3AAE1}"/>
              </a:ext>
            </a:extLst>
          </p:cNvPr>
          <p:cNvSpPr/>
          <p:nvPr/>
        </p:nvSpPr>
        <p:spPr>
          <a:xfrm>
            <a:off x="706245" y="5976734"/>
            <a:ext cx="7731510" cy="646331"/>
          </a:xfrm>
          <a:prstGeom prst="rect">
            <a:avLst/>
          </a:prstGeom>
          <a:solidFill>
            <a:srgbClr val="FFFF66"/>
          </a:solidFill>
          <a:ln>
            <a:noFill/>
          </a:ln>
        </p:spPr>
        <p:txBody>
          <a:bodyPr wrap="square">
            <a:spAutoFit/>
          </a:bodyPr>
          <a:lstStyle/>
          <a:p>
            <a:pPr algn="ctr"/>
            <a:r>
              <a:rPr lang="en-US" b="1" i="1" dirty="0">
                <a:latin typeface="Arial" panose="020B0604020202020204" pitchFamily="34" charset="0"/>
                <a:cs typeface="Arial" panose="020B0604020202020204" pitchFamily="34" charset="0"/>
              </a:rPr>
              <a:t>BLUF: General advisement and counseling IS confidential; </a:t>
            </a:r>
          </a:p>
          <a:p>
            <a:pPr algn="ctr"/>
            <a:r>
              <a:rPr lang="en-US" b="1" i="1" dirty="0">
                <a:latin typeface="Arial" panose="020B0604020202020204" pitchFamily="34" charset="0"/>
                <a:cs typeface="Arial" panose="020B0604020202020204" pitchFamily="34" charset="0"/>
              </a:rPr>
              <a:t>The Formal Religious Accommodation Interview IS NOT.</a:t>
            </a:r>
          </a:p>
        </p:txBody>
      </p:sp>
      <p:sp>
        <p:nvSpPr>
          <p:cNvPr id="7" name="Title 2">
            <a:extLst>
              <a:ext uri="{FF2B5EF4-FFF2-40B4-BE49-F238E27FC236}">
                <a16:creationId xmlns:a16="http://schemas.microsoft.com/office/drawing/2014/main" id="{385DBF8F-747E-4DC4-9A52-79133724CC14}"/>
              </a:ext>
            </a:extLst>
          </p:cNvPr>
          <p:cNvSpPr>
            <a:spLocks noGrp="1"/>
          </p:cNvSpPr>
          <p:nvPr>
            <p:ph type="title"/>
          </p:nvPr>
        </p:nvSpPr>
        <p:spPr>
          <a:xfrm>
            <a:off x="259882" y="234935"/>
            <a:ext cx="6987940" cy="584238"/>
          </a:xfrm>
        </p:spPr>
        <p:txBody>
          <a:bodyPr>
            <a:noAutofit/>
          </a:bodyPr>
          <a:lstStyle/>
          <a:p>
            <a:r>
              <a:rPr lang="en-US" sz="2400" b="1" dirty="0">
                <a:latin typeface=" Arial"/>
              </a:rPr>
              <a:t>B. Chaplain/Religious Affairs Specialist Roles in RA (continued)</a:t>
            </a:r>
          </a:p>
        </p:txBody>
      </p:sp>
    </p:spTree>
    <p:extLst>
      <p:ext uri="{BB962C8B-B14F-4D97-AF65-F5344CB8AC3E}">
        <p14:creationId xmlns:p14="http://schemas.microsoft.com/office/powerpoint/2010/main" val="40214802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349135" y="921990"/>
            <a:ext cx="8569397" cy="4231928"/>
          </a:xfrm>
          <a:prstGeom prst="rect">
            <a:avLst/>
          </a:prstGeom>
        </p:spPr>
        <p:txBody>
          <a:bodyPr wrap="square">
            <a:spAutoFit/>
          </a:bodyPr>
          <a:lstStyle/>
          <a:p>
            <a:r>
              <a:rPr lang="en-US" sz="2000" b="1" u="sng" dirty="0">
                <a:latin typeface="Arial" panose="020B0604020202020204" pitchFamily="34" charset="0"/>
                <a:cs typeface="Arial" panose="020B0604020202020204" pitchFamily="34" charset="0"/>
              </a:rPr>
              <a:t>1. Confidentiality </a:t>
            </a:r>
            <a:r>
              <a:rPr lang="en-US" sz="1400" b="1" dirty="0">
                <a:latin typeface="Arial" panose="020B0604020202020204" pitchFamily="34" charset="0"/>
                <a:cs typeface="Arial" panose="020B0604020202020204" pitchFamily="34" charset="0"/>
              </a:rPr>
              <a:t>(continued)</a:t>
            </a:r>
            <a:endParaRPr lang="en-US" sz="2000" b="1" dirty="0">
              <a:latin typeface="Arial" panose="020B0604020202020204" pitchFamily="34" charset="0"/>
              <a:cs typeface="Arial" panose="020B0604020202020204" pitchFamily="34" charset="0"/>
            </a:endParaRPr>
          </a:p>
          <a:p>
            <a:pPr marL="342900" indent="-342900">
              <a:buFont typeface="Arial" panose="020B0604020202020204" pitchFamily="34" charset="0"/>
              <a:buChar char="•"/>
            </a:pPr>
            <a:r>
              <a:rPr lang="en-US" dirty="0">
                <a:latin typeface="Arial" panose="020B0604020202020204" pitchFamily="34" charset="0"/>
                <a:cs typeface="Arial" panose="020B0604020202020204" pitchFamily="34" charset="0"/>
              </a:rPr>
              <a:t>Information provided during formal RA interview is </a:t>
            </a:r>
            <a:r>
              <a:rPr lang="en-US" b="1" dirty="0">
                <a:latin typeface="Arial" panose="020B0604020202020204" pitchFamily="34" charset="0"/>
                <a:cs typeface="Arial" panose="020B0604020202020204" pitchFamily="34" charset="0"/>
              </a:rPr>
              <a:t>NOT</a:t>
            </a:r>
            <a:r>
              <a:rPr lang="en-US" dirty="0">
                <a:latin typeface="Arial" panose="020B0604020202020204" pitchFamily="34" charset="0"/>
                <a:cs typeface="Arial" panose="020B0604020202020204" pitchFamily="34" charset="0"/>
              </a:rPr>
              <a:t> confidential or privileged. Chaplains must ensure at the beginning of the interview that the interviewee understands and acknowledges that all interview information will be provided to the command.</a:t>
            </a:r>
          </a:p>
          <a:p>
            <a:pPr marL="342900" indent="-342900">
              <a:spcBef>
                <a:spcPts val="600"/>
              </a:spcBef>
              <a:buFont typeface="Arial" panose="020B0604020202020204" pitchFamily="34" charset="0"/>
              <a:buChar char="•"/>
            </a:pPr>
            <a:r>
              <a:rPr lang="en-US" dirty="0">
                <a:latin typeface="Arial" panose="020B0604020202020204" pitchFamily="34" charset="0"/>
                <a:cs typeface="Arial" panose="020B0604020202020204" pitchFamily="34" charset="0"/>
              </a:rPr>
              <a:t>Chaplains and Commanders </a:t>
            </a:r>
            <a:r>
              <a:rPr lang="en-US" b="1" dirty="0">
                <a:latin typeface="Arial" panose="020B0604020202020204" pitchFamily="34" charset="0"/>
                <a:cs typeface="Arial" panose="020B0604020202020204" pitchFamily="34" charset="0"/>
              </a:rPr>
              <a:t>MAY </a:t>
            </a:r>
            <a:r>
              <a:rPr lang="en-US" dirty="0">
                <a:latin typeface="Arial" panose="020B0604020202020204" pitchFamily="34" charset="0"/>
                <a:cs typeface="Arial" panose="020B0604020202020204" pitchFamily="34" charset="0"/>
              </a:rPr>
              <a:t>want to develop a written waiver of confidentiality signed by requestor and chaplain as part of the RA process.</a:t>
            </a:r>
          </a:p>
          <a:p>
            <a:pPr marL="342900" indent="-342900">
              <a:spcBef>
                <a:spcPts val="600"/>
              </a:spcBef>
              <a:buFont typeface="Arial" panose="020B0604020202020204" pitchFamily="34" charset="0"/>
              <a:buChar char="•"/>
            </a:pPr>
            <a:r>
              <a:rPr lang="en-US" b="1" dirty="0">
                <a:latin typeface="Arial" panose="020B0604020202020204" pitchFamily="34" charset="0"/>
                <a:cs typeface="Arial" panose="020B0604020202020204" pitchFamily="34" charset="0"/>
              </a:rPr>
              <a:t>Unit chaplains ideally should not be the interviewing chaplain.</a:t>
            </a:r>
            <a:r>
              <a:rPr lang="en-US" dirty="0">
                <a:latin typeface="Arial" panose="020B0604020202020204" pitchFamily="34" charset="0"/>
                <a:cs typeface="Arial" panose="020B0604020202020204" pitchFamily="34" charset="0"/>
              </a:rPr>
              <a:t> A non-unit chaplain </a:t>
            </a:r>
            <a:r>
              <a:rPr lang="en-US" i="1" dirty="0">
                <a:latin typeface="Arial" panose="020B0604020202020204" pitchFamily="34" charset="0"/>
                <a:cs typeface="Arial" panose="020B0604020202020204" pitchFamily="34" charset="0"/>
              </a:rPr>
              <a:t>determined by the senior chaplain present </a:t>
            </a:r>
            <a:r>
              <a:rPr lang="en-US" dirty="0">
                <a:latin typeface="Arial" panose="020B0604020202020204" pitchFamily="34" charset="0"/>
                <a:cs typeface="Arial" panose="020B0604020202020204" pitchFamily="34" charset="0"/>
              </a:rPr>
              <a:t>can conduct the interview but must be assigned by the commander or a senior chaplain and coordinated with/by the local unit. Requestors cannot select or choose their interviewing chaplain. </a:t>
            </a:r>
          </a:p>
          <a:p>
            <a:pPr marL="342900" indent="-342900">
              <a:spcBef>
                <a:spcPts val="600"/>
              </a:spcBef>
              <a:buFont typeface="Arial" panose="020B0604020202020204" pitchFamily="34" charset="0"/>
              <a:buChar char="•"/>
            </a:pPr>
            <a:r>
              <a:rPr lang="en-US" b="1" dirty="0">
                <a:latin typeface="Arial" panose="020B0604020202020204" pitchFamily="34" charset="0"/>
                <a:cs typeface="Arial" panose="020B0604020202020204" pitchFamily="34" charset="0"/>
              </a:rPr>
              <a:t>RA Interview can be in person or by telephone</a:t>
            </a:r>
            <a:r>
              <a:rPr lang="en-US" dirty="0">
                <a:latin typeface="Arial" panose="020B0604020202020204" pitchFamily="34" charset="0"/>
                <a:cs typeface="Arial" panose="020B0604020202020204" pitchFamily="34" charset="0"/>
              </a:rPr>
              <a:t>. Interviews should take place telephonically ONLY if face to face is not possible. </a:t>
            </a:r>
          </a:p>
        </p:txBody>
      </p:sp>
      <p:sp>
        <p:nvSpPr>
          <p:cNvPr id="2" name="Rectangle 1">
            <a:extLst>
              <a:ext uri="{FF2B5EF4-FFF2-40B4-BE49-F238E27FC236}">
                <a16:creationId xmlns:a16="http://schemas.microsoft.com/office/drawing/2014/main" id="{09A81A16-8485-472C-8B39-9658F1B3AAC9}"/>
              </a:ext>
            </a:extLst>
          </p:cNvPr>
          <p:cNvSpPr/>
          <p:nvPr/>
        </p:nvSpPr>
        <p:spPr>
          <a:xfrm>
            <a:off x="349135" y="5357016"/>
            <a:ext cx="8569397" cy="1200329"/>
          </a:xfrm>
          <a:prstGeom prst="rect">
            <a:avLst/>
          </a:prstGeom>
          <a:solidFill>
            <a:srgbClr val="FFFF00"/>
          </a:solidFill>
        </p:spPr>
        <p:txBody>
          <a:bodyPr wrap="square">
            <a:spAutoFit/>
          </a:bodyPr>
          <a:lstStyle/>
          <a:p>
            <a:pPr algn="ctr"/>
            <a:r>
              <a:rPr lang="en-US" b="1" i="1" dirty="0">
                <a:latin typeface="Arial" panose="020B0604020202020204" pitchFamily="34" charset="0"/>
                <a:cs typeface="Arial" panose="020B0604020202020204" pitchFamily="34" charset="0"/>
              </a:rPr>
              <a:t>To maintain complete unit chaplain confidentiality, OCCH recommends that chaplains </a:t>
            </a:r>
            <a:r>
              <a:rPr lang="en-US" b="1" i="1" u="sng" dirty="0">
                <a:latin typeface="Arial" panose="020B0604020202020204" pitchFamily="34" charset="0"/>
                <a:cs typeface="Arial" panose="020B0604020202020204" pitchFamily="34" charset="0"/>
              </a:rPr>
              <a:t>other than</a:t>
            </a:r>
            <a:r>
              <a:rPr lang="en-US" b="1" i="1" dirty="0">
                <a:latin typeface="Arial" panose="020B0604020202020204" pitchFamily="34" charset="0"/>
                <a:cs typeface="Arial" panose="020B0604020202020204" pitchFamily="34" charset="0"/>
              </a:rPr>
              <a:t> the requestor’s unit chaplain provide the formal chaplain interview. *In this case, the interviewing chaplain should coordinate and communicate with the unit chaplain for consistency and continuity.</a:t>
            </a:r>
          </a:p>
        </p:txBody>
      </p:sp>
      <p:sp>
        <p:nvSpPr>
          <p:cNvPr id="6" name="Title 2">
            <a:extLst>
              <a:ext uri="{FF2B5EF4-FFF2-40B4-BE49-F238E27FC236}">
                <a16:creationId xmlns:a16="http://schemas.microsoft.com/office/drawing/2014/main" id="{385DBF8F-747E-4DC4-9A52-79133724CC14}"/>
              </a:ext>
            </a:extLst>
          </p:cNvPr>
          <p:cNvSpPr>
            <a:spLocks noGrp="1"/>
          </p:cNvSpPr>
          <p:nvPr>
            <p:ph type="title"/>
          </p:nvPr>
        </p:nvSpPr>
        <p:spPr>
          <a:xfrm>
            <a:off x="259882" y="236203"/>
            <a:ext cx="6987940" cy="584238"/>
          </a:xfrm>
        </p:spPr>
        <p:txBody>
          <a:bodyPr>
            <a:noAutofit/>
          </a:bodyPr>
          <a:lstStyle/>
          <a:p>
            <a:r>
              <a:rPr lang="en-US" sz="2400" b="1" dirty="0">
                <a:latin typeface=" Arial"/>
              </a:rPr>
              <a:t>B. Chaplain/Religious Affairs Specialist Roles in RA (continued)</a:t>
            </a:r>
          </a:p>
        </p:txBody>
      </p:sp>
    </p:spTree>
    <p:extLst>
      <p:ext uri="{BB962C8B-B14F-4D97-AF65-F5344CB8AC3E}">
        <p14:creationId xmlns:p14="http://schemas.microsoft.com/office/powerpoint/2010/main" val="3258190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267107" y="959093"/>
            <a:ext cx="8718952" cy="4247317"/>
          </a:xfrm>
          <a:prstGeom prst="rect">
            <a:avLst/>
          </a:prstGeom>
        </p:spPr>
        <p:txBody>
          <a:bodyPr wrap="square">
            <a:spAutoFit/>
          </a:bodyPr>
          <a:lstStyle/>
          <a:p>
            <a:pPr>
              <a:spcAft>
                <a:spcPts val="600"/>
              </a:spcAft>
            </a:pPr>
            <a:r>
              <a:rPr lang="en-US" sz="2000" b="1" u="sng" dirty="0">
                <a:latin typeface="Arial" panose="020B0604020202020204" pitchFamily="34" charset="0"/>
                <a:cs typeface="Arial" panose="020B0604020202020204" pitchFamily="34" charset="0"/>
              </a:rPr>
              <a:t>2. Chaplains as Subject Matter Experts</a:t>
            </a:r>
          </a:p>
          <a:p>
            <a:pPr marL="290513" indent="-227013">
              <a:spcAft>
                <a:spcPts val="600"/>
              </a:spcAft>
              <a:buFont typeface="Arial" panose="020B0604020202020204" pitchFamily="34" charset="0"/>
              <a:buChar char="•"/>
            </a:pPr>
            <a:r>
              <a:rPr lang="en-US" sz="2000" dirty="0">
                <a:latin typeface="Arial" panose="020B0604020202020204" pitchFamily="34" charset="0"/>
                <a:cs typeface="Arial" panose="020B0604020202020204" pitchFamily="34" charset="0"/>
              </a:rPr>
              <a:t>Religious Accommodation is a </a:t>
            </a:r>
            <a:r>
              <a:rPr lang="en-US" sz="2000" b="1" dirty="0">
                <a:latin typeface="Arial" panose="020B0604020202020204" pitchFamily="34" charset="0"/>
                <a:cs typeface="Arial" panose="020B0604020202020204" pitchFamily="34" charset="0"/>
              </a:rPr>
              <a:t>COMMAND </a:t>
            </a:r>
            <a:r>
              <a:rPr lang="en-US" sz="2000" dirty="0">
                <a:latin typeface="Arial" panose="020B0604020202020204" pitchFamily="34" charset="0"/>
                <a:cs typeface="Arial" panose="020B0604020202020204" pitchFamily="34" charset="0"/>
              </a:rPr>
              <a:t>action and responsibility</a:t>
            </a:r>
            <a:r>
              <a:rPr lang="en-US" sz="2000" b="1" dirty="0">
                <a:latin typeface="Arial" panose="020B0604020202020204" pitchFamily="34" charset="0"/>
                <a:cs typeface="Arial" panose="020B0604020202020204" pitchFamily="34" charset="0"/>
              </a:rPr>
              <a:t>.</a:t>
            </a:r>
          </a:p>
          <a:p>
            <a:pPr marL="290513" indent="-227013">
              <a:spcAft>
                <a:spcPts val="600"/>
              </a:spcAft>
              <a:buFont typeface="Arial" panose="020B0604020202020204" pitchFamily="34" charset="0"/>
              <a:buChar char="•"/>
            </a:pPr>
            <a:r>
              <a:rPr lang="en-US" sz="2000" b="1" dirty="0">
                <a:latin typeface="Arial" panose="020B0604020202020204" pitchFamily="34" charset="0"/>
                <a:cs typeface="Arial" panose="020B0604020202020204" pitchFamily="34" charset="0"/>
              </a:rPr>
              <a:t>Chaplains advise </a:t>
            </a:r>
            <a:r>
              <a:rPr lang="en-US" sz="2000" dirty="0">
                <a:latin typeface="Arial" panose="020B0604020202020204" pitchFamily="34" charset="0"/>
                <a:cs typeface="Arial" panose="020B0604020202020204" pitchFamily="34" charset="0"/>
              </a:rPr>
              <a:t>the command and should be “Shepherds of the Process.” </a:t>
            </a:r>
          </a:p>
          <a:p>
            <a:pPr marL="290513" indent="-227013">
              <a:spcAft>
                <a:spcPts val="600"/>
              </a:spcAft>
              <a:buFont typeface="Arial" panose="020B0604020202020204" pitchFamily="34" charset="0"/>
              <a:buChar char="•"/>
            </a:pPr>
            <a:r>
              <a:rPr lang="en-US" sz="2000" b="1" i="1" dirty="0">
                <a:latin typeface="Arial" panose="020B0604020202020204" pitchFamily="34" charset="0"/>
                <a:cs typeface="Arial" panose="020B0604020202020204" pitchFamily="34" charset="0"/>
              </a:rPr>
              <a:t>This is not a 'fire and forget' mission</a:t>
            </a:r>
            <a:r>
              <a:rPr lang="en-US" sz="2000" dirty="0">
                <a:latin typeface="Arial" panose="020B0604020202020204" pitchFamily="34" charset="0"/>
                <a:cs typeface="Arial" panose="020B0604020202020204" pitchFamily="34" charset="0"/>
              </a:rPr>
              <a:t>. All Chaplains and Religious Affairs Specialists should maintain a dialogue with the Service member, command chain and support staff. throughout the process. </a:t>
            </a:r>
          </a:p>
          <a:p>
            <a:pPr marL="290513" indent="-227013">
              <a:spcAft>
                <a:spcPts val="600"/>
              </a:spcAft>
              <a:buFont typeface="Arial" panose="020B0604020202020204" pitchFamily="34" charset="0"/>
              <a:buChar char="•"/>
            </a:pPr>
            <a:r>
              <a:rPr lang="en-US" sz="2000" b="1" dirty="0">
                <a:latin typeface="Arial" panose="020B0604020202020204" pitchFamily="34" charset="0"/>
                <a:cs typeface="Arial" panose="020B0604020202020204" pitchFamily="34" charset="0"/>
              </a:rPr>
              <a:t>Be the SME </a:t>
            </a:r>
            <a:r>
              <a:rPr lang="en-US" sz="2000" dirty="0">
                <a:latin typeface="Arial" panose="020B0604020202020204" pitchFamily="34" charset="0"/>
                <a:cs typeface="Arial" panose="020B0604020202020204" pitchFamily="34" charset="0"/>
              </a:rPr>
              <a:t>on the basis and sincerity of RA and the RA process.</a:t>
            </a:r>
          </a:p>
          <a:p>
            <a:pPr marL="290513" indent="-227013">
              <a:spcAft>
                <a:spcPts val="600"/>
              </a:spcAft>
              <a:buFont typeface="Arial" panose="020B0604020202020204" pitchFamily="34" charset="0"/>
              <a:buChar char="•"/>
            </a:pPr>
            <a:r>
              <a:rPr lang="en-US" sz="2000" b="1" dirty="0">
                <a:latin typeface="Arial" panose="020B0604020202020204" pitchFamily="34" charset="0"/>
                <a:cs typeface="Arial" panose="020B0604020202020204" pitchFamily="34" charset="0"/>
              </a:rPr>
              <a:t>Educate </a:t>
            </a:r>
            <a:r>
              <a:rPr lang="en-US" sz="2000" dirty="0">
                <a:latin typeface="Arial" panose="020B0604020202020204" pitchFamily="34" charset="0"/>
                <a:cs typeface="Arial" panose="020B0604020202020204" pitchFamily="34" charset="0"/>
              </a:rPr>
              <a:t>Soldiers and the command on RA and the RA process.</a:t>
            </a:r>
          </a:p>
          <a:p>
            <a:pPr marL="290513" indent="-227013">
              <a:spcAft>
                <a:spcPts val="600"/>
              </a:spcAft>
              <a:buFont typeface="Arial" panose="020B0604020202020204" pitchFamily="34" charset="0"/>
              <a:buChar char="•"/>
            </a:pPr>
            <a:r>
              <a:rPr lang="en-US" sz="2000" b="1" dirty="0">
                <a:latin typeface="Arial" panose="020B0604020202020204" pitchFamily="34" charset="0"/>
                <a:cs typeface="Arial" panose="020B0604020202020204" pitchFamily="34" charset="0"/>
              </a:rPr>
              <a:t>Chaplains should track all RA requests and approved RAs </a:t>
            </a:r>
            <a:r>
              <a:rPr lang="en-US" sz="2000" dirty="0">
                <a:latin typeface="Arial" panose="020B0604020202020204" pitchFamily="34" charset="0"/>
                <a:cs typeface="Arial" panose="020B0604020202020204" pitchFamily="34" charset="0"/>
              </a:rPr>
              <a:t>in their formations at ALL echelons as part of their Religious Support Plan and continuity files.</a:t>
            </a:r>
          </a:p>
        </p:txBody>
      </p:sp>
      <p:sp>
        <p:nvSpPr>
          <p:cNvPr id="3" name="Rectangle 2">
            <a:extLst>
              <a:ext uri="{FF2B5EF4-FFF2-40B4-BE49-F238E27FC236}">
                <a16:creationId xmlns:a16="http://schemas.microsoft.com/office/drawing/2014/main" id="{4CE7A3D0-2D89-4276-BB5C-08646B559AEF}"/>
              </a:ext>
            </a:extLst>
          </p:cNvPr>
          <p:cNvSpPr/>
          <p:nvPr/>
        </p:nvSpPr>
        <p:spPr>
          <a:xfrm>
            <a:off x="259881" y="5437397"/>
            <a:ext cx="8718951" cy="1200329"/>
          </a:xfrm>
          <a:prstGeom prst="rect">
            <a:avLst/>
          </a:prstGeom>
          <a:solidFill>
            <a:srgbClr val="FFFF00"/>
          </a:solidFill>
        </p:spPr>
        <p:txBody>
          <a:bodyPr wrap="square">
            <a:spAutoFit/>
          </a:bodyPr>
          <a:lstStyle/>
          <a:p>
            <a:pPr algn="ctr"/>
            <a:r>
              <a:rPr lang="en-US" b="1" i="1" dirty="0">
                <a:latin typeface="Arial" panose="020B0604020202020204" pitchFamily="34" charset="0"/>
                <a:cs typeface="Arial" panose="020B0604020202020204" pitchFamily="34" charset="0"/>
              </a:rPr>
              <a:t>Chaplains should track and be engaged in EVERY AND ALL RA requests in their unit, including Routine RA requests (adjustment of duty rosters, attending religious services, meals, separate rats, etc.) as part of their Religious Support Estimate and continuity files.</a:t>
            </a:r>
          </a:p>
        </p:txBody>
      </p:sp>
      <p:sp>
        <p:nvSpPr>
          <p:cNvPr id="7" name="Title 2">
            <a:extLst>
              <a:ext uri="{FF2B5EF4-FFF2-40B4-BE49-F238E27FC236}">
                <a16:creationId xmlns:a16="http://schemas.microsoft.com/office/drawing/2014/main" id="{385DBF8F-747E-4DC4-9A52-79133724CC14}"/>
              </a:ext>
            </a:extLst>
          </p:cNvPr>
          <p:cNvSpPr>
            <a:spLocks noGrp="1"/>
          </p:cNvSpPr>
          <p:nvPr>
            <p:ph type="title"/>
          </p:nvPr>
        </p:nvSpPr>
        <p:spPr>
          <a:xfrm>
            <a:off x="259882" y="154885"/>
            <a:ext cx="6987940" cy="584238"/>
          </a:xfrm>
        </p:spPr>
        <p:txBody>
          <a:bodyPr>
            <a:noAutofit/>
          </a:bodyPr>
          <a:lstStyle/>
          <a:p>
            <a:r>
              <a:rPr lang="en-US" sz="2400" b="1" dirty="0">
                <a:latin typeface="Arial" panose="020B0604020202020204" pitchFamily="34" charset="0"/>
                <a:cs typeface="Arial" panose="020B0604020202020204" pitchFamily="34" charset="0"/>
              </a:rPr>
              <a:t>B. Chaplain/Religious Affairs Specialist Roles in RA (continued)</a:t>
            </a:r>
          </a:p>
        </p:txBody>
      </p:sp>
    </p:spTree>
    <p:extLst>
      <p:ext uri="{BB962C8B-B14F-4D97-AF65-F5344CB8AC3E}">
        <p14:creationId xmlns:p14="http://schemas.microsoft.com/office/powerpoint/2010/main" val="31142847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259882" y="165902"/>
            <a:ext cx="6987940" cy="584238"/>
          </a:xfrm>
        </p:spPr>
        <p:txBody>
          <a:bodyPr>
            <a:normAutofit/>
          </a:bodyPr>
          <a:lstStyle/>
          <a:p>
            <a:r>
              <a:rPr lang="en-US" sz="2400" b="1" dirty="0">
                <a:latin typeface=" Arial"/>
              </a:rPr>
              <a:t>C. Chaplains’ RA Formal </a:t>
            </a:r>
            <a:r>
              <a:rPr lang="en-US" sz="2400" b="1" u="sng" dirty="0">
                <a:latin typeface=" Arial"/>
              </a:rPr>
              <a:t>Interviewer Role </a:t>
            </a:r>
          </a:p>
        </p:txBody>
      </p:sp>
      <p:sp>
        <p:nvSpPr>
          <p:cNvPr id="5" name="Rectangle 4"/>
          <p:cNvSpPr/>
          <p:nvPr/>
        </p:nvSpPr>
        <p:spPr>
          <a:xfrm>
            <a:off x="259882" y="943269"/>
            <a:ext cx="8468482" cy="5355312"/>
          </a:xfrm>
          <a:prstGeom prst="rect">
            <a:avLst/>
          </a:prstGeom>
        </p:spPr>
        <p:txBody>
          <a:bodyPr wrap="square">
            <a:spAutoFit/>
          </a:bodyPr>
          <a:lstStyle/>
          <a:p>
            <a:r>
              <a:rPr lang="en-US" sz="1900" b="1" u="sng" dirty="0">
                <a:latin typeface="Arial" panose="020B0604020202020204" pitchFamily="34" charset="0"/>
                <a:cs typeface="Arial" panose="020B0604020202020204" pitchFamily="34" charset="0"/>
              </a:rPr>
              <a:t>3. Chaplains RA Formal Interviewer Role </a:t>
            </a:r>
            <a:r>
              <a:rPr lang="en-US" sz="1900" b="1" dirty="0">
                <a:latin typeface="Arial" panose="020B0604020202020204" pitchFamily="34" charset="0"/>
                <a:cs typeface="Arial" panose="020B0604020202020204" pitchFamily="34" charset="0"/>
              </a:rPr>
              <a:t>- </a:t>
            </a:r>
            <a:r>
              <a:rPr lang="en-US" sz="1900" dirty="0">
                <a:latin typeface="Arial" panose="020B0604020202020204" pitchFamily="34" charset="0"/>
                <a:cs typeface="Arial" panose="020B0604020202020204" pitchFamily="34" charset="0"/>
              </a:rPr>
              <a:t>A chaplain-conducted formal RA interview</a:t>
            </a:r>
            <a:r>
              <a:rPr lang="en-US" sz="1900" b="1" dirty="0">
                <a:latin typeface="Arial" panose="020B0604020202020204" pitchFamily="34" charset="0"/>
                <a:cs typeface="Arial" panose="020B0604020202020204" pitchFamily="34" charset="0"/>
              </a:rPr>
              <a:t> </a:t>
            </a:r>
            <a:r>
              <a:rPr lang="en-US" sz="1900" dirty="0">
                <a:latin typeface="Arial" panose="020B0604020202020204" pitchFamily="34" charset="0"/>
                <a:cs typeface="Arial" panose="020B0604020202020204" pitchFamily="34" charset="0"/>
              </a:rPr>
              <a:t>(with accompanying memorandum) is a defined requirement for </a:t>
            </a:r>
            <a:r>
              <a:rPr lang="en-US" sz="1900" b="1" dirty="0">
                <a:latin typeface="Arial" panose="020B0604020202020204" pitchFamily="34" charset="0"/>
                <a:cs typeface="Arial" panose="020B0604020202020204" pitchFamily="34" charset="0"/>
              </a:rPr>
              <a:t>certain types </a:t>
            </a:r>
            <a:r>
              <a:rPr lang="en-US" sz="1900" dirty="0">
                <a:latin typeface="Arial" panose="020B0604020202020204" pitchFamily="34" charset="0"/>
                <a:cs typeface="Arial" panose="020B0604020202020204" pitchFamily="34" charset="0"/>
              </a:rPr>
              <a:t>of RA. </a:t>
            </a:r>
          </a:p>
          <a:p>
            <a:pPr marL="573088" indent="-231775"/>
            <a:endParaRPr lang="en-US" sz="1900" dirty="0">
              <a:latin typeface="Arial" panose="020B0604020202020204" pitchFamily="34" charset="0"/>
              <a:cs typeface="Arial" panose="020B0604020202020204" pitchFamily="34" charset="0"/>
            </a:endParaRPr>
          </a:p>
          <a:p>
            <a:pPr marL="573088" indent="-231775">
              <a:buFont typeface="Arial" panose="020B0604020202020204" pitchFamily="34" charset="0"/>
              <a:buChar char="•"/>
            </a:pPr>
            <a:r>
              <a:rPr lang="en-US" sz="1900" b="1" dirty="0">
                <a:latin typeface="Arial" panose="020B0604020202020204" pitchFamily="34" charset="0"/>
                <a:cs typeface="Arial" panose="020B0604020202020204" pitchFamily="34" charset="0"/>
              </a:rPr>
              <a:t>When Required: </a:t>
            </a:r>
            <a:r>
              <a:rPr lang="en-US" sz="1900" dirty="0">
                <a:latin typeface="Arial" panose="020B0604020202020204" pitchFamily="34" charset="0"/>
                <a:cs typeface="Arial" panose="020B0604020202020204" pitchFamily="34" charset="0"/>
              </a:rPr>
              <a:t>A chaplain </a:t>
            </a:r>
            <a:r>
              <a:rPr lang="en-US" sz="1900" b="1" dirty="0">
                <a:latin typeface="Arial" panose="020B0604020202020204" pitchFamily="34" charset="0"/>
                <a:cs typeface="Arial" panose="020B0604020202020204" pitchFamily="34" charset="0"/>
              </a:rPr>
              <a:t>formal</a:t>
            </a:r>
            <a:r>
              <a:rPr lang="en-US" sz="1900" dirty="0">
                <a:latin typeface="Arial" panose="020B0604020202020204" pitchFamily="34" charset="0"/>
                <a:cs typeface="Arial" panose="020B0604020202020204" pitchFamily="34" charset="0"/>
              </a:rPr>
              <a:t> interview and memorandum is required in the following instances:</a:t>
            </a:r>
          </a:p>
          <a:p>
            <a:pPr marL="1089025" lvl="2" indent="-290513">
              <a:buFontTx/>
              <a:buAutoNum type="alphaLcParenR"/>
            </a:pPr>
            <a:r>
              <a:rPr lang="en-US" sz="1900" dirty="0">
                <a:latin typeface="Arial" panose="020B0604020202020204" pitchFamily="34" charset="0"/>
                <a:cs typeface="Arial" panose="020B0604020202020204" pitchFamily="34" charset="0"/>
              </a:rPr>
              <a:t>RA requests related to </a:t>
            </a:r>
            <a:r>
              <a:rPr lang="en-US" sz="1900" b="1" dirty="0">
                <a:latin typeface="Arial" panose="020B0604020202020204" pitchFamily="34" charset="0"/>
                <a:cs typeface="Arial" panose="020B0604020202020204" pitchFamily="34" charset="0"/>
              </a:rPr>
              <a:t>deviations from uniform and grooming standards</a:t>
            </a:r>
            <a:r>
              <a:rPr lang="en-US" sz="1900" dirty="0">
                <a:latin typeface="Arial" panose="020B0604020202020204" pitchFamily="34" charset="0"/>
                <a:cs typeface="Arial" panose="020B0604020202020204" pitchFamily="34" charset="0"/>
              </a:rPr>
              <a:t> in accordance with AR 600-20 or as waivers to AR 670-1.</a:t>
            </a:r>
          </a:p>
          <a:p>
            <a:pPr marL="1089025" lvl="2" indent="-290513">
              <a:buAutoNum type="alphaLcParenR"/>
            </a:pPr>
            <a:r>
              <a:rPr lang="en-US" sz="1900" dirty="0">
                <a:latin typeface="Arial" panose="020B0604020202020204" pitchFamily="34" charset="0"/>
                <a:cs typeface="Arial" panose="020B0604020202020204" pitchFamily="34" charset="0"/>
              </a:rPr>
              <a:t>RA requests related to </a:t>
            </a:r>
            <a:r>
              <a:rPr lang="en-US" sz="1900" b="1" dirty="0">
                <a:latin typeface="Arial" panose="020B0604020202020204" pitchFamily="34" charset="0"/>
                <a:cs typeface="Arial" panose="020B0604020202020204" pitchFamily="34" charset="0"/>
              </a:rPr>
              <a:t>immunizations</a:t>
            </a:r>
            <a:r>
              <a:rPr lang="en-US" sz="1900" dirty="0">
                <a:latin typeface="Arial" panose="020B0604020202020204" pitchFamily="34" charset="0"/>
                <a:cs typeface="Arial" panose="020B0604020202020204" pitchFamily="34" charset="0"/>
              </a:rPr>
              <a:t>.</a:t>
            </a:r>
          </a:p>
          <a:p>
            <a:pPr marL="1089025" lvl="2" indent="-290513">
              <a:buAutoNum type="alphaLcParenR"/>
            </a:pPr>
            <a:r>
              <a:rPr lang="en-US" sz="1900" dirty="0">
                <a:latin typeface="Arial" panose="020B0604020202020204" pitchFamily="34" charset="0"/>
                <a:cs typeface="Arial" panose="020B0604020202020204" pitchFamily="34" charset="0"/>
              </a:rPr>
              <a:t>RA </a:t>
            </a:r>
            <a:r>
              <a:rPr lang="en-US" sz="1900" b="1" dirty="0">
                <a:latin typeface="Arial" panose="020B0604020202020204" pitchFamily="34" charset="0"/>
                <a:cs typeface="Arial" panose="020B0604020202020204" pitchFamily="34" charset="0"/>
              </a:rPr>
              <a:t>appeals</a:t>
            </a:r>
            <a:r>
              <a:rPr lang="en-US" sz="1900" dirty="0">
                <a:latin typeface="Arial" panose="020B0604020202020204" pitchFamily="34" charset="0"/>
                <a:cs typeface="Arial" panose="020B0604020202020204" pitchFamily="34" charset="0"/>
              </a:rPr>
              <a:t> to higher levels of command (provided to Soldiers in all cases of RA request denial).</a:t>
            </a:r>
          </a:p>
          <a:p>
            <a:pPr marL="573088" indent="-225425">
              <a:buFont typeface="Arial" panose="020B0604020202020204" pitchFamily="34" charset="0"/>
              <a:buChar char="•"/>
            </a:pPr>
            <a:r>
              <a:rPr lang="en-US" sz="1900" b="1" dirty="0">
                <a:latin typeface="Arial" panose="020B0604020202020204" pitchFamily="34" charset="0"/>
                <a:cs typeface="Arial" panose="020B0604020202020204" pitchFamily="34" charset="0"/>
              </a:rPr>
              <a:t>Purpose: </a:t>
            </a:r>
            <a:r>
              <a:rPr lang="en-US" sz="1900" dirty="0">
                <a:latin typeface="Arial" panose="020B0604020202020204" pitchFamily="34" charset="0"/>
                <a:cs typeface="Arial" panose="020B0604020202020204" pitchFamily="34" charset="0"/>
              </a:rPr>
              <a:t>The purpose of the RA interview and memorandum is to:</a:t>
            </a:r>
          </a:p>
          <a:p>
            <a:pPr marL="1147763" lvl="2" indent="-349250">
              <a:buAutoNum type="alphaLcParenR"/>
              <a:tabLst>
                <a:tab pos="1089025" algn="l"/>
              </a:tabLst>
            </a:pPr>
            <a:r>
              <a:rPr lang="en-US" sz="1900" dirty="0">
                <a:latin typeface="Arial" panose="020B0604020202020204" pitchFamily="34" charset="0"/>
                <a:cs typeface="Arial" panose="020B0604020202020204" pitchFamily="34" charset="0"/>
              </a:rPr>
              <a:t>Summarize the interview</a:t>
            </a:r>
          </a:p>
          <a:p>
            <a:pPr marL="1147763" lvl="2" indent="-349250">
              <a:buAutoNum type="alphaLcParenR"/>
              <a:tabLst>
                <a:tab pos="1089025" algn="l"/>
              </a:tabLst>
            </a:pPr>
            <a:r>
              <a:rPr lang="en-US" sz="1900" dirty="0">
                <a:latin typeface="Arial" panose="020B0604020202020204" pitchFamily="34" charset="0"/>
                <a:cs typeface="Arial" panose="020B0604020202020204" pitchFamily="34" charset="0"/>
              </a:rPr>
              <a:t>Determine the </a:t>
            </a:r>
            <a:r>
              <a:rPr lang="en-US" sz="1900" b="1" dirty="0">
                <a:latin typeface="Arial" panose="020B0604020202020204" pitchFamily="34" charset="0"/>
                <a:cs typeface="Arial" panose="020B0604020202020204" pitchFamily="34" charset="0"/>
              </a:rPr>
              <a:t>religious basis </a:t>
            </a:r>
            <a:r>
              <a:rPr lang="en-US" sz="1900" dirty="0">
                <a:latin typeface="Arial" panose="020B0604020202020204" pitchFamily="34" charset="0"/>
                <a:cs typeface="Arial" panose="020B0604020202020204" pitchFamily="34" charset="0"/>
              </a:rPr>
              <a:t>of the Soldier’s RA request</a:t>
            </a:r>
          </a:p>
          <a:p>
            <a:pPr marL="1147763" lvl="2" indent="-349250">
              <a:buAutoNum type="alphaLcParenR"/>
              <a:tabLst>
                <a:tab pos="1089025" algn="l"/>
              </a:tabLst>
            </a:pPr>
            <a:r>
              <a:rPr lang="en-US" sz="1900" dirty="0">
                <a:latin typeface="Arial" panose="020B0604020202020204" pitchFamily="34" charset="0"/>
                <a:cs typeface="Arial" panose="020B0604020202020204" pitchFamily="34" charset="0"/>
              </a:rPr>
              <a:t>Determine the </a:t>
            </a:r>
            <a:r>
              <a:rPr lang="en-US" sz="1900" b="1" dirty="0">
                <a:latin typeface="Arial" panose="020B0604020202020204" pitchFamily="34" charset="0"/>
                <a:cs typeface="Arial" panose="020B0604020202020204" pitchFamily="34" charset="0"/>
              </a:rPr>
              <a:t>sincerity</a:t>
            </a:r>
            <a:r>
              <a:rPr lang="en-US" sz="1900" dirty="0">
                <a:latin typeface="Arial" panose="020B0604020202020204" pitchFamily="34" charset="0"/>
                <a:cs typeface="Arial" panose="020B0604020202020204" pitchFamily="34" charset="0"/>
              </a:rPr>
              <a:t> of the Soldier’s RA request and </a:t>
            </a:r>
            <a:r>
              <a:rPr lang="en-US" sz="1900" b="1" dirty="0">
                <a:latin typeface="Arial" panose="020B0604020202020204" pitchFamily="34" charset="0"/>
                <a:cs typeface="Arial" panose="020B0604020202020204" pitchFamily="34" charset="0"/>
              </a:rPr>
              <a:t>burden </a:t>
            </a:r>
            <a:r>
              <a:rPr lang="en-US" sz="1900" dirty="0">
                <a:latin typeface="Arial" panose="020B0604020202020204" pitchFamily="34" charset="0"/>
                <a:cs typeface="Arial" panose="020B0604020202020204" pitchFamily="34" charset="0"/>
              </a:rPr>
              <a:t>imposed without the accommodation.</a:t>
            </a:r>
          </a:p>
          <a:p>
            <a:pPr marL="285750" indent="-285750">
              <a:buFont typeface="Arial" panose="020B0604020202020204" pitchFamily="34" charset="0"/>
              <a:buChar char="•"/>
            </a:pPr>
            <a:endParaRPr lang="en-US" sz="1900" dirty="0">
              <a:latin typeface="Arial" panose="020B0604020202020204" pitchFamily="34" charset="0"/>
              <a:cs typeface="Arial" panose="020B0604020202020204" pitchFamily="34" charset="0"/>
            </a:endParaRPr>
          </a:p>
        </p:txBody>
      </p:sp>
      <p:sp>
        <p:nvSpPr>
          <p:cNvPr id="4" name="Rectangle 3">
            <a:extLst>
              <a:ext uri="{FF2B5EF4-FFF2-40B4-BE49-F238E27FC236}">
                <a16:creationId xmlns:a16="http://schemas.microsoft.com/office/drawing/2014/main" id="{CC2EE076-0297-43F7-A81F-006EB5CA9DFA}"/>
              </a:ext>
            </a:extLst>
          </p:cNvPr>
          <p:cNvSpPr/>
          <p:nvPr/>
        </p:nvSpPr>
        <p:spPr>
          <a:xfrm>
            <a:off x="259882" y="6056626"/>
            <a:ext cx="8468482" cy="584775"/>
          </a:xfrm>
          <a:prstGeom prst="rect">
            <a:avLst/>
          </a:prstGeom>
          <a:solidFill>
            <a:srgbClr val="FFFF00"/>
          </a:solidFill>
          <a:ln>
            <a:noFill/>
          </a:ln>
        </p:spPr>
        <p:txBody>
          <a:bodyPr wrap="square">
            <a:spAutoFit/>
          </a:bodyPr>
          <a:lstStyle/>
          <a:p>
            <a:pPr algn="ctr"/>
            <a:r>
              <a:rPr lang="en-US" sz="1600" b="1" i="1" dirty="0">
                <a:latin typeface="Arial" panose="020B0604020202020204" pitchFamily="34" charset="0"/>
                <a:cs typeface="Arial" panose="020B0604020202020204" pitchFamily="34" charset="0"/>
              </a:rPr>
              <a:t>OCCH recommends chaplains use the sample RA Interview Questionnaire provided in the supplementary materials in Section 4 of this training.</a:t>
            </a:r>
          </a:p>
        </p:txBody>
      </p:sp>
    </p:spTree>
    <p:extLst>
      <p:ext uri="{BB962C8B-B14F-4D97-AF65-F5344CB8AC3E}">
        <p14:creationId xmlns:p14="http://schemas.microsoft.com/office/powerpoint/2010/main" val="24351693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6661" y="88783"/>
            <a:ext cx="7363790" cy="584238"/>
          </a:xfrm>
        </p:spPr>
        <p:txBody>
          <a:bodyPr>
            <a:noAutofit/>
          </a:bodyPr>
          <a:lstStyle/>
          <a:p>
            <a:r>
              <a:rPr lang="en-US" sz="2400" b="1" dirty="0">
                <a:latin typeface="Arial" panose="020B0604020202020204" pitchFamily="34" charset="0"/>
                <a:cs typeface="Arial" panose="020B0604020202020204" pitchFamily="34" charset="0"/>
              </a:rPr>
              <a:t> C. Chaplain’s RA Formal </a:t>
            </a:r>
            <a:r>
              <a:rPr lang="en-US" sz="2400" b="1" u="sng" dirty="0">
                <a:latin typeface="Arial" panose="020B0604020202020204" pitchFamily="34" charset="0"/>
                <a:cs typeface="Arial" panose="020B0604020202020204" pitchFamily="34" charset="0"/>
              </a:rPr>
              <a:t>Interview Memorandum </a:t>
            </a:r>
          </a:p>
        </p:txBody>
      </p:sp>
      <p:grpSp>
        <p:nvGrpSpPr>
          <p:cNvPr id="6" name="Group 5">
            <a:extLst>
              <a:ext uri="{FF2B5EF4-FFF2-40B4-BE49-F238E27FC236}">
                <a16:creationId xmlns:a16="http://schemas.microsoft.com/office/drawing/2014/main" id="{48389AEA-5DA0-4D10-8055-9A113A05ABEA}"/>
              </a:ext>
            </a:extLst>
          </p:cNvPr>
          <p:cNvGrpSpPr/>
          <p:nvPr/>
        </p:nvGrpSpPr>
        <p:grpSpPr>
          <a:xfrm>
            <a:off x="165273" y="877550"/>
            <a:ext cx="4806221" cy="5622052"/>
            <a:chOff x="165274" y="877550"/>
            <a:chExt cx="3910520" cy="5622052"/>
          </a:xfrm>
        </p:grpSpPr>
        <p:sp>
          <p:nvSpPr>
            <p:cNvPr id="4" name="Rectangle 3"/>
            <p:cNvSpPr/>
            <p:nvPr/>
          </p:nvSpPr>
          <p:spPr>
            <a:xfrm>
              <a:off x="165274" y="877550"/>
              <a:ext cx="3910520" cy="5622052"/>
            </a:xfrm>
            <a:prstGeom prst="rect">
              <a:avLst/>
            </a:prstGeom>
          </p:spPr>
          <p:txBody>
            <a:bodyPr wrap="square">
              <a:spAutoFit/>
            </a:bodyPr>
            <a:lstStyle/>
            <a:p>
              <a:pPr>
                <a:spcBef>
                  <a:spcPts val="400"/>
                </a:spcBef>
              </a:pPr>
              <a:r>
                <a:rPr lang="en-US" sz="1600" b="1" dirty="0">
                  <a:latin typeface="Arial" panose="020B0604020202020204" pitchFamily="34" charset="0"/>
                  <a:cs typeface="Arial" panose="020B0604020202020204" pitchFamily="34" charset="0"/>
                </a:rPr>
                <a:t>SUMMARIZE THE INTERVIEW: </a:t>
              </a:r>
            </a:p>
            <a:p>
              <a:pPr>
                <a:spcBef>
                  <a:spcPts val="400"/>
                </a:spcBef>
              </a:pPr>
              <a:r>
                <a:rPr lang="en-US" sz="1600" b="1" u="sng" dirty="0">
                  <a:latin typeface="Arial" panose="020B0604020202020204" pitchFamily="34" charset="0"/>
                  <a:cs typeface="Arial" panose="020B0604020202020204" pitchFamily="34" charset="0"/>
                </a:rPr>
                <a:t>Required</a:t>
              </a:r>
              <a:r>
                <a:rPr lang="en-US" sz="1600" b="1" dirty="0">
                  <a:latin typeface="Arial" panose="020B0604020202020204" pitchFamily="34" charset="0"/>
                  <a:cs typeface="Arial" panose="020B0604020202020204" pitchFamily="34" charset="0"/>
                </a:rPr>
                <a:t>: </a:t>
              </a:r>
              <a:r>
                <a:rPr lang="en-US" sz="1600" dirty="0">
                  <a:latin typeface="Arial" panose="020B0604020202020204" pitchFamily="34" charset="0"/>
                  <a:cs typeface="Arial" panose="020B0604020202020204" pitchFamily="34" charset="0"/>
                </a:rPr>
                <a:t>The interviewing chaplain must provide a memorandum stating the interview occurred and address: </a:t>
              </a:r>
            </a:p>
            <a:p>
              <a:pPr marL="174625" indent="-174625">
                <a:spcBef>
                  <a:spcPts val="400"/>
                </a:spcBef>
                <a:buFont typeface="Arial" panose="020B0604020202020204" pitchFamily="34" charset="0"/>
                <a:buChar char="•"/>
              </a:pPr>
              <a:r>
                <a:rPr lang="en-US" sz="1600" dirty="0">
                  <a:latin typeface="Arial" panose="020B0604020202020204" pitchFamily="34" charset="0"/>
                  <a:cs typeface="Arial" panose="020B0604020202020204" pitchFamily="34" charset="0"/>
                </a:rPr>
                <a:t>The </a:t>
              </a:r>
              <a:r>
                <a:rPr lang="en-US" sz="1600" b="1" dirty="0">
                  <a:latin typeface="Arial" panose="020B0604020202020204" pitchFamily="34" charset="0"/>
                  <a:cs typeface="Arial" panose="020B0604020202020204" pitchFamily="34" charset="0"/>
                </a:rPr>
                <a:t>religious basis/burden </a:t>
              </a:r>
              <a:r>
                <a:rPr lang="en-US" sz="1600" dirty="0">
                  <a:latin typeface="Arial" panose="020B0604020202020204" pitchFamily="34" charset="0"/>
                  <a:cs typeface="Arial" panose="020B0604020202020204" pitchFamily="34" charset="0"/>
                </a:rPr>
                <a:t>of request.</a:t>
              </a:r>
            </a:p>
            <a:p>
              <a:pPr marL="174625" indent="-174625">
                <a:spcBef>
                  <a:spcPts val="400"/>
                </a:spcBef>
                <a:buFont typeface="Arial" panose="020B0604020202020204" pitchFamily="34" charset="0"/>
                <a:buChar char="•"/>
              </a:pPr>
              <a:r>
                <a:rPr lang="en-US" sz="1600" dirty="0">
                  <a:latin typeface="Arial" panose="020B0604020202020204" pitchFamily="34" charset="0"/>
                  <a:cs typeface="Arial" panose="020B0604020202020204" pitchFamily="34" charset="0"/>
                </a:rPr>
                <a:t>The </a:t>
              </a:r>
              <a:r>
                <a:rPr lang="en-US" sz="1600" b="1" dirty="0">
                  <a:latin typeface="Arial" panose="020B0604020202020204" pitchFamily="34" charset="0"/>
                  <a:cs typeface="Arial" panose="020B0604020202020204" pitchFamily="34" charset="0"/>
                </a:rPr>
                <a:t>sincerity</a:t>
              </a:r>
              <a:r>
                <a:rPr lang="en-US" sz="1600" dirty="0">
                  <a:latin typeface="Arial" panose="020B0604020202020204" pitchFamily="34" charset="0"/>
                  <a:cs typeface="Arial" panose="020B0604020202020204" pitchFamily="34" charset="0"/>
                </a:rPr>
                <a:t> of the belief.</a:t>
              </a:r>
            </a:p>
            <a:p>
              <a:pPr>
                <a:spcBef>
                  <a:spcPts val="400"/>
                </a:spcBef>
              </a:pPr>
              <a:r>
                <a:rPr lang="en-US" sz="1600" b="1" u="sng" dirty="0">
                  <a:latin typeface="Arial" panose="020B0604020202020204" pitchFamily="34" charset="0"/>
                  <a:cs typeface="Arial" panose="020B0604020202020204" pitchFamily="34" charset="0"/>
                </a:rPr>
                <a:t>Required</a:t>
              </a:r>
              <a:r>
                <a:rPr lang="en-US" sz="1600" b="1" dirty="0">
                  <a:latin typeface="Arial" panose="020B0604020202020204" pitchFamily="34" charset="0"/>
                  <a:cs typeface="Arial" panose="020B0604020202020204" pitchFamily="34" charset="0"/>
                </a:rPr>
                <a:t>:</a:t>
              </a:r>
              <a:r>
                <a:rPr lang="en-US" sz="1600" dirty="0">
                  <a:latin typeface="Arial" panose="020B0604020202020204" pitchFamily="34" charset="0"/>
                  <a:cs typeface="Arial" panose="020B0604020202020204" pitchFamily="34" charset="0"/>
                </a:rPr>
                <a:t> Memorandum </a:t>
              </a:r>
              <a:r>
                <a:rPr lang="en-US" sz="1600" b="1" dirty="0">
                  <a:latin typeface="Arial" panose="020B0604020202020204" pitchFamily="34" charset="0"/>
                  <a:cs typeface="Arial" panose="020B0604020202020204" pitchFamily="34" charset="0"/>
                </a:rPr>
                <a:t>must</a:t>
              </a:r>
              <a:r>
                <a:rPr lang="en-US" sz="1600" dirty="0">
                  <a:latin typeface="Arial" panose="020B0604020202020204" pitchFamily="34" charset="0"/>
                  <a:cs typeface="Arial" panose="020B0604020202020204" pitchFamily="34" charset="0"/>
                </a:rPr>
                <a:t> explain </a:t>
              </a:r>
              <a:r>
                <a:rPr lang="en-US" sz="1600" b="1" dirty="0">
                  <a:latin typeface="Arial" panose="020B0604020202020204" pitchFamily="34" charset="0"/>
                  <a:cs typeface="Arial" panose="020B0604020202020204" pitchFamily="34" charset="0"/>
                </a:rPr>
                <a:t>WHY</a:t>
              </a:r>
              <a:r>
                <a:rPr lang="en-US" sz="1600" dirty="0">
                  <a:latin typeface="Arial" panose="020B0604020202020204" pitchFamily="34" charset="0"/>
                  <a:cs typeface="Arial" panose="020B0604020202020204" pitchFamily="34" charset="0"/>
                </a:rPr>
                <a:t> they found religious basis, substantial burden, and sincerity. How long have they practiced, do Army records match request, do they understand the faith, confirmed with religious leader, etc. </a:t>
              </a:r>
              <a:r>
                <a:rPr lang="en-US" sz="1600" b="1" dirty="0">
                  <a:latin typeface="Arial" panose="020B0604020202020204" pitchFamily="34" charset="0"/>
                  <a:cs typeface="Arial" panose="020B0604020202020204" pitchFamily="34" charset="0"/>
                </a:rPr>
                <a:t>Do not just say </a:t>
              </a:r>
              <a:r>
                <a:rPr lang="en-US" sz="1600" b="1" i="1" dirty="0">
                  <a:latin typeface="Arial" panose="020B0604020202020204" pitchFamily="34" charset="0"/>
                  <a:cs typeface="Arial" panose="020B0604020202020204" pitchFamily="34" charset="0"/>
                </a:rPr>
                <a:t>“I find the request sincere”</a:t>
              </a:r>
              <a:r>
                <a:rPr lang="en-US" sz="1600" i="1" dirty="0">
                  <a:latin typeface="Arial" panose="020B0604020202020204" pitchFamily="34" charset="0"/>
                  <a:cs typeface="Arial" panose="020B0604020202020204" pitchFamily="34" charset="0"/>
                </a:rPr>
                <a:t>.</a:t>
              </a:r>
              <a:r>
                <a:rPr lang="en-US" sz="1600" dirty="0">
                  <a:latin typeface="Arial" panose="020B0604020202020204" pitchFamily="34" charset="0"/>
                  <a:cs typeface="Arial" panose="020B0604020202020204" pitchFamily="34" charset="0"/>
                </a:rPr>
                <a:t> Capture WHY it has basis, burden, and sincerity.</a:t>
              </a:r>
              <a:r>
                <a:rPr lang="en-US" sz="1600" b="1" dirty="0">
                  <a:latin typeface="Arial" panose="020B0604020202020204" pitchFamily="34" charset="0"/>
                  <a:cs typeface="Arial" panose="020B0604020202020204" pitchFamily="34" charset="0"/>
                </a:rPr>
                <a:t> </a:t>
              </a:r>
              <a:endParaRPr lang="en-US" sz="1600" dirty="0">
                <a:latin typeface="Arial" panose="020B0604020202020204" pitchFamily="34" charset="0"/>
                <a:cs typeface="Arial" panose="020B0604020202020204" pitchFamily="34" charset="0"/>
              </a:endParaRPr>
            </a:p>
            <a:p>
              <a:pPr>
                <a:spcBef>
                  <a:spcPts val="400"/>
                </a:spcBef>
              </a:pPr>
              <a:r>
                <a:rPr lang="en-US" sz="1600" b="1" u="sng" dirty="0">
                  <a:latin typeface="Arial" panose="020B0604020202020204" pitchFamily="34" charset="0"/>
                  <a:cs typeface="Arial" panose="020B0604020202020204" pitchFamily="34" charset="0"/>
                </a:rPr>
                <a:t>Optional</a:t>
              </a:r>
              <a:r>
                <a:rPr lang="en-US" sz="1600" b="1" dirty="0">
                  <a:latin typeface="Arial" panose="020B0604020202020204" pitchFamily="34" charset="0"/>
                  <a:cs typeface="Arial" panose="020B0604020202020204" pitchFamily="34" charset="0"/>
                </a:rPr>
                <a:t>: </a:t>
              </a:r>
              <a:r>
                <a:rPr lang="en-US" sz="1600" dirty="0">
                  <a:latin typeface="Arial" panose="020B0604020202020204" pitchFamily="34" charset="0"/>
                  <a:cs typeface="Arial" panose="020B0604020202020204" pitchFamily="34" charset="0"/>
                </a:rPr>
                <a:t>Chaplains DO NOT need to explain the religion or belief. They should summarize the interview and state findings. </a:t>
              </a:r>
              <a:endParaRPr lang="en-US" sz="1600" b="1" dirty="0">
                <a:latin typeface="Arial" panose="020B0604020202020204" pitchFamily="34" charset="0"/>
                <a:cs typeface="Arial" panose="020B0604020202020204" pitchFamily="34" charset="0"/>
              </a:endParaRPr>
            </a:p>
            <a:p>
              <a:pPr>
                <a:spcBef>
                  <a:spcPts val="400"/>
                </a:spcBef>
              </a:pPr>
              <a:r>
                <a:rPr lang="en-US" sz="1600" b="1" u="sng" dirty="0">
                  <a:latin typeface="Arial" panose="020B0604020202020204" pitchFamily="34" charset="0"/>
                  <a:cs typeface="Arial" panose="020B0604020202020204" pitchFamily="34" charset="0"/>
                </a:rPr>
                <a:t>Optional</a:t>
              </a:r>
              <a:r>
                <a:rPr lang="en-US" sz="1600" b="1" dirty="0">
                  <a:latin typeface="Arial" panose="020B0604020202020204" pitchFamily="34" charset="0"/>
                  <a:cs typeface="Arial" panose="020B0604020202020204" pitchFamily="34" charset="0"/>
                </a:rPr>
                <a:t>: </a:t>
              </a:r>
              <a:r>
                <a:rPr lang="en-US" sz="1600" dirty="0">
                  <a:latin typeface="Arial" panose="020B0604020202020204" pitchFamily="34" charset="0"/>
                  <a:cs typeface="Arial" panose="020B0604020202020204" pitchFamily="34" charset="0"/>
                </a:rPr>
                <a:t>The chaplain may recommend approval or disapproval but is not required to do so. Better to state findings on </a:t>
              </a:r>
              <a:r>
                <a:rPr lang="en-US" sz="1600" b="1" dirty="0">
                  <a:latin typeface="Arial" panose="020B0604020202020204" pitchFamily="34" charset="0"/>
                  <a:cs typeface="Arial" panose="020B0604020202020204" pitchFamily="34" charset="0"/>
                </a:rPr>
                <a:t>basis</a:t>
              </a:r>
              <a:r>
                <a:rPr lang="en-US" sz="1600" dirty="0">
                  <a:latin typeface="Arial" panose="020B0604020202020204" pitchFamily="34" charset="0"/>
                  <a:cs typeface="Arial" panose="020B0604020202020204" pitchFamily="34" charset="0"/>
                </a:rPr>
                <a:t> and </a:t>
              </a:r>
              <a:r>
                <a:rPr lang="en-US" sz="1600" b="1" dirty="0">
                  <a:latin typeface="Arial" panose="020B0604020202020204" pitchFamily="34" charset="0"/>
                  <a:cs typeface="Arial" panose="020B0604020202020204" pitchFamily="34" charset="0"/>
                </a:rPr>
                <a:t>sincerity</a:t>
              </a:r>
              <a:r>
                <a:rPr lang="en-US" sz="1600" dirty="0">
                  <a:latin typeface="Arial" panose="020B0604020202020204" pitchFamily="34" charset="0"/>
                  <a:cs typeface="Arial" panose="020B0604020202020204" pitchFamily="34" charset="0"/>
                </a:rPr>
                <a:t>.</a:t>
              </a:r>
            </a:p>
            <a:p>
              <a:pPr>
                <a:spcBef>
                  <a:spcPts val="400"/>
                </a:spcBef>
              </a:pPr>
              <a:r>
                <a:rPr lang="en-US" sz="1600" dirty="0">
                  <a:latin typeface="Arial" panose="020B0604020202020204" pitchFamily="34" charset="0"/>
                  <a:cs typeface="Arial" panose="020B0604020202020204" pitchFamily="34" charset="0"/>
                </a:rPr>
                <a:t> </a:t>
              </a:r>
            </a:p>
            <a:p>
              <a:endParaRPr lang="en-US" sz="1600" dirty="0">
                <a:latin typeface="Arial" panose="020B0604020202020204" pitchFamily="34" charset="0"/>
                <a:cs typeface="Arial" panose="020B0604020202020204" pitchFamily="34" charset="0"/>
              </a:endParaRPr>
            </a:p>
          </p:txBody>
        </p:sp>
        <p:sp>
          <p:nvSpPr>
            <p:cNvPr id="3" name="TextBox 2"/>
            <p:cNvSpPr txBox="1"/>
            <p:nvPr/>
          </p:nvSpPr>
          <p:spPr>
            <a:xfrm>
              <a:off x="1451115" y="5980450"/>
              <a:ext cx="1912882" cy="292388"/>
            </a:xfrm>
            <a:prstGeom prst="rect">
              <a:avLst/>
            </a:prstGeom>
            <a:noFill/>
          </p:spPr>
          <p:txBody>
            <a:bodyPr wrap="square" rtlCol="0">
              <a:spAutoFit/>
            </a:bodyPr>
            <a:lstStyle/>
            <a:p>
              <a:r>
                <a:rPr lang="en-US" sz="1300" b="1" i="1" dirty="0">
                  <a:solidFill>
                    <a:srgbClr val="002060"/>
                  </a:solidFill>
                  <a:latin typeface="Arial" panose="020B0604020202020204" pitchFamily="34" charset="0"/>
                  <a:cs typeface="Arial" panose="020B0604020202020204" pitchFamily="34" charset="0"/>
                </a:rPr>
                <a:t>Sample Memorandum</a:t>
              </a:r>
            </a:p>
          </p:txBody>
        </p:sp>
        <p:sp>
          <p:nvSpPr>
            <p:cNvPr id="10" name="Right Arrow 9"/>
            <p:cNvSpPr/>
            <p:nvPr/>
          </p:nvSpPr>
          <p:spPr>
            <a:xfrm>
              <a:off x="3305808" y="6015277"/>
              <a:ext cx="701529" cy="222735"/>
            </a:xfrm>
            <a:prstGeom prst="rightArrow">
              <a:avLst>
                <a:gd name="adj1" fmla="val 50000"/>
                <a:gd name="adj2" fmla="val 46468"/>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7" name="Picture 6" descr="A picture containing timeline&#10;&#10;Description automatically generated">
            <a:extLst>
              <a:ext uri="{FF2B5EF4-FFF2-40B4-BE49-F238E27FC236}">
                <a16:creationId xmlns:a16="http://schemas.microsoft.com/office/drawing/2014/main" id="{7DE41F16-7855-B1A4-A9F4-1E79F59ABAA5}"/>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b="3415"/>
          <a:stretch/>
        </p:blipFill>
        <p:spPr>
          <a:xfrm>
            <a:off x="4971493" y="937959"/>
            <a:ext cx="4162515" cy="5622052"/>
          </a:xfrm>
          <a:prstGeom prst="rect">
            <a:avLst/>
          </a:prstGeom>
        </p:spPr>
      </p:pic>
    </p:spTree>
    <p:extLst>
      <p:ext uri="{BB962C8B-B14F-4D97-AF65-F5344CB8AC3E}">
        <p14:creationId xmlns:p14="http://schemas.microsoft.com/office/powerpoint/2010/main" val="32024480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268859" y="924515"/>
            <a:ext cx="8875141" cy="5709255"/>
          </a:xfrm>
          <a:prstGeom prst="rect">
            <a:avLst/>
          </a:prstGeom>
        </p:spPr>
        <p:txBody>
          <a:bodyPr wrap="square">
            <a:spAutoFit/>
          </a:bodyPr>
          <a:lstStyle/>
          <a:p>
            <a:pPr>
              <a:spcAft>
                <a:spcPts val="600"/>
              </a:spcAft>
            </a:pPr>
            <a:r>
              <a:rPr lang="en-US" b="1" u="sng" dirty="0">
                <a:latin typeface="Arial" panose="020B0604020202020204" pitchFamily="34" charset="0"/>
                <a:cs typeface="Arial" panose="020B0604020202020204" pitchFamily="34" charset="0"/>
              </a:rPr>
              <a:t>1. Religious Basis</a:t>
            </a:r>
            <a:r>
              <a:rPr lang="en-US" dirty="0">
                <a:latin typeface="Arial" panose="020B0604020202020204" pitchFamily="34" charset="0"/>
                <a:cs typeface="Arial" panose="020B0604020202020204" pitchFamily="34" charset="0"/>
              </a:rPr>
              <a:t>: Accommodation requests must have </a:t>
            </a:r>
            <a:r>
              <a:rPr lang="en-US" i="1" dirty="0">
                <a:latin typeface="Arial" panose="020B0604020202020204" pitchFamily="34" charset="0"/>
                <a:cs typeface="Arial" panose="020B0604020202020204" pitchFamily="34" charset="0"/>
              </a:rPr>
              <a:t>“religious basis” </a:t>
            </a:r>
            <a:r>
              <a:rPr lang="en-US" dirty="0">
                <a:latin typeface="Arial" panose="020B0604020202020204" pitchFamily="34" charset="0"/>
                <a:cs typeface="Arial" panose="020B0604020202020204" pitchFamily="34" charset="0"/>
              </a:rPr>
              <a:t>rather than a philosophical or moral preference that may be based on a religious belief (see template from ATP 1-05.04, 2-33). </a:t>
            </a:r>
          </a:p>
          <a:p>
            <a:pPr marL="285750" indent="-280988">
              <a:buFont typeface="Arial" panose="020B0604020202020204" pitchFamily="34" charset="0"/>
              <a:buChar char="•"/>
            </a:pPr>
            <a:r>
              <a:rPr lang="en-US" dirty="0">
                <a:latin typeface="Arial" panose="020B0604020202020204" pitchFamily="34" charset="0"/>
                <a:cs typeface="Arial" panose="020B0604020202020204" pitchFamily="34" charset="0"/>
              </a:rPr>
              <a:t>The request’s nature cannot be merely moral, philosophical, or cultural; a belief that is not </a:t>
            </a:r>
            <a:r>
              <a:rPr lang="en-US" b="1" dirty="0">
                <a:latin typeface="Arial" panose="020B0604020202020204" pitchFamily="34" charset="0"/>
                <a:cs typeface="Arial" panose="020B0604020202020204" pitchFamily="34" charset="0"/>
              </a:rPr>
              <a:t>religious</a:t>
            </a:r>
            <a:r>
              <a:rPr lang="en-US" dirty="0">
                <a:latin typeface="Arial" panose="020B0604020202020204" pitchFamily="34" charset="0"/>
                <a:cs typeface="Arial" panose="020B0604020202020204" pitchFamily="34" charset="0"/>
              </a:rPr>
              <a:t> cannot constitute a sincerely held </a:t>
            </a:r>
            <a:r>
              <a:rPr lang="en-US" b="1" dirty="0">
                <a:latin typeface="Arial" panose="020B0604020202020204" pitchFamily="34" charset="0"/>
                <a:cs typeface="Arial" panose="020B0604020202020204" pitchFamily="34" charset="0"/>
              </a:rPr>
              <a:t>religious</a:t>
            </a:r>
            <a:r>
              <a:rPr lang="en-US" dirty="0">
                <a:latin typeface="Arial" panose="020B0604020202020204" pitchFamily="34" charset="0"/>
                <a:cs typeface="Arial" panose="020B0604020202020204" pitchFamily="34" charset="0"/>
              </a:rPr>
              <a:t> belief. </a:t>
            </a:r>
          </a:p>
          <a:p>
            <a:pPr marL="285750" indent="-280988">
              <a:buFont typeface="Arial" panose="020B0604020202020204" pitchFamily="34" charset="0"/>
              <a:buChar char="•"/>
            </a:pPr>
            <a:endParaRPr lang="en-US" dirty="0">
              <a:latin typeface="Arial" panose="020B0604020202020204" pitchFamily="34" charset="0"/>
              <a:cs typeface="Arial" panose="020B0604020202020204" pitchFamily="34" charset="0"/>
            </a:endParaRPr>
          </a:p>
          <a:p>
            <a:pPr marL="285750" indent="-280988">
              <a:buFont typeface="Arial" panose="020B0604020202020204" pitchFamily="34" charset="0"/>
              <a:buChar char="•"/>
            </a:pPr>
            <a:r>
              <a:rPr lang="en-US" b="1" dirty="0">
                <a:latin typeface="Arial" panose="020B0604020202020204" pitchFamily="34" charset="0"/>
                <a:cs typeface="Arial" panose="020B0604020202020204" pitchFamily="34" charset="0"/>
              </a:rPr>
              <a:t>RFRA is the standard. </a:t>
            </a:r>
            <a:r>
              <a:rPr lang="en-US" dirty="0">
                <a:latin typeface="Arial" panose="020B0604020202020204" pitchFamily="34" charset="0"/>
                <a:cs typeface="Arial" panose="020B0604020202020204" pitchFamily="34" charset="0"/>
              </a:rPr>
              <a:t>RFRA specifically notes that the government shall not burden an individual’s exercise of religion, and therefore applies to the individual person over an established religious group. </a:t>
            </a:r>
          </a:p>
          <a:p>
            <a:pPr marL="123825"/>
            <a:endParaRPr lang="en-US" dirty="0">
              <a:solidFill>
                <a:srgbClr val="00B0F0"/>
              </a:solidFill>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dirty="0">
                <a:latin typeface="Arial" panose="020B0604020202020204" pitchFamily="34" charset="0"/>
                <a:cs typeface="Arial" panose="020B0604020202020204" pitchFamily="34" charset="0"/>
              </a:rPr>
              <a:t>However, In providing expert analysis on religious sincerity, OCCH considers that when the belief is known and common within the claimed religion, then the belief: </a:t>
            </a:r>
          </a:p>
          <a:p>
            <a:pPr marL="571500" indent="-285750">
              <a:buAutoNum type="arabicParenR"/>
            </a:pPr>
            <a:r>
              <a:rPr lang="en-US" dirty="0">
                <a:latin typeface="Arial" panose="020B0604020202020204" pitchFamily="34" charset="0"/>
                <a:cs typeface="Arial" panose="020B0604020202020204" pitchFamily="34" charset="0"/>
              </a:rPr>
              <a:t>more fully expresses formal and external religious signs, and </a:t>
            </a:r>
          </a:p>
          <a:p>
            <a:pPr marL="571500" indent="-285750">
              <a:buAutoNum type="arabicParenR"/>
            </a:pPr>
            <a:r>
              <a:rPr lang="en-US" dirty="0">
                <a:latin typeface="Arial" panose="020B0604020202020204" pitchFamily="34" charset="0"/>
                <a:cs typeface="Arial" panose="020B0604020202020204" pitchFamily="34" charset="0"/>
              </a:rPr>
              <a:t>more clearly demonstrates connection with transcendence and a comprehensive belief system</a:t>
            </a:r>
          </a:p>
          <a:p>
            <a:pPr marL="285750"/>
            <a:endParaRPr lang="en-US" b="1" dirty="0">
              <a:solidFill>
                <a:srgbClr val="00B050"/>
              </a:solidFill>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b="1" dirty="0">
                <a:latin typeface="Arial" panose="020B0604020202020204" pitchFamily="34" charset="0"/>
                <a:cs typeface="Arial" panose="020B0604020202020204" pitchFamily="34" charset="0"/>
              </a:rPr>
              <a:t>CHAPLAINS DO NOT speak to the validity of a religion or religious belief.</a:t>
            </a:r>
          </a:p>
          <a:p>
            <a:pPr marL="742950" lvl="1" indent="-285750">
              <a:buFont typeface="Arial" panose="020B0604020202020204" pitchFamily="34" charset="0"/>
              <a:buChar char="•"/>
            </a:pPr>
            <a:r>
              <a:rPr lang="en-US" dirty="0">
                <a:latin typeface="Arial" panose="020B0604020202020204" pitchFamily="34" charset="0"/>
                <a:cs typeface="Arial" panose="020B0604020202020204" pitchFamily="34" charset="0"/>
              </a:rPr>
              <a:t>Substantiating basis and sincerity is not an endorsement or rejection of a religion.</a:t>
            </a:r>
          </a:p>
          <a:p>
            <a:pPr marL="742950" lvl="1" indent="-285750">
              <a:buFont typeface="Arial" panose="020B0604020202020204" pitchFamily="34" charset="0"/>
              <a:buChar char="•"/>
            </a:pPr>
            <a:r>
              <a:rPr lang="en-US" dirty="0">
                <a:latin typeface="Arial" panose="020B0604020202020204" pitchFamily="34" charset="0"/>
                <a:cs typeface="Arial" panose="020B0604020202020204" pitchFamily="34" charset="0"/>
              </a:rPr>
              <a:t>Goal is to communicate elements that demonstrate sincerity (or lack of).</a:t>
            </a:r>
          </a:p>
        </p:txBody>
      </p:sp>
      <p:sp>
        <p:nvSpPr>
          <p:cNvPr id="2" name="Title 1"/>
          <p:cNvSpPr>
            <a:spLocks noGrp="1"/>
          </p:cNvSpPr>
          <p:nvPr>
            <p:ph type="title"/>
          </p:nvPr>
        </p:nvSpPr>
        <p:spPr>
          <a:xfrm>
            <a:off x="259882" y="110817"/>
            <a:ext cx="6987940" cy="584238"/>
          </a:xfrm>
        </p:spPr>
        <p:txBody>
          <a:bodyPr>
            <a:noAutofit/>
          </a:bodyPr>
          <a:lstStyle/>
          <a:p>
            <a:r>
              <a:rPr lang="en-US" sz="2400" b="1" dirty="0">
                <a:latin typeface="Arial" panose="020B0604020202020204" pitchFamily="34" charset="0"/>
                <a:cs typeface="Arial" panose="020B0604020202020204" pitchFamily="34" charset="0"/>
              </a:rPr>
              <a:t> D. Chaplain TTPs AND Best Practices: </a:t>
            </a:r>
            <a:br>
              <a:rPr lang="en-US" sz="2400" b="1" dirty="0">
                <a:latin typeface="Arial" panose="020B0604020202020204" pitchFamily="34" charset="0"/>
                <a:cs typeface="Arial" panose="020B0604020202020204" pitchFamily="34" charset="0"/>
              </a:rPr>
            </a:br>
            <a:r>
              <a:rPr lang="en-US" sz="2400" b="1" u="sng" dirty="0">
                <a:latin typeface="Arial" panose="020B0604020202020204" pitchFamily="34" charset="0"/>
                <a:cs typeface="Arial" panose="020B0604020202020204" pitchFamily="34" charset="0"/>
              </a:rPr>
              <a:t>1–Religious Basis</a:t>
            </a:r>
            <a:r>
              <a:rPr lang="en-US" sz="2400" b="1" dirty="0">
                <a:latin typeface="Arial" panose="020B0604020202020204" pitchFamily="34" charset="0"/>
                <a:ea typeface="+mn-ea"/>
                <a:cs typeface="Arial" panose="020B0604020202020204" pitchFamily="34" charset="0"/>
              </a:rPr>
              <a:t> </a:t>
            </a:r>
            <a:r>
              <a:rPr lang="en-US" sz="2400" b="1" dirty="0">
                <a:solidFill>
                  <a:schemeClr val="bg1"/>
                </a:solidFill>
                <a:latin typeface="Arial" panose="020B0604020202020204" pitchFamily="34" charset="0"/>
                <a:ea typeface="+mn-ea"/>
                <a:cs typeface="Arial" panose="020B0604020202020204" pitchFamily="34" charset="0"/>
              </a:rPr>
              <a:t>(1 of 9) </a:t>
            </a:r>
            <a:r>
              <a:rPr lang="en-US" sz="2400" b="1" dirty="0">
                <a:solidFill>
                  <a:prstClr val="black"/>
                </a:solidFill>
                <a:latin typeface="Arial" panose="020B0604020202020204" pitchFamily="34" charset="0"/>
                <a:ea typeface="+mn-ea"/>
                <a:cs typeface="Arial" panose="020B0604020202020204" pitchFamily="34" charset="0"/>
              </a:rPr>
              <a:t>(1 of 6)</a:t>
            </a:r>
            <a:r>
              <a:rPr lang="en-US" sz="2400" b="1" dirty="0">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41382462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6CB8E56D-FC9D-4259-8AD2-D4032FA2367F}"/>
              </a:ext>
            </a:extLst>
          </p:cNvPr>
          <p:cNvSpPr txBox="1"/>
          <p:nvPr/>
        </p:nvSpPr>
        <p:spPr>
          <a:xfrm>
            <a:off x="1235687" y="2047541"/>
            <a:ext cx="6798767" cy="1938992"/>
          </a:xfrm>
          <a:prstGeom prst="rect">
            <a:avLst/>
          </a:prstGeom>
          <a:solidFill>
            <a:sysClr val="window" lastClr="FFFFFF"/>
          </a:solid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400" b="1" i="0" u="none" strike="noStrike" kern="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SECTION 1.</a:t>
            </a:r>
          </a:p>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400" b="1" i="0" u="none" strike="noStrike" kern="0" cap="none" spc="0" normalizeH="0" baseline="0" noProof="0" dirty="0">
              <a:ln>
                <a:noFill/>
              </a:ln>
              <a:solidFill>
                <a:prstClr val="black"/>
              </a:solidFill>
              <a:effectLst/>
              <a:uLnTx/>
              <a:uFillTx/>
              <a:latin typeface="Arial" panose="020B0604020202020204" pitchFamily="34" charset="0"/>
              <a:cs typeface="Arial" panose="020B0604020202020204" pitchFamily="34" charset="0"/>
            </a:endParaRPr>
          </a:p>
          <a:p>
            <a:pPr lvl="0" algn="ctr">
              <a:defRPr/>
            </a:pPr>
            <a:r>
              <a:rPr lang="en-US" sz="2400" b="1" dirty="0">
                <a:latin typeface="Arial" panose="020B0604020202020204" pitchFamily="34" charset="0"/>
                <a:cs typeface="Arial" panose="020B0604020202020204" pitchFamily="34" charset="0"/>
              </a:rPr>
              <a:t>Foundations of Religious Liberty and Religious Accommodation in the </a:t>
            </a:r>
          </a:p>
          <a:p>
            <a:pPr lvl="0" algn="ctr">
              <a:defRPr/>
            </a:pPr>
            <a:r>
              <a:rPr lang="en-US" sz="2400" b="1" dirty="0">
                <a:latin typeface="Arial" panose="020B0604020202020204" pitchFamily="34" charset="0"/>
                <a:cs typeface="Arial" panose="020B0604020202020204" pitchFamily="34" charset="0"/>
              </a:rPr>
              <a:t>United States Army</a:t>
            </a:r>
            <a:endParaRPr kumimoji="0" lang="en-US" sz="2400" b="1" i="0" u="none" strike="noStrike" kern="0" cap="none" spc="0" normalizeH="0" baseline="0" noProof="0" dirty="0">
              <a:ln>
                <a:noFill/>
              </a:ln>
              <a:solidFill>
                <a:prstClr val="black"/>
              </a:solidFill>
              <a:effectLst/>
              <a:uLnTx/>
              <a:uFillTx/>
              <a:latin typeface="Arial" panose="020B0604020202020204" pitchFamily="34" charset="0"/>
              <a:cs typeface="Arial" panose="020B0604020202020204" pitchFamily="34" charset="0"/>
            </a:endParaRPr>
          </a:p>
        </p:txBody>
      </p:sp>
      <p:sp>
        <p:nvSpPr>
          <p:cNvPr id="2" name="Title 1">
            <a:extLst>
              <a:ext uri="{FF2B5EF4-FFF2-40B4-BE49-F238E27FC236}">
                <a16:creationId xmlns:a16="http://schemas.microsoft.com/office/drawing/2014/main" id="{A9BAB4A6-0721-4B0B-BFA2-340F603767AE}"/>
              </a:ext>
            </a:extLst>
          </p:cNvPr>
          <p:cNvSpPr>
            <a:spLocks noGrp="1"/>
          </p:cNvSpPr>
          <p:nvPr>
            <p:ph type="title"/>
          </p:nvPr>
        </p:nvSpPr>
        <p:spPr>
          <a:xfrm>
            <a:off x="259882" y="198951"/>
            <a:ext cx="6987940" cy="584238"/>
          </a:xfrm>
        </p:spPr>
        <p:txBody>
          <a:bodyPr/>
          <a:lstStyle/>
          <a:p>
            <a:r>
              <a:rPr lang="en-US" dirty="0"/>
              <a:t>SECTION ONE</a:t>
            </a:r>
          </a:p>
        </p:txBody>
      </p:sp>
    </p:spTree>
    <p:extLst>
      <p:ext uri="{BB962C8B-B14F-4D97-AF65-F5344CB8AC3E}">
        <p14:creationId xmlns:p14="http://schemas.microsoft.com/office/powerpoint/2010/main" val="27258699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268859" y="919349"/>
            <a:ext cx="8618545" cy="5570756"/>
          </a:xfrm>
          <a:prstGeom prst="rect">
            <a:avLst/>
          </a:prstGeom>
        </p:spPr>
        <p:txBody>
          <a:bodyPr wrap="square">
            <a:spAutoFit/>
          </a:bodyPr>
          <a:lstStyle/>
          <a:p>
            <a:pPr>
              <a:lnSpc>
                <a:spcPct val="100000"/>
              </a:lnSpc>
            </a:pPr>
            <a:r>
              <a:rPr lang="en-US" sz="1700" b="1" u="sng" kern="0" dirty="0">
                <a:latin typeface=" Arial"/>
                <a:cs typeface="Arial" panose="020B0604020202020204" pitchFamily="34" charset="0"/>
              </a:rPr>
              <a:t>Policy</a:t>
            </a:r>
            <a:r>
              <a:rPr lang="en-US" sz="1700" u="sng" kern="0" dirty="0">
                <a:latin typeface=" Arial"/>
                <a:cs typeface="Arial" panose="020B0604020202020204" pitchFamily="34" charset="0"/>
              </a:rPr>
              <a:t> Religion Description</a:t>
            </a:r>
            <a:r>
              <a:rPr lang="en-US" sz="1700" kern="0" dirty="0">
                <a:latin typeface=" Arial"/>
                <a:cs typeface="Arial" panose="020B0604020202020204" pitchFamily="34" charset="0"/>
              </a:rPr>
              <a:t> (Function of Religion)</a:t>
            </a:r>
          </a:p>
          <a:p>
            <a:pPr>
              <a:lnSpc>
                <a:spcPct val="100000"/>
              </a:lnSpc>
            </a:pPr>
            <a:endParaRPr lang="en-US" sz="1700" kern="0" dirty="0">
              <a:latin typeface=" Arial"/>
              <a:cs typeface="Arial" panose="020B0604020202020204" pitchFamily="34" charset="0"/>
            </a:endParaRPr>
          </a:p>
          <a:p>
            <a:pPr marL="285750" indent="-285750">
              <a:lnSpc>
                <a:spcPct val="100000"/>
              </a:lnSpc>
              <a:buFont typeface="Arial" panose="020B0604020202020204" pitchFamily="34" charset="0"/>
              <a:buChar char="•"/>
            </a:pPr>
            <a:r>
              <a:rPr lang="en-US" sz="1700" dirty="0">
                <a:effectLst/>
                <a:latin typeface=" Arial"/>
                <a:ea typeface="Calibri" panose="020F0502020204030204" pitchFamily="34" charset="0"/>
                <a:cs typeface="Times New Roman" panose="02020603050405020304" pitchFamily="18" charset="0"/>
              </a:rPr>
              <a:t>“A </a:t>
            </a:r>
            <a:r>
              <a:rPr lang="en-US" sz="1700" b="1" u="sng" dirty="0">
                <a:effectLst/>
                <a:latin typeface=" Arial"/>
                <a:ea typeface="Calibri" panose="020F0502020204030204" pitchFamily="34" charset="0"/>
                <a:cs typeface="Times New Roman" panose="02020603050405020304" pitchFamily="18" charset="0"/>
              </a:rPr>
              <a:t>personal set or institutionalized system of attitudes, moral or ethical beliefs and practices</a:t>
            </a:r>
            <a:r>
              <a:rPr lang="en-US" sz="1700" b="1" dirty="0">
                <a:effectLst/>
                <a:latin typeface=" Arial"/>
                <a:ea typeface="Calibri" panose="020F0502020204030204" pitchFamily="34" charset="0"/>
                <a:cs typeface="Times New Roman" panose="02020603050405020304" pitchFamily="18" charset="0"/>
              </a:rPr>
              <a:t> </a:t>
            </a:r>
            <a:r>
              <a:rPr lang="en-US" sz="1700" dirty="0">
                <a:effectLst/>
                <a:latin typeface=" Arial"/>
                <a:ea typeface="Calibri" panose="020F0502020204030204" pitchFamily="34" charset="0"/>
                <a:cs typeface="Times New Roman" panose="02020603050405020304" pitchFamily="18" charset="0"/>
              </a:rPr>
              <a:t>held with the </a:t>
            </a:r>
            <a:r>
              <a:rPr lang="en-US" sz="1700" b="1" u="sng" dirty="0">
                <a:effectLst/>
                <a:latin typeface=" Arial"/>
                <a:ea typeface="Calibri" panose="020F0502020204030204" pitchFamily="34" charset="0"/>
                <a:cs typeface="Times New Roman" panose="02020603050405020304" pitchFamily="18" charset="0"/>
              </a:rPr>
              <a:t>strength of traditional views, characterized by ardor and faith</a:t>
            </a:r>
            <a:r>
              <a:rPr lang="en-US" sz="1700" dirty="0">
                <a:effectLst/>
                <a:latin typeface=" Arial"/>
                <a:ea typeface="Calibri" panose="020F0502020204030204" pitchFamily="34" charset="0"/>
                <a:cs typeface="Times New Roman" panose="02020603050405020304" pitchFamily="18" charset="0"/>
              </a:rPr>
              <a:t>, and generally evidenced through </a:t>
            </a:r>
            <a:r>
              <a:rPr lang="en-US" sz="1700" b="1" u="sng" dirty="0">
                <a:effectLst/>
                <a:latin typeface=" Arial"/>
                <a:ea typeface="Calibri" panose="020F0502020204030204" pitchFamily="34" charset="0"/>
                <a:cs typeface="Times New Roman" panose="02020603050405020304" pitchFamily="18" charset="0"/>
              </a:rPr>
              <a:t>specific observances</a:t>
            </a:r>
            <a:r>
              <a:rPr lang="en-US" sz="1700" dirty="0">
                <a:effectLst/>
                <a:latin typeface=" Arial"/>
                <a:ea typeface="Calibri" panose="020F0502020204030204" pitchFamily="34" charset="0"/>
                <a:cs typeface="Times New Roman" panose="02020603050405020304" pitchFamily="18" charset="0"/>
              </a:rPr>
              <a:t>” (</a:t>
            </a:r>
            <a:r>
              <a:rPr lang="en-US" sz="1700" kern="0" dirty="0">
                <a:latin typeface=" Arial"/>
                <a:cs typeface="Arial" panose="020B0604020202020204" pitchFamily="34" charset="0"/>
              </a:rPr>
              <a:t>Found in AR 600-20 Glossary) </a:t>
            </a:r>
          </a:p>
          <a:p>
            <a:pPr marL="283464" indent="-283464">
              <a:lnSpc>
                <a:spcPct val="100000"/>
              </a:lnSpc>
            </a:pPr>
            <a:endParaRPr lang="en-US" sz="1700" kern="0" dirty="0">
              <a:latin typeface=" Arial"/>
              <a:cs typeface="Arial" panose="020B0604020202020204" pitchFamily="34" charset="0"/>
            </a:endParaRPr>
          </a:p>
          <a:p>
            <a:pPr marL="285750" indent="-285750">
              <a:lnSpc>
                <a:spcPct val="100000"/>
              </a:lnSpc>
              <a:buFont typeface="Arial" panose="020B0604020202020204" pitchFamily="34" charset="0"/>
              <a:buChar char="•"/>
            </a:pPr>
            <a:r>
              <a:rPr lang="en-US" sz="1700" kern="0" dirty="0">
                <a:latin typeface=" Arial"/>
                <a:cs typeface="Arial" panose="020B0604020202020204" pitchFamily="34" charset="0"/>
              </a:rPr>
              <a:t>Concerns religious </a:t>
            </a:r>
            <a:r>
              <a:rPr lang="en-US" sz="1700" b="1" kern="0" dirty="0">
                <a:latin typeface=" Arial"/>
                <a:cs typeface="Arial" panose="020B0604020202020204" pitchFamily="34" charset="0"/>
              </a:rPr>
              <a:t>function</a:t>
            </a:r>
            <a:r>
              <a:rPr lang="en-US" sz="1700" kern="0" dirty="0">
                <a:latin typeface=" Arial"/>
                <a:cs typeface="Arial" panose="020B0604020202020204" pitchFamily="34" charset="0"/>
              </a:rPr>
              <a:t> of practice in adherent’s life</a:t>
            </a:r>
          </a:p>
          <a:p>
            <a:pPr marL="0" indent="0">
              <a:lnSpc>
                <a:spcPct val="100000"/>
              </a:lnSpc>
              <a:buNone/>
            </a:pPr>
            <a:endParaRPr lang="en-US" sz="1700" b="1" u="sng" kern="0" dirty="0">
              <a:latin typeface=" Arial"/>
              <a:cs typeface="Arial" panose="020B0604020202020204" pitchFamily="34" charset="0"/>
            </a:endParaRPr>
          </a:p>
          <a:p>
            <a:pPr marL="0" indent="0">
              <a:lnSpc>
                <a:spcPct val="100000"/>
              </a:lnSpc>
              <a:buNone/>
            </a:pPr>
            <a:r>
              <a:rPr lang="en-US" sz="1700" b="1" u="sng" kern="0" dirty="0">
                <a:latin typeface=" Arial"/>
                <a:cs typeface="Arial" panose="020B0604020202020204" pitchFamily="34" charset="0"/>
              </a:rPr>
              <a:t>Doctrinal</a:t>
            </a:r>
            <a:r>
              <a:rPr lang="en-US" sz="1700" u="sng" kern="0" dirty="0">
                <a:latin typeface=" Arial"/>
                <a:cs typeface="Arial" panose="020B0604020202020204" pitchFamily="34" charset="0"/>
              </a:rPr>
              <a:t> Religion Description</a:t>
            </a:r>
            <a:r>
              <a:rPr lang="en-US" sz="1700" kern="0" dirty="0">
                <a:latin typeface=" Arial"/>
                <a:cs typeface="Arial" panose="020B0604020202020204" pitchFamily="34" charset="0"/>
              </a:rPr>
              <a:t> (Nature of Religion)</a:t>
            </a:r>
          </a:p>
          <a:p>
            <a:pPr marL="283464" indent="-283464">
              <a:lnSpc>
                <a:spcPct val="100000"/>
              </a:lnSpc>
            </a:pPr>
            <a:endParaRPr lang="en-US" sz="1700" kern="0" dirty="0">
              <a:latin typeface=" Arial"/>
              <a:cs typeface="Arial" panose="020B0604020202020204" pitchFamily="34" charset="0"/>
            </a:endParaRPr>
          </a:p>
          <a:p>
            <a:pPr marL="285750" indent="-285750">
              <a:lnSpc>
                <a:spcPct val="100000"/>
              </a:lnSpc>
              <a:buFont typeface="Arial" panose="020B0604020202020204" pitchFamily="34" charset="0"/>
              <a:buChar char="•"/>
            </a:pPr>
            <a:r>
              <a:rPr lang="en-US" sz="1700" kern="0" dirty="0">
                <a:latin typeface=" Arial"/>
                <a:cs typeface="Arial" panose="020B0604020202020204" pitchFamily="34" charset="0"/>
              </a:rPr>
              <a:t>“A </a:t>
            </a:r>
            <a:r>
              <a:rPr lang="en-US" sz="1700" b="1" u="sng" kern="0" dirty="0">
                <a:latin typeface=" Arial"/>
                <a:cs typeface="Arial" panose="020B0604020202020204" pitchFamily="34" charset="0"/>
              </a:rPr>
              <a:t>set of beliefs</a:t>
            </a:r>
            <a:r>
              <a:rPr lang="en-US" sz="1700" b="1" kern="0" dirty="0">
                <a:latin typeface=" Arial"/>
                <a:cs typeface="Arial" panose="020B0604020202020204" pitchFamily="34" charset="0"/>
              </a:rPr>
              <a:t> </a:t>
            </a:r>
            <a:r>
              <a:rPr lang="en-US" sz="1700" kern="0" dirty="0">
                <a:latin typeface=" Arial"/>
                <a:cs typeface="Arial" panose="020B0604020202020204" pitchFamily="34" charset="0"/>
              </a:rPr>
              <a:t>concerning a </a:t>
            </a:r>
            <a:r>
              <a:rPr lang="en-US" sz="1700" b="1" u="sng" kern="0" dirty="0">
                <a:latin typeface=" Arial"/>
                <a:cs typeface="Arial" panose="020B0604020202020204" pitchFamily="34" charset="0"/>
              </a:rPr>
              <a:t>divine or transcendent</a:t>
            </a:r>
            <a:r>
              <a:rPr lang="en-US" sz="1700" kern="0" dirty="0">
                <a:latin typeface=" Arial"/>
                <a:cs typeface="Arial" panose="020B0604020202020204" pitchFamily="34" charset="0"/>
              </a:rPr>
              <a:t> cause, nature, and purpose of the universe typically accompanied with </a:t>
            </a:r>
            <a:r>
              <a:rPr lang="en-US" sz="1700" b="1" u="sng" kern="0" dirty="0">
                <a:latin typeface=" Arial"/>
                <a:cs typeface="Arial" panose="020B0604020202020204" pitchFamily="34" charset="0"/>
              </a:rPr>
              <a:t>devotional and ritual observances</a:t>
            </a:r>
            <a:r>
              <a:rPr lang="en-US" sz="1700" u="sng" kern="0" dirty="0">
                <a:latin typeface=" Arial"/>
                <a:cs typeface="Arial" panose="020B0604020202020204" pitchFamily="34" charset="0"/>
              </a:rPr>
              <a:t> along with </a:t>
            </a:r>
            <a:r>
              <a:rPr lang="en-US" sz="1700" b="1" u="sng" kern="0" dirty="0">
                <a:latin typeface=" Arial"/>
                <a:cs typeface="Arial" panose="020B0604020202020204" pitchFamily="34" charset="0"/>
              </a:rPr>
              <a:t>an accompanying moral code</a:t>
            </a:r>
            <a:r>
              <a:rPr lang="en-US" sz="1700" b="1" kern="0" dirty="0">
                <a:latin typeface=" Arial"/>
                <a:cs typeface="Arial" panose="020B0604020202020204" pitchFamily="34" charset="0"/>
              </a:rPr>
              <a:t> </a:t>
            </a:r>
            <a:r>
              <a:rPr lang="en-US" sz="1700" kern="0" dirty="0">
                <a:latin typeface=" Arial"/>
                <a:cs typeface="Arial" panose="020B0604020202020204" pitchFamily="34" charset="0"/>
              </a:rPr>
              <a:t>governing the conduct of human affairs.”  </a:t>
            </a:r>
          </a:p>
          <a:p>
            <a:pPr marL="283464" indent="-283464">
              <a:lnSpc>
                <a:spcPct val="100000"/>
              </a:lnSpc>
            </a:pPr>
            <a:endParaRPr lang="en-US" sz="1700" kern="0" dirty="0">
              <a:latin typeface=" Arial"/>
              <a:cs typeface="Arial" panose="020B0604020202020204" pitchFamily="34" charset="0"/>
            </a:endParaRPr>
          </a:p>
          <a:p>
            <a:pPr marL="285750" indent="-285750">
              <a:lnSpc>
                <a:spcPct val="100000"/>
              </a:lnSpc>
              <a:buFont typeface="Arial" panose="020B0604020202020204" pitchFamily="34" charset="0"/>
              <a:buChar char="•"/>
            </a:pPr>
            <a:r>
              <a:rPr lang="en-US" sz="1700" kern="0" dirty="0">
                <a:latin typeface=" Arial"/>
                <a:cs typeface="Arial" panose="020B0604020202020204" pitchFamily="34" charset="0"/>
              </a:rPr>
              <a:t>Found in FM 7-22, section 10-7, Holistic Health and Fitness (H2F) </a:t>
            </a:r>
            <a:endParaRPr lang="en-US" sz="1700" u="sng" kern="0" dirty="0">
              <a:latin typeface=" Arial"/>
              <a:cs typeface="Arial" panose="020B0604020202020204" pitchFamily="34" charset="0"/>
            </a:endParaRPr>
          </a:p>
          <a:p>
            <a:pPr marL="283464" indent="-283464">
              <a:lnSpc>
                <a:spcPct val="100000"/>
              </a:lnSpc>
            </a:pPr>
            <a:endParaRPr lang="en-US" sz="1700" b="1" kern="0" dirty="0">
              <a:latin typeface=" Arial"/>
              <a:cs typeface="Arial" panose="020B0604020202020204" pitchFamily="34" charset="0"/>
            </a:endParaRPr>
          </a:p>
          <a:p>
            <a:pPr marL="285750" indent="-285750">
              <a:lnSpc>
                <a:spcPct val="100000"/>
              </a:lnSpc>
              <a:buFont typeface="Arial" panose="020B0604020202020204" pitchFamily="34" charset="0"/>
              <a:buChar char="•"/>
            </a:pPr>
            <a:r>
              <a:rPr lang="en-US" sz="1700" b="1" kern="0" dirty="0">
                <a:latin typeface=" Arial"/>
                <a:cs typeface="Arial" panose="020B0604020202020204" pitchFamily="34" charset="0"/>
              </a:rPr>
              <a:t>Transcendence</a:t>
            </a:r>
            <a:r>
              <a:rPr lang="en-US" sz="1700" kern="0" dirty="0">
                <a:latin typeface=" Arial"/>
                <a:cs typeface="Arial" panose="020B0604020202020204" pitchFamily="34" charset="0"/>
              </a:rPr>
              <a:t> (i.e., the Tao, the Kami, the Universe) or </a:t>
            </a:r>
            <a:r>
              <a:rPr lang="en-US" sz="1700" b="1" kern="0" dirty="0">
                <a:latin typeface=" Arial"/>
                <a:cs typeface="Arial" panose="020B0604020202020204" pitchFamily="34" charset="0"/>
              </a:rPr>
              <a:t>divinity</a:t>
            </a:r>
            <a:r>
              <a:rPr lang="en-US" sz="1700" kern="0" dirty="0">
                <a:latin typeface=" Arial"/>
                <a:cs typeface="Arial" panose="020B0604020202020204" pitchFamily="34" charset="0"/>
              </a:rPr>
              <a:t> (i.e., Jesus, Allah, Odin) demarcates religion from secular</a:t>
            </a:r>
          </a:p>
          <a:p>
            <a:pPr marL="285750" indent="-285750">
              <a:lnSpc>
                <a:spcPct val="100000"/>
              </a:lnSpc>
              <a:buFont typeface="Arial" panose="020B0604020202020204" pitchFamily="34" charset="0"/>
              <a:buChar char="•"/>
            </a:pPr>
            <a:endParaRPr lang="en-US" sz="1200" kern="0" dirty="0">
              <a:latin typeface=" Arial"/>
              <a:cs typeface="Arial" panose="020B0604020202020204" pitchFamily="34" charset="0"/>
            </a:endParaRPr>
          </a:p>
          <a:p>
            <a:pPr marL="285750" indent="-285750">
              <a:buFont typeface="Arial" panose="020B0604020202020204" pitchFamily="34" charset="0"/>
              <a:buChar char="•"/>
            </a:pPr>
            <a:r>
              <a:rPr lang="en-US" sz="1600" kern="0" dirty="0">
                <a:latin typeface=" Arial"/>
                <a:cs typeface="Arial" panose="020B0604020202020204" pitchFamily="34" charset="0"/>
              </a:rPr>
              <a:t>See also </a:t>
            </a:r>
            <a:r>
              <a:rPr lang="en-US" sz="1600" i="1" kern="0" dirty="0" err="1">
                <a:latin typeface=" Arial"/>
                <a:cs typeface="Arial" panose="020B0604020202020204" pitchFamily="34" charset="0"/>
              </a:rPr>
              <a:t>Zorah</a:t>
            </a:r>
            <a:r>
              <a:rPr lang="en-US" sz="1600" i="1" kern="0" dirty="0">
                <a:latin typeface=" Arial"/>
                <a:cs typeface="Arial" panose="020B0604020202020204" pitchFamily="34" charset="0"/>
              </a:rPr>
              <a:t> v. Clauson </a:t>
            </a:r>
            <a:r>
              <a:rPr lang="en-US" sz="1600" kern="0" dirty="0">
                <a:latin typeface=" Arial"/>
                <a:cs typeface="Arial" panose="020B0604020202020204" pitchFamily="34" charset="0"/>
              </a:rPr>
              <a:t>and </a:t>
            </a:r>
            <a:r>
              <a:rPr lang="en-US" sz="1600" i="1" kern="0" dirty="0">
                <a:latin typeface=" Arial"/>
                <a:cs typeface="Arial" panose="020B0604020202020204" pitchFamily="34" charset="0"/>
              </a:rPr>
              <a:t>Cutter v. Wilkinson</a:t>
            </a:r>
          </a:p>
        </p:txBody>
      </p:sp>
      <p:sp>
        <p:nvSpPr>
          <p:cNvPr id="2" name="Title 1"/>
          <p:cNvSpPr>
            <a:spLocks noGrp="1"/>
          </p:cNvSpPr>
          <p:nvPr>
            <p:ph type="title"/>
          </p:nvPr>
        </p:nvSpPr>
        <p:spPr>
          <a:xfrm>
            <a:off x="259882" y="143868"/>
            <a:ext cx="6987940" cy="584238"/>
          </a:xfrm>
        </p:spPr>
        <p:txBody>
          <a:bodyPr>
            <a:noAutofit/>
          </a:bodyPr>
          <a:lstStyle/>
          <a:p>
            <a:r>
              <a:rPr lang="en-US" sz="2400" b="1" dirty="0">
                <a:latin typeface="Arial" panose="020B0604020202020204" pitchFamily="34" charset="0"/>
                <a:cs typeface="Arial" panose="020B0604020202020204" pitchFamily="34" charset="0"/>
              </a:rPr>
              <a:t> D. Chaplain TTPs AND Best Practices: </a:t>
            </a:r>
            <a:br>
              <a:rPr lang="en-US" sz="2400" b="1" dirty="0">
                <a:latin typeface="Arial" panose="020B0604020202020204" pitchFamily="34" charset="0"/>
                <a:cs typeface="Arial" panose="020B0604020202020204" pitchFamily="34" charset="0"/>
              </a:rPr>
            </a:br>
            <a:r>
              <a:rPr lang="en-US" sz="2400" b="1" u="sng" dirty="0">
                <a:latin typeface="Arial" panose="020B0604020202020204" pitchFamily="34" charset="0"/>
                <a:cs typeface="Arial" panose="020B0604020202020204" pitchFamily="34" charset="0"/>
              </a:rPr>
              <a:t>1-Religious Basis</a:t>
            </a:r>
            <a:r>
              <a:rPr lang="en-US" sz="2400" b="1" dirty="0">
                <a:latin typeface="Arial" panose="020B0604020202020204" pitchFamily="34" charset="0"/>
                <a:ea typeface="+mn-ea"/>
                <a:cs typeface="Arial" panose="020B0604020202020204" pitchFamily="34" charset="0"/>
              </a:rPr>
              <a:t> </a:t>
            </a:r>
            <a:r>
              <a:rPr lang="en-US" sz="2400" b="1" dirty="0">
                <a:solidFill>
                  <a:schemeClr val="bg1"/>
                </a:solidFill>
                <a:latin typeface="Arial" panose="020B0604020202020204" pitchFamily="34" charset="0"/>
                <a:ea typeface="+mn-ea"/>
                <a:cs typeface="Arial" panose="020B0604020202020204" pitchFamily="34" charset="0"/>
              </a:rPr>
              <a:t>(2 of 9) </a:t>
            </a:r>
            <a:r>
              <a:rPr lang="en-US" sz="2400" b="1" dirty="0">
                <a:solidFill>
                  <a:prstClr val="black"/>
                </a:solidFill>
                <a:latin typeface="Arial" panose="020B0604020202020204" pitchFamily="34" charset="0"/>
                <a:ea typeface="+mn-ea"/>
                <a:cs typeface="Arial" panose="020B0604020202020204" pitchFamily="34" charset="0"/>
              </a:rPr>
              <a:t>1 of 6)</a:t>
            </a:r>
            <a:r>
              <a:rPr lang="en-US" sz="2400" b="1" dirty="0">
                <a:latin typeface="Arial" panose="020B0604020202020204" pitchFamily="34" charset="0"/>
                <a:cs typeface="Arial" panose="020B0604020202020204" pitchFamily="34" charset="0"/>
              </a:rPr>
              <a:t> </a:t>
            </a:r>
          </a:p>
        </p:txBody>
      </p:sp>
      <p:sp>
        <p:nvSpPr>
          <p:cNvPr id="4" name="TextBox 3">
            <a:extLst>
              <a:ext uri="{FF2B5EF4-FFF2-40B4-BE49-F238E27FC236}">
                <a16:creationId xmlns:a16="http://schemas.microsoft.com/office/drawing/2014/main" id="{7D90C522-C923-7E01-7F25-07FB6D9C8D25}"/>
              </a:ext>
            </a:extLst>
          </p:cNvPr>
          <p:cNvSpPr txBox="1"/>
          <p:nvPr/>
        </p:nvSpPr>
        <p:spPr>
          <a:xfrm>
            <a:off x="0" y="6380260"/>
            <a:ext cx="9144000" cy="276999"/>
          </a:xfrm>
          <a:prstGeom prst="rect">
            <a:avLst/>
          </a:prstGeom>
          <a:solidFill>
            <a:srgbClr val="FFC000"/>
          </a:solidFill>
          <a:ln>
            <a:solidFill>
              <a:schemeClr val="tx1"/>
            </a:solidFill>
          </a:ln>
        </p:spPr>
        <p:txBody>
          <a:bodyPr wrap="square" lIns="91440" tIns="45720" rIns="91440" bIns="45720" rtlCol="0" anchor="t">
            <a:spAutoFit/>
          </a:bodyPr>
          <a:lstStyle/>
          <a:p>
            <a:pPr algn="ctr"/>
            <a:r>
              <a:rPr lang="en-US" sz="1200" b="1" dirty="0">
                <a:solidFill>
                  <a:schemeClr val="tx1"/>
                </a:solidFill>
                <a:latin typeface=" Arial" panose="02020603050405020304"/>
              </a:rPr>
              <a:t>Note</a:t>
            </a:r>
            <a:r>
              <a:rPr lang="en-US" sz="1200" dirty="0">
                <a:solidFill>
                  <a:schemeClr val="tx1"/>
                </a:solidFill>
                <a:latin typeface=" Arial" panose="02020603050405020304"/>
              </a:rPr>
              <a:t>: The Office of the Judge Advocate General guides that policy subordinates </a:t>
            </a:r>
            <a:r>
              <a:rPr lang="en-US" sz="1200" dirty="0">
                <a:latin typeface=" Arial" panose="02020603050405020304"/>
              </a:rPr>
              <a:t>doctrine</a:t>
            </a:r>
            <a:r>
              <a:rPr lang="en-US" sz="1200" dirty="0">
                <a:solidFill>
                  <a:schemeClr val="tx1"/>
                </a:solidFill>
                <a:latin typeface=" Arial" panose="02020603050405020304"/>
              </a:rPr>
              <a:t>. </a:t>
            </a:r>
          </a:p>
        </p:txBody>
      </p:sp>
    </p:spTree>
    <p:extLst>
      <p:ext uri="{BB962C8B-B14F-4D97-AF65-F5344CB8AC3E}">
        <p14:creationId xmlns:p14="http://schemas.microsoft.com/office/powerpoint/2010/main" val="42548890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200723" y="915627"/>
            <a:ext cx="8686682" cy="5724644"/>
          </a:xfrm>
          <a:prstGeom prst="rect">
            <a:avLst/>
          </a:prstGeom>
        </p:spPr>
        <p:txBody>
          <a:bodyPr wrap="square">
            <a:spAutoFit/>
          </a:bodyPr>
          <a:lstStyle/>
          <a:p>
            <a:pPr>
              <a:spcBef>
                <a:spcPts val="600"/>
              </a:spcBef>
            </a:pPr>
            <a:r>
              <a:rPr lang="en-US" sz="2000" b="1" u="sng" dirty="0">
                <a:latin typeface="Arial" panose="020B0604020202020204" pitchFamily="34" charset="0"/>
                <a:cs typeface="Arial" panose="020B0604020202020204" pitchFamily="34" charset="0"/>
              </a:rPr>
              <a:t>1a. Answers to the following questions indicate religious basis. Interview questions should include:</a:t>
            </a:r>
          </a:p>
          <a:p>
            <a:pPr marL="568325" indent="-287338">
              <a:spcAft>
                <a:spcPts val="600"/>
              </a:spcAft>
              <a:buSzPct val="85000"/>
              <a:buFont typeface="Wingdings" panose="05000000000000000000" pitchFamily="2" charset="2"/>
              <a:buChar char="q"/>
            </a:pPr>
            <a:r>
              <a:rPr lang="en-US" dirty="0">
                <a:latin typeface="Arial" panose="020B0604020202020204" pitchFamily="34" charset="0"/>
                <a:cs typeface="Arial" panose="020B0604020202020204" pitchFamily="34" charset="0"/>
              </a:rPr>
              <a:t>What is your religious preference, and is it correctly reflected in your official military record? </a:t>
            </a:r>
            <a:r>
              <a:rPr lang="en-US" sz="1600" b="1" i="1" dirty="0">
                <a:latin typeface="Arial" panose="020B0604020202020204" pitchFamily="34" charset="0"/>
                <a:cs typeface="Arial" panose="020B0604020202020204" pitchFamily="34" charset="0"/>
              </a:rPr>
              <a:t>**If not, this needs to be addressed immediately.</a:t>
            </a:r>
          </a:p>
          <a:p>
            <a:pPr marL="568325" indent="-287338">
              <a:spcAft>
                <a:spcPts val="600"/>
              </a:spcAft>
              <a:buSzPct val="85000"/>
              <a:buFont typeface="Wingdings" panose="05000000000000000000" pitchFamily="2" charset="2"/>
              <a:buChar char="q"/>
            </a:pPr>
            <a:r>
              <a:rPr lang="en-US" dirty="0">
                <a:latin typeface="Arial" panose="020B0604020202020204" pitchFamily="34" charset="0"/>
                <a:cs typeface="Arial" panose="020B0604020202020204" pitchFamily="34" charset="0"/>
              </a:rPr>
              <a:t>Explain your religion and religious beliefs.</a:t>
            </a:r>
          </a:p>
          <a:p>
            <a:pPr marL="568325" indent="-287338">
              <a:spcAft>
                <a:spcPts val="600"/>
              </a:spcAft>
              <a:buSzPct val="85000"/>
              <a:buFont typeface="Wingdings" panose="05000000000000000000" pitchFamily="2" charset="2"/>
              <a:buChar char="q"/>
            </a:pPr>
            <a:r>
              <a:rPr lang="en-US" dirty="0">
                <a:latin typeface="Arial" panose="020B0604020202020204" pitchFamily="34" charset="0"/>
                <a:cs typeface="Arial" panose="020B0604020202020204" pitchFamily="34" charset="0"/>
              </a:rPr>
              <a:t>Describe in detail your request and your main reason/basis for the request. </a:t>
            </a:r>
          </a:p>
          <a:p>
            <a:pPr marL="568325" indent="-287338">
              <a:spcAft>
                <a:spcPts val="600"/>
              </a:spcAft>
              <a:buSzPct val="85000"/>
              <a:buFont typeface="Wingdings" panose="05000000000000000000" pitchFamily="2" charset="2"/>
              <a:buChar char="q"/>
            </a:pPr>
            <a:r>
              <a:rPr lang="en-US" dirty="0">
                <a:latin typeface="Arial" panose="020B0604020202020204" pitchFamily="34" charset="0"/>
                <a:cs typeface="Arial" panose="020B0604020202020204" pitchFamily="34" charset="0"/>
              </a:rPr>
              <a:t>What is the </a:t>
            </a:r>
            <a:r>
              <a:rPr lang="en-US" b="1" dirty="0">
                <a:latin typeface="Arial" panose="020B0604020202020204" pitchFamily="34" charset="0"/>
                <a:cs typeface="Arial" panose="020B0604020202020204" pitchFamily="34" charset="0"/>
              </a:rPr>
              <a:t>source of the teaching for the practice </a:t>
            </a:r>
            <a:r>
              <a:rPr lang="en-US" dirty="0">
                <a:latin typeface="Arial" panose="020B0604020202020204" pitchFamily="34" charset="0"/>
                <a:cs typeface="Arial" panose="020B0604020202020204" pitchFamily="34" charset="0"/>
              </a:rPr>
              <a:t>you are requesting accommodation for? Sacred texts, doctrinal statements, leaders, etc.</a:t>
            </a:r>
          </a:p>
          <a:p>
            <a:pPr marL="568325" indent="-287338">
              <a:spcAft>
                <a:spcPts val="600"/>
              </a:spcAft>
              <a:buSzPct val="85000"/>
              <a:buFont typeface="Wingdings" panose="05000000000000000000" pitchFamily="2" charset="2"/>
              <a:buChar char="q"/>
            </a:pPr>
            <a:r>
              <a:rPr lang="en-US" dirty="0">
                <a:latin typeface="Arial" panose="020B0604020202020204" pitchFamily="34" charset="0"/>
                <a:cs typeface="Arial" panose="020B0604020202020204" pitchFamily="34" charset="0"/>
              </a:rPr>
              <a:t>In what other areas of life to you look to this same leader/book/text? </a:t>
            </a:r>
            <a:r>
              <a:rPr lang="en-US" sz="1600" b="1" i="1" dirty="0">
                <a:latin typeface="Arial" panose="020B0604020202020204" pitchFamily="34" charset="0"/>
                <a:cs typeface="Arial" panose="020B0604020202020204" pitchFamily="34" charset="0"/>
              </a:rPr>
              <a:t>**How does your religion influence and shape your lifestyle?</a:t>
            </a:r>
          </a:p>
          <a:p>
            <a:pPr marL="568325" indent="-287338">
              <a:spcAft>
                <a:spcPts val="600"/>
              </a:spcAft>
              <a:buSzPct val="85000"/>
              <a:buFont typeface="Wingdings" panose="05000000000000000000" pitchFamily="2" charset="2"/>
              <a:buChar char="q"/>
            </a:pPr>
            <a:r>
              <a:rPr lang="en-US" dirty="0">
                <a:latin typeface="Arial" panose="020B0604020202020204" pitchFamily="34" charset="0"/>
                <a:cs typeface="Arial" panose="020B0604020202020204" pitchFamily="34" charset="0"/>
              </a:rPr>
              <a:t>Do you or does your religious group hold to, or contain racist ideology or extremist beliefs that are incompatible with the Army values? </a:t>
            </a:r>
          </a:p>
          <a:p>
            <a:pPr marL="568325" indent="-287338">
              <a:spcAft>
                <a:spcPts val="600"/>
              </a:spcAft>
              <a:buSzPct val="85000"/>
              <a:buFont typeface="Wingdings" panose="05000000000000000000" pitchFamily="2" charset="2"/>
              <a:buChar char="q"/>
            </a:pPr>
            <a:r>
              <a:rPr lang="en-US" dirty="0">
                <a:latin typeface="Arial" panose="020B0604020202020204" pitchFamily="34" charset="0"/>
                <a:cs typeface="Arial" panose="020B0604020202020204" pitchFamily="34" charset="0"/>
              </a:rPr>
              <a:t>Describe the connection between the practice and your personal beliefs. Why do you understand it to be encouraged, required or necessary?</a:t>
            </a:r>
          </a:p>
          <a:p>
            <a:pPr marL="568325" indent="-287338">
              <a:spcAft>
                <a:spcPts val="600"/>
              </a:spcAft>
              <a:buSzPct val="85000"/>
              <a:buFont typeface="Wingdings" panose="05000000000000000000" pitchFamily="2" charset="2"/>
              <a:buChar char="q"/>
            </a:pPr>
            <a:r>
              <a:rPr lang="en-US" dirty="0">
                <a:latin typeface="Arial" panose="020B0604020202020204" pitchFamily="34" charset="0"/>
                <a:cs typeface="Arial" panose="020B0604020202020204" pitchFamily="34" charset="0"/>
              </a:rPr>
              <a:t>How does Military service/regulation interfere with the practice of your religion?</a:t>
            </a:r>
          </a:p>
          <a:p>
            <a:pPr marL="568325" indent="-287338">
              <a:spcAft>
                <a:spcPts val="600"/>
              </a:spcAft>
              <a:buSzPct val="85000"/>
              <a:buFont typeface="Wingdings" panose="05000000000000000000" pitchFamily="2" charset="2"/>
              <a:buChar char="q"/>
            </a:pPr>
            <a:r>
              <a:rPr lang="en-US" dirty="0">
                <a:latin typeface="Arial" panose="020B0604020202020204" pitchFamily="34" charset="0"/>
                <a:cs typeface="Arial" panose="020B0604020202020204" pitchFamily="34" charset="0"/>
              </a:rPr>
              <a:t>How is your religious practice burdened by military regulation and what is the practical or spiritual impact of your being denied accommodation? </a:t>
            </a:r>
          </a:p>
        </p:txBody>
      </p:sp>
      <p:sp>
        <p:nvSpPr>
          <p:cNvPr id="4" name="Title 1">
            <a:extLst>
              <a:ext uri="{FF2B5EF4-FFF2-40B4-BE49-F238E27FC236}">
                <a16:creationId xmlns:a16="http://schemas.microsoft.com/office/drawing/2014/main" id="{6E19C21C-12E7-45B3-A4FA-78ECB4121D0B}"/>
              </a:ext>
            </a:extLst>
          </p:cNvPr>
          <p:cNvSpPr txBox="1">
            <a:spLocks/>
          </p:cNvSpPr>
          <p:nvPr/>
        </p:nvSpPr>
        <p:spPr>
          <a:xfrm>
            <a:off x="200723" y="297179"/>
            <a:ext cx="8191994" cy="424341"/>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400" b="1" dirty="0">
                <a:solidFill>
                  <a:schemeClr val="bg1"/>
                </a:solidFill>
                <a:latin typeface="Arial" panose="020B0604020202020204" pitchFamily="34" charset="0"/>
                <a:cs typeface="Arial" panose="020B0604020202020204" pitchFamily="34" charset="0"/>
              </a:rPr>
              <a:t> D. Chaplain TTPs AND Best Practices: </a:t>
            </a:r>
          </a:p>
          <a:p>
            <a:r>
              <a:rPr lang="en-US" sz="2400" b="1" u="sng" dirty="0">
                <a:solidFill>
                  <a:schemeClr val="bg1"/>
                </a:solidFill>
                <a:latin typeface="Arial" panose="020B0604020202020204" pitchFamily="34" charset="0"/>
                <a:cs typeface="Arial" panose="020B0604020202020204" pitchFamily="34" charset="0"/>
              </a:rPr>
              <a:t>1-Religious Basis</a:t>
            </a:r>
            <a:r>
              <a:rPr lang="en-US" sz="2400" b="1" dirty="0">
                <a:solidFill>
                  <a:schemeClr val="bg1"/>
                </a:solidFill>
                <a:latin typeface="Arial" panose="020B0604020202020204" pitchFamily="34" charset="0"/>
                <a:cs typeface="Arial" panose="020B0604020202020204" pitchFamily="34" charset="0"/>
              </a:rPr>
              <a:t> </a:t>
            </a:r>
            <a:r>
              <a:rPr lang="en-US" sz="2400" b="1" dirty="0">
                <a:solidFill>
                  <a:schemeClr val="bg1"/>
                </a:solidFill>
                <a:latin typeface="Arial" panose="020B0604020202020204" pitchFamily="34" charset="0"/>
                <a:ea typeface="+mn-ea"/>
                <a:cs typeface="Arial" panose="020B0604020202020204" pitchFamily="34" charset="0"/>
              </a:rPr>
              <a:t>(3 of 9)</a:t>
            </a:r>
            <a:endParaRPr lang="en-US" sz="2400" b="1"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7796498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407325" y="1162458"/>
            <a:ext cx="8404982" cy="4355038"/>
          </a:xfrm>
          <a:prstGeom prst="rect">
            <a:avLst/>
          </a:prstGeom>
        </p:spPr>
        <p:txBody>
          <a:bodyPr wrap="square">
            <a:spAutoFit/>
          </a:bodyPr>
          <a:lstStyle/>
          <a:p>
            <a:pPr>
              <a:spcAft>
                <a:spcPts val="600"/>
              </a:spcAft>
            </a:pPr>
            <a:r>
              <a:rPr lang="en-US" b="1" u="sng" dirty="0">
                <a:latin typeface="Arial" panose="020B0604020202020204" pitchFamily="34" charset="0"/>
                <a:cs typeface="Arial" panose="020B0604020202020204" pitchFamily="34" charset="0"/>
              </a:rPr>
              <a:t>1b. Concerns when considering Religious Basis </a:t>
            </a:r>
            <a:r>
              <a:rPr lang="en-US" dirty="0">
                <a:latin typeface="Arial" panose="020B0604020202020204" pitchFamily="34" charset="0"/>
                <a:cs typeface="Arial" panose="020B0604020202020204" pitchFamily="34" charset="0"/>
              </a:rPr>
              <a:t>: </a:t>
            </a:r>
          </a:p>
          <a:p>
            <a:pPr marL="228600" indent="-228600">
              <a:spcAft>
                <a:spcPts val="600"/>
              </a:spcAft>
              <a:buFont typeface="Arial" panose="020B0604020202020204" pitchFamily="34" charset="0"/>
              <a:buChar char="•"/>
            </a:pPr>
            <a:r>
              <a:rPr lang="en-US" b="1" dirty="0">
                <a:latin typeface="Arial" panose="020B0604020202020204" pitchFamily="34" charset="0"/>
                <a:cs typeface="Arial" panose="020B0604020202020204" pitchFamily="34" charset="0"/>
              </a:rPr>
              <a:t>AR 600-20, 4–12, </a:t>
            </a:r>
            <a:r>
              <a:rPr lang="en-US" dirty="0">
                <a:latin typeface="Arial" panose="020B0604020202020204" pitchFamily="34" charset="0"/>
                <a:cs typeface="Arial" panose="020B0604020202020204" pitchFamily="34" charset="0"/>
              </a:rPr>
              <a:t>states that participation in extremist organizations and activities by Army personnel is inconsistent with the responsibilities of military service. </a:t>
            </a:r>
            <a:r>
              <a:rPr lang="en-US" b="1" dirty="0">
                <a:latin typeface="Arial" panose="020B0604020202020204" pitchFamily="34" charset="0"/>
                <a:cs typeface="Arial" panose="020B0604020202020204" pitchFamily="34" charset="0"/>
              </a:rPr>
              <a:t>Some religious groups</a:t>
            </a:r>
            <a:r>
              <a:rPr lang="en-US" dirty="0">
                <a:latin typeface="Arial" panose="020B0604020202020204" pitchFamily="34" charset="0"/>
                <a:cs typeface="Arial" panose="020B0604020202020204" pitchFamily="34" charset="0"/>
              </a:rPr>
              <a:t> have potential elements of racism in their origins, beliefs, or practices. This should be addressed </a:t>
            </a:r>
            <a:r>
              <a:rPr lang="en-US" b="1" dirty="0">
                <a:latin typeface="Arial" panose="020B0604020202020204" pitchFamily="34" charset="0"/>
                <a:cs typeface="Arial" panose="020B0604020202020204" pitchFamily="34" charset="0"/>
              </a:rPr>
              <a:t>in the interview. </a:t>
            </a:r>
          </a:p>
          <a:p>
            <a:pPr marL="228600" indent="-228600">
              <a:spcAft>
                <a:spcPts val="600"/>
              </a:spcAft>
              <a:buFont typeface="Arial" panose="020B0604020202020204" pitchFamily="34" charset="0"/>
              <a:buChar char="•"/>
            </a:pPr>
            <a:endParaRPr lang="en-US" b="1" dirty="0">
              <a:latin typeface="Arial" panose="020B0604020202020204" pitchFamily="34" charset="0"/>
              <a:cs typeface="Arial" panose="020B0604020202020204" pitchFamily="34" charset="0"/>
            </a:endParaRPr>
          </a:p>
          <a:p>
            <a:pPr marL="228600" indent="-228600">
              <a:spcAft>
                <a:spcPts val="600"/>
              </a:spcAft>
              <a:buFont typeface="Arial" panose="020B0604020202020204" pitchFamily="34" charset="0"/>
              <a:buChar char="•"/>
            </a:pPr>
            <a:r>
              <a:rPr lang="en-US" b="1" dirty="0">
                <a:latin typeface="Arial" panose="020B0604020202020204" pitchFamily="34" charset="0"/>
                <a:cs typeface="Arial" panose="020B0604020202020204" pitchFamily="34" charset="0"/>
              </a:rPr>
              <a:t>This does NOT presume racist or extremist activity or belief</a:t>
            </a:r>
            <a:r>
              <a:rPr lang="en-US" dirty="0">
                <a:latin typeface="Arial" panose="020B0604020202020204" pitchFamily="34" charset="0"/>
                <a:cs typeface="Arial" panose="020B0604020202020204" pitchFamily="34" charset="0"/>
              </a:rPr>
              <a:t>, or impose on particular religious beliefs or teachings, but demands dignity and respect for all. The topic should be addressed directly, and included in all interviews related to Religious Accommodation requests.</a:t>
            </a:r>
          </a:p>
          <a:p>
            <a:pPr>
              <a:spcAft>
                <a:spcPts val="600"/>
              </a:spcAft>
            </a:pPr>
            <a:endParaRPr lang="en-US" dirty="0">
              <a:latin typeface="Arial" panose="020B0604020202020204" pitchFamily="34" charset="0"/>
              <a:cs typeface="Arial" panose="020B0604020202020204" pitchFamily="34" charset="0"/>
            </a:endParaRPr>
          </a:p>
          <a:p>
            <a:pPr marL="228600" indent="-228600">
              <a:spcAft>
                <a:spcPts val="600"/>
              </a:spcAft>
              <a:buFont typeface="Arial" panose="020B0604020202020204" pitchFamily="34" charset="0"/>
              <a:buChar char="•"/>
            </a:pPr>
            <a:r>
              <a:rPr lang="en-US" dirty="0">
                <a:latin typeface="Arial" panose="020B0604020202020204" pitchFamily="34" charset="0"/>
                <a:cs typeface="Arial" panose="020B0604020202020204" pitchFamily="34" charset="0"/>
              </a:rPr>
              <a:t>In accordance with RFRA, DODI 1300.17, and AR 600-20, Soldiers’ religious beliefs may originate from a faith group’s stated beliefs, or from the Soldier’s own religious belief system. </a:t>
            </a:r>
          </a:p>
        </p:txBody>
      </p:sp>
      <p:sp>
        <p:nvSpPr>
          <p:cNvPr id="7" name="Title 1">
            <a:extLst>
              <a:ext uri="{FF2B5EF4-FFF2-40B4-BE49-F238E27FC236}">
                <a16:creationId xmlns:a16="http://schemas.microsoft.com/office/drawing/2014/main" id="{36707410-E41E-46CA-ABC2-DFD7A11FA066}"/>
              </a:ext>
            </a:extLst>
          </p:cNvPr>
          <p:cNvSpPr txBox="1">
            <a:spLocks/>
          </p:cNvSpPr>
          <p:nvPr/>
        </p:nvSpPr>
        <p:spPr>
          <a:xfrm>
            <a:off x="407325" y="209044"/>
            <a:ext cx="8031193" cy="424341"/>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400" b="1" dirty="0">
                <a:solidFill>
                  <a:schemeClr val="bg1"/>
                </a:solidFill>
                <a:latin typeface="Arial" panose="020B0604020202020204" pitchFamily="34" charset="0"/>
                <a:cs typeface="Arial" panose="020B0604020202020204" pitchFamily="34" charset="0"/>
              </a:rPr>
              <a:t> D. Chaplain TTPs AND Best Practices: </a:t>
            </a:r>
          </a:p>
          <a:p>
            <a:r>
              <a:rPr lang="en-US" sz="2400" b="1" u="sng" dirty="0">
                <a:solidFill>
                  <a:schemeClr val="bg1"/>
                </a:solidFill>
                <a:latin typeface="Arial" panose="020B0604020202020204" pitchFamily="34" charset="0"/>
                <a:cs typeface="Arial" panose="020B0604020202020204" pitchFamily="34" charset="0"/>
              </a:rPr>
              <a:t>1-Religious Basis</a:t>
            </a:r>
            <a:r>
              <a:rPr lang="en-US" sz="2400" b="1" dirty="0">
                <a:solidFill>
                  <a:schemeClr val="bg1"/>
                </a:solidFill>
                <a:latin typeface="Arial" panose="020B0604020202020204" pitchFamily="34" charset="0"/>
                <a:cs typeface="Arial" panose="020B0604020202020204" pitchFamily="34" charset="0"/>
              </a:rPr>
              <a:t> (4 of 9)</a:t>
            </a:r>
          </a:p>
        </p:txBody>
      </p:sp>
    </p:spTree>
    <p:extLst>
      <p:ext uri="{BB962C8B-B14F-4D97-AF65-F5344CB8AC3E}">
        <p14:creationId xmlns:p14="http://schemas.microsoft.com/office/powerpoint/2010/main" val="13860772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8287E913-C56D-4688-8BB9-FB4E43C600F0}"/>
              </a:ext>
            </a:extLst>
          </p:cNvPr>
          <p:cNvSpPr txBox="1">
            <a:spLocks/>
          </p:cNvSpPr>
          <p:nvPr/>
        </p:nvSpPr>
        <p:spPr>
          <a:xfrm>
            <a:off x="399011" y="255421"/>
            <a:ext cx="8459172" cy="424341"/>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400" b="1" dirty="0">
                <a:solidFill>
                  <a:schemeClr val="bg1"/>
                </a:solidFill>
                <a:latin typeface="Arial" panose="020B0604020202020204" pitchFamily="34" charset="0"/>
                <a:cs typeface="Arial" panose="020B0604020202020204" pitchFamily="34" charset="0"/>
              </a:rPr>
              <a:t> D. Chaplain TTPs AND Best Practices: </a:t>
            </a:r>
          </a:p>
          <a:p>
            <a:r>
              <a:rPr lang="en-US" sz="2400" b="1" u="sng" dirty="0">
                <a:solidFill>
                  <a:schemeClr val="bg1"/>
                </a:solidFill>
                <a:latin typeface="Arial" panose="020B0604020202020204" pitchFamily="34" charset="0"/>
                <a:cs typeface="Arial" panose="020B0604020202020204" pitchFamily="34" charset="0"/>
              </a:rPr>
              <a:t>2-Sincerity</a:t>
            </a:r>
            <a:r>
              <a:rPr lang="en-US" sz="2400" b="1" dirty="0">
                <a:solidFill>
                  <a:schemeClr val="bg1"/>
                </a:solidFill>
                <a:latin typeface="Arial" panose="020B0604020202020204" pitchFamily="34" charset="0"/>
                <a:cs typeface="Arial" panose="020B0604020202020204" pitchFamily="34" charset="0"/>
              </a:rPr>
              <a:t> (5 of 9)</a:t>
            </a:r>
          </a:p>
        </p:txBody>
      </p:sp>
      <p:sp>
        <p:nvSpPr>
          <p:cNvPr id="2" name="Content Placeholder 1">
            <a:extLst>
              <a:ext uri="{FF2B5EF4-FFF2-40B4-BE49-F238E27FC236}">
                <a16:creationId xmlns:a16="http://schemas.microsoft.com/office/drawing/2014/main" id="{57E40419-3313-D588-A786-91019AC12855}"/>
              </a:ext>
            </a:extLst>
          </p:cNvPr>
          <p:cNvSpPr txBox="1">
            <a:spLocks/>
          </p:cNvSpPr>
          <p:nvPr/>
        </p:nvSpPr>
        <p:spPr>
          <a:xfrm>
            <a:off x="0" y="1135475"/>
            <a:ext cx="9144000" cy="5230929"/>
          </a:xfrm>
          <a:prstGeom prst="rect">
            <a:avLst/>
          </a:prstGeom>
        </p:spPr>
        <p:txBody>
          <a:bodyPr vert="horz" lIns="91440" tIns="45720" rIns="91440" bIns="4572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US Army" panose="020B050603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US Army" panose="020B050603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US Army" panose="020B050603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US Army" panose="020B050603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US Army" panose="020B050603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800" u="sng" dirty="0">
                <a:latin typeface=" Arial"/>
                <a:cs typeface="Arial" panose="020B0604020202020204" pitchFamily="34" charset="0"/>
              </a:rPr>
              <a:t>Can we even seek to determine a Soldier’s sincerity? The law says yes</a:t>
            </a:r>
            <a:r>
              <a:rPr lang="en-US" sz="1800" dirty="0">
                <a:latin typeface=" Arial"/>
                <a:cs typeface="Arial" panose="020B0604020202020204" pitchFamily="34" charset="0"/>
              </a:rPr>
              <a:t>.</a:t>
            </a:r>
            <a:endParaRPr lang="en-US" sz="1800" b="1" u="sng" dirty="0">
              <a:solidFill>
                <a:prstClr val="black"/>
              </a:solidFill>
              <a:latin typeface=" Arial"/>
            </a:endParaRPr>
          </a:p>
          <a:p>
            <a:pPr marL="457200" lvl="0" indent="-457200">
              <a:buFont typeface="+mj-lt"/>
              <a:buAutoNum type="arabicPeriod"/>
            </a:pPr>
            <a:r>
              <a:rPr lang="en-US" sz="1800" dirty="0">
                <a:solidFill>
                  <a:prstClr val="black"/>
                </a:solidFill>
                <a:latin typeface=" Arial"/>
              </a:rPr>
              <a:t>Courts conduct meaningful reviews of sincerity, which look into an applicant’s </a:t>
            </a:r>
            <a:r>
              <a:rPr lang="en-US" sz="1800" b="1" i="1" dirty="0">
                <a:latin typeface=" Arial"/>
              </a:rPr>
              <a:t>demeanor, motivations, and actions</a:t>
            </a:r>
            <a:r>
              <a:rPr lang="en-US" sz="1800" dirty="0">
                <a:solidFill>
                  <a:prstClr val="black"/>
                </a:solidFill>
                <a:latin typeface=" Arial"/>
              </a:rPr>
              <a:t>. </a:t>
            </a:r>
            <a:r>
              <a:rPr lang="en-US" sz="1800" u="sng" dirty="0">
                <a:solidFill>
                  <a:prstClr val="black"/>
                </a:solidFill>
                <a:latin typeface=" Arial"/>
              </a:rPr>
              <a:t>United States v. Sterling</a:t>
            </a:r>
            <a:r>
              <a:rPr lang="en-US" sz="1800" dirty="0">
                <a:solidFill>
                  <a:prstClr val="black"/>
                </a:solidFill>
                <a:latin typeface=" Arial"/>
              </a:rPr>
              <a:t>, 75 MJ 407 (CAAF 2016).</a:t>
            </a:r>
          </a:p>
          <a:p>
            <a:pPr marL="457200" lvl="0" indent="-457200">
              <a:buFont typeface="+mj-lt"/>
              <a:buAutoNum type="arabicPeriod"/>
            </a:pPr>
            <a:r>
              <a:rPr lang="en-US" sz="1800" dirty="0">
                <a:solidFill>
                  <a:prstClr val="black"/>
                </a:solidFill>
                <a:latin typeface=" Arial"/>
              </a:rPr>
              <a:t>“</a:t>
            </a:r>
            <a:r>
              <a:rPr lang="en-US" sz="1800" i="1" dirty="0">
                <a:solidFill>
                  <a:prstClr val="black"/>
                </a:solidFill>
                <a:latin typeface=" Arial"/>
              </a:rPr>
              <a:t>Neither the Government nor a court has to accept a defendant’s </a:t>
            </a:r>
            <a:r>
              <a:rPr lang="en-US" sz="1800" b="1" i="1" dirty="0">
                <a:latin typeface=" Arial"/>
              </a:rPr>
              <a:t>mere say-so</a:t>
            </a:r>
            <a:r>
              <a:rPr lang="en-US" sz="1800" dirty="0">
                <a:solidFill>
                  <a:prstClr val="black"/>
                </a:solidFill>
                <a:latin typeface=" Arial"/>
              </a:rPr>
              <a:t>.”  </a:t>
            </a:r>
            <a:r>
              <a:rPr lang="en-US" sz="1800" u="sng" dirty="0">
                <a:solidFill>
                  <a:prstClr val="black"/>
                </a:solidFill>
                <a:latin typeface=" Arial"/>
              </a:rPr>
              <a:t>Id</a:t>
            </a:r>
            <a:r>
              <a:rPr lang="en-US" sz="1800" dirty="0">
                <a:solidFill>
                  <a:prstClr val="black"/>
                </a:solidFill>
                <a:latin typeface=" Arial"/>
              </a:rPr>
              <a:t>. at 415. </a:t>
            </a:r>
          </a:p>
          <a:p>
            <a:pPr marL="457200" lvl="0" indent="-457200">
              <a:buFont typeface="+mj-lt"/>
              <a:buAutoNum type="arabicPeriod"/>
            </a:pPr>
            <a:r>
              <a:rPr lang="en-US" sz="1800" dirty="0">
                <a:solidFill>
                  <a:prstClr val="black"/>
                </a:solidFill>
                <a:latin typeface=" Arial"/>
              </a:rPr>
              <a:t>While religious practices include individual expressions of religious beliefs, an applicant must have a subjectively honest belief that the practice </a:t>
            </a:r>
            <a:r>
              <a:rPr lang="en-US" sz="1800" b="1" i="1" dirty="0">
                <a:latin typeface=" Arial"/>
              </a:rPr>
              <a:t>is important to his free exercise of religion</a:t>
            </a:r>
            <a:r>
              <a:rPr lang="en-US" sz="1800" dirty="0">
                <a:solidFill>
                  <a:prstClr val="black"/>
                </a:solidFill>
                <a:latin typeface=" Arial"/>
              </a:rPr>
              <a:t>.  </a:t>
            </a:r>
            <a:r>
              <a:rPr lang="en-US" sz="1800" u="sng" dirty="0">
                <a:solidFill>
                  <a:prstClr val="black"/>
                </a:solidFill>
                <a:latin typeface=" Arial"/>
              </a:rPr>
              <a:t>Sossamon v. Lone Star State of Tex.</a:t>
            </a:r>
            <a:r>
              <a:rPr lang="en-US" sz="1800" dirty="0">
                <a:solidFill>
                  <a:prstClr val="black"/>
                </a:solidFill>
                <a:latin typeface=" Arial"/>
              </a:rPr>
              <a:t>, 560 F.3d 316 (5th Cir. 2009).  </a:t>
            </a:r>
          </a:p>
          <a:p>
            <a:pPr marL="457200" lvl="0" indent="-457200">
              <a:buFont typeface="+mj-lt"/>
              <a:buAutoNum type="arabicPeriod"/>
            </a:pPr>
            <a:r>
              <a:rPr lang="en-US" sz="1800" b="1" i="1" dirty="0">
                <a:latin typeface=" Arial"/>
              </a:rPr>
              <a:t>Determining sincerity is a factual inquiry </a:t>
            </a:r>
            <a:r>
              <a:rPr lang="en-US" sz="1800" dirty="0">
                <a:solidFill>
                  <a:prstClr val="black"/>
                </a:solidFill>
                <a:latin typeface=" Arial"/>
              </a:rPr>
              <a:t>and an individual’s “sincerity in espousing [a] practice is largely a </a:t>
            </a:r>
            <a:r>
              <a:rPr lang="en-US" sz="1800" i="1" dirty="0">
                <a:solidFill>
                  <a:prstClr val="black"/>
                </a:solidFill>
                <a:latin typeface=" Arial"/>
              </a:rPr>
              <a:t>matter of individual credibility</a:t>
            </a:r>
            <a:r>
              <a:rPr lang="en-US" sz="1800" dirty="0">
                <a:solidFill>
                  <a:prstClr val="black"/>
                </a:solidFill>
                <a:latin typeface=" Arial"/>
              </a:rPr>
              <a:t>.”  </a:t>
            </a:r>
            <a:r>
              <a:rPr lang="en-US" sz="1800" u="sng" dirty="0">
                <a:solidFill>
                  <a:prstClr val="black"/>
                </a:solidFill>
                <a:latin typeface=" Arial"/>
              </a:rPr>
              <a:t>Tagore v. United States</a:t>
            </a:r>
            <a:r>
              <a:rPr lang="en-US" sz="1800" dirty="0">
                <a:solidFill>
                  <a:prstClr val="black"/>
                </a:solidFill>
                <a:latin typeface=" Arial"/>
              </a:rPr>
              <a:t>, 735 F.3d 324, 328 (5th Cir. 2013).  </a:t>
            </a:r>
          </a:p>
          <a:p>
            <a:pPr marL="457200" lvl="0" indent="-457200">
              <a:buFont typeface="+mj-lt"/>
              <a:buAutoNum type="arabicPeriod"/>
            </a:pPr>
            <a:r>
              <a:rPr lang="en-US" sz="1800" b="1" i="1" dirty="0">
                <a:latin typeface=" Arial"/>
              </a:rPr>
              <a:t>Secular beliefs do not constitute religion</a:t>
            </a:r>
            <a:r>
              <a:rPr lang="en-US" sz="1800" b="1" dirty="0">
                <a:latin typeface=" Arial"/>
              </a:rPr>
              <a:t>. </a:t>
            </a:r>
            <a:r>
              <a:rPr lang="en-US" sz="1800" dirty="0">
                <a:solidFill>
                  <a:prstClr val="black"/>
                </a:solidFill>
                <a:latin typeface=" Arial"/>
              </a:rPr>
              <a:t>An adherent’s belief would not be sincere “hiding secular interests behind a veil of religious doctrine.” </a:t>
            </a:r>
            <a:r>
              <a:rPr lang="en-US" sz="1800" dirty="0">
                <a:effectLst/>
                <a:latin typeface="Aptos" panose="020B0604020202020204" pitchFamily="34" charset="0"/>
                <a:ea typeface="Calibri" panose="020F0502020204030204" pitchFamily="34" charset="0"/>
                <a:cs typeface="Calibri" panose="020F0502020204030204" pitchFamily="34" charset="0"/>
              </a:rPr>
              <a:t>Krishna v. Barber, 650 F.2d 430 (2nd Cir. 1981).</a:t>
            </a:r>
            <a:endParaRPr lang="en-US" sz="1800" dirty="0">
              <a:solidFill>
                <a:prstClr val="black"/>
              </a:solidFill>
              <a:latin typeface=" Arial"/>
            </a:endParaRPr>
          </a:p>
          <a:p>
            <a:pPr marL="0" indent="284163">
              <a:buNone/>
            </a:pPr>
            <a:endParaRPr lang="en-US" sz="1800" dirty="0">
              <a:latin typeface=" Arial"/>
              <a:cs typeface="Arial" panose="020B0604020202020204" pitchFamily="34" charset="0"/>
            </a:endParaRPr>
          </a:p>
          <a:p>
            <a:pPr marL="972820" lvl="3" indent="0">
              <a:lnSpc>
                <a:spcPct val="100000"/>
              </a:lnSpc>
              <a:spcBef>
                <a:spcPts val="0"/>
              </a:spcBef>
              <a:buNone/>
            </a:pPr>
            <a:endParaRPr lang="en-US" sz="1800" dirty="0">
              <a:latin typeface=" Arial"/>
            </a:endParaRPr>
          </a:p>
        </p:txBody>
      </p:sp>
    </p:spTree>
    <p:extLst>
      <p:ext uri="{BB962C8B-B14F-4D97-AF65-F5344CB8AC3E}">
        <p14:creationId xmlns:p14="http://schemas.microsoft.com/office/powerpoint/2010/main" val="24857802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931159"/>
            <a:ext cx="9144000" cy="5570756"/>
          </a:xfrm>
          <a:prstGeom prst="rect">
            <a:avLst/>
          </a:prstGeom>
        </p:spPr>
        <p:txBody>
          <a:bodyPr wrap="square">
            <a:spAutoFit/>
          </a:bodyPr>
          <a:lstStyle/>
          <a:p>
            <a:pPr marL="0" indent="0">
              <a:buNone/>
            </a:pPr>
            <a:r>
              <a:rPr lang="en-US" sz="1800" dirty="0">
                <a:latin typeface=" Arial"/>
                <a:cs typeface="Arial" panose="020B0604020202020204" pitchFamily="34" charset="0"/>
              </a:rPr>
              <a:t>What is Sincerity?</a:t>
            </a:r>
          </a:p>
          <a:p>
            <a:pPr indent="290513">
              <a:buNone/>
            </a:pPr>
            <a:r>
              <a:rPr lang="en-US" sz="1800" dirty="0">
                <a:latin typeface=" Arial"/>
                <a:cs typeface="Arial" panose="020B0604020202020204" pitchFamily="34" charset="0"/>
              </a:rPr>
              <a:t>1. AR 600-20 requires the </a:t>
            </a:r>
            <a:r>
              <a:rPr lang="en-US" sz="1800" b="1" dirty="0">
                <a:latin typeface=" Arial"/>
                <a:cs typeface="Arial" panose="020B0604020202020204" pitchFamily="34" charset="0"/>
              </a:rPr>
              <a:t>Soldier</a:t>
            </a:r>
            <a:r>
              <a:rPr lang="en-US" sz="1800" dirty="0">
                <a:latin typeface=" Arial"/>
                <a:cs typeface="Arial" panose="020B0604020202020204" pitchFamily="34" charset="0"/>
              </a:rPr>
              <a:t> to </a:t>
            </a:r>
            <a:r>
              <a:rPr lang="en-US" sz="1800" u="sng" dirty="0">
                <a:latin typeface=" Arial"/>
                <a:cs typeface="Arial" panose="020B0604020202020204" pitchFamily="34" charset="0"/>
              </a:rPr>
              <a:t>demonstrate</a:t>
            </a:r>
            <a:r>
              <a:rPr lang="en-US" sz="1800" dirty="0">
                <a:latin typeface=" Arial"/>
                <a:cs typeface="Arial" panose="020B0604020202020204" pitchFamily="34" charset="0"/>
              </a:rPr>
              <a:t> sincerity of belief, and requires the </a:t>
            </a:r>
            <a:r>
              <a:rPr lang="en-US" sz="1800" b="1" dirty="0">
                <a:latin typeface=" Arial"/>
                <a:cs typeface="Arial" panose="020B0604020202020204" pitchFamily="34" charset="0"/>
              </a:rPr>
              <a:t>interviewing chaplain </a:t>
            </a:r>
            <a:r>
              <a:rPr lang="en-US" sz="1800" dirty="0">
                <a:latin typeface=" Arial"/>
                <a:cs typeface="Arial" panose="020B0604020202020204" pitchFamily="34" charset="0"/>
              </a:rPr>
              <a:t>to </a:t>
            </a:r>
            <a:r>
              <a:rPr lang="en-US" sz="1800" u="sng" dirty="0">
                <a:latin typeface=" Arial"/>
                <a:cs typeface="Arial" panose="020B0604020202020204" pitchFamily="34" charset="0"/>
              </a:rPr>
              <a:t>determine</a:t>
            </a:r>
            <a:r>
              <a:rPr lang="en-US" sz="1800" dirty="0">
                <a:latin typeface=" Arial"/>
                <a:cs typeface="Arial" panose="020B0604020202020204" pitchFamily="34" charset="0"/>
              </a:rPr>
              <a:t> the Soldier’s sincerity of belief from the Soldier’s demonstration</a:t>
            </a:r>
          </a:p>
          <a:p>
            <a:pPr marL="0" indent="285750">
              <a:buNone/>
            </a:pPr>
            <a:endParaRPr lang="en-US" sz="1800" dirty="0">
              <a:latin typeface=" Arial"/>
              <a:cs typeface="Arial" panose="020B0604020202020204" pitchFamily="34" charset="0"/>
            </a:endParaRPr>
          </a:p>
          <a:p>
            <a:pPr marL="0" indent="284163">
              <a:buNone/>
            </a:pPr>
            <a:r>
              <a:rPr lang="en-US" sz="1800" dirty="0">
                <a:latin typeface=" Arial"/>
                <a:cs typeface="Arial" panose="020B0604020202020204" pitchFamily="34" charset="0"/>
              </a:rPr>
              <a:t>2. DA PAM 600-46, 2-4a(2)(c)1 (Conscientious Objection) provides some sincerity determination guidance:</a:t>
            </a:r>
          </a:p>
          <a:p>
            <a:pPr marL="0" indent="284163">
              <a:buNone/>
            </a:pPr>
            <a:endParaRPr lang="en-US" sz="1800" dirty="0">
              <a:latin typeface=" Arial"/>
              <a:cs typeface="Arial" panose="020B0604020202020204" pitchFamily="34" charset="0"/>
            </a:endParaRPr>
          </a:p>
          <a:p>
            <a:pPr marL="862013" indent="-285750">
              <a:buFont typeface="Arial" panose="020B0604020202020204" pitchFamily="34" charset="0"/>
              <a:buChar char="•"/>
            </a:pPr>
            <a:r>
              <a:rPr lang="en-US" sz="1800" dirty="0">
                <a:latin typeface=" Arial"/>
                <a:cs typeface="Arial" panose="020B0604020202020204" pitchFamily="34" charset="0"/>
              </a:rPr>
              <a:t>Evaluation of applicant’s </a:t>
            </a:r>
            <a:r>
              <a:rPr lang="en-US" sz="1800" b="1" dirty="0">
                <a:latin typeface=" Arial"/>
                <a:cs typeface="Arial" panose="020B0604020202020204" pitchFamily="34" charset="0"/>
              </a:rPr>
              <a:t>thinking and living in totality</a:t>
            </a:r>
            <a:r>
              <a:rPr lang="en-US" sz="1800" dirty="0">
                <a:latin typeface=" Arial"/>
                <a:cs typeface="Arial" panose="020B0604020202020204" pitchFamily="34" charset="0"/>
              </a:rPr>
              <a:t>—past and present</a:t>
            </a:r>
          </a:p>
          <a:p>
            <a:pPr marL="862013" indent="-285750">
              <a:buFont typeface="Arial" panose="020B0604020202020204" pitchFamily="34" charset="0"/>
              <a:buChar char="•"/>
            </a:pPr>
            <a:r>
              <a:rPr lang="en-US" sz="1800" b="1" dirty="0">
                <a:latin typeface=" Arial"/>
                <a:cs typeface="Arial" panose="020B0604020202020204" pitchFamily="34" charset="0"/>
              </a:rPr>
              <a:t>Outward manifestations </a:t>
            </a:r>
            <a:r>
              <a:rPr lang="en-US" sz="1800" dirty="0">
                <a:latin typeface=" Arial"/>
                <a:cs typeface="Arial" panose="020B0604020202020204" pitchFamily="34" charset="0"/>
              </a:rPr>
              <a:t>of the beliefs asserted</a:t>
            </a:r>
          </a:p>
          <a:p>
            <a:pPr marL="862013" indent="-285750">
              <a:buFont typeface="Arial" panose="020B0604020202020204" pitchFamily="34" charset="0"/>
              <a:buChar char="•"/>
            </a:pPr>
            <a:r>
              <a:rPr lang="en-US" sz="1800" dirty="0">
                <a:latin typeface=" Arial"/>
                <a:cs typeface="Arial" panose="020B0604020202020204" pitchFamily="34" charset="0"/>
              </a:rPr>
              <a:t>Demeanor, pattern of conduct, behavior, activities, rigor of studies</a:t>
            </a:r>
          </a:p>
          <a:p>
            <a:pPr marL="796925"/>
            <a:endParaRPr lang="en-US" sz="1800" dirty="0">
              <a:latin typeface=" Arial"/>
              <a:cs typeface="Arial" panose="020B0604020202020204" pitchFamily="34" charset="0"/>
            </a:endParaRPr>
          </a:p>
          <a:p>
            <a:pPr marL="0" indent="284163">
              <a:buNone/>
            </a:pPr>
            <a:r>
              <a:rPr lang="en-US" sz="1800" dirty="0">
                <a:latin typeface=" Arial"/>
                <a:cs typeface="Arial" panose="020B0604020202020204" pitchFamily="34" charset="0"/>
              </a:rPr>
              <a:t>3. Sincerity is NOT, I </a:t>
            </a:r>
            <a:r>
              <a:rPr lang="en-US" sz="1800" b="1" u="sng" dirty="0">
                <a:latin typeface=" Arial"/>
                <a:cs typeface="Arial" panose="020B0604020202020204" pitchFamily="34" charset="0"/>
              </a:rPr>
              <a:t>sincerely</a:t>
            </a:r>
            <a:r>
              <a:rPr lang="en-US" sz="1800" dirty="0">
                <a:latin typeface=" Arial"/>
                <a:cs typeface="Arial" panose="020B0604020202020204" pitchFamily="34" charset="0"/>
              </a:rPr>
              <a:t> want a beard, or I </a:t>
            </a:r>
            <a:r>
              <a:rPr lang="en-US" sz="1800" b="1" u="sng" dirty="0">
                <a:latin typeface=" Arial"/>
                <a:cs typeface="Arial" panose="020B0604020202020204" pitchFamily="34" charset="0"/>
              </a:rPr>
              <a:t>sincerely</a:t>
            </a:r>
            <a:r>
              <a:rPr lang="en-US" sz="1800" b="1" dirty="0">
                <a:latin typeface=" Arial"/>
                <a:cs typeface="Arial" panose="020B0604020202020204" pitchFamily="34" charset="0"/>
              </a:rPr>
              <a:t> </a:t>
            </a:r>
            <a:r>
              <a:rPr lang="en-US" sz="1800" dirty="0">
                <a:latin typeface=" Arial"/>
                <a:cs typeface="Arial" panose="020B0604020202020204" pitchFamily="34" charset="0"/>
              </a:rPr>
              <a:t>do not want to cut my hair, or I </a:t>
            </a:r>
            <a:r>
              <a:rPr lang="en-US" sz="1800" b="1" u="sng" dirty="0">
                <a:latin typeface=" Arial"/>
                <a:cs typeface="Arial" panose="020B0604020202020204" pitchFamily="34" charset="0"/>
              </a:rPr>
              <a:t>sincerely</a:t>
            </a:r>
            <a:r>
              <a:rPr lang="en-US" sz="1800" b="1" dirty="0">
                <a:latin typeface=" Arial"/>
                <a:cs typeface="Arial" panose="020B0604020202020204" pitchFamily="34" charset="0"/>
              </a:rPr>
              <a:t> </a:t>
            </a:r>
            <a:r>
              <a:rPr lang="en-US" sz="1800" dirty="0">
                <a:latin typeface=" Arial"/>
                <a:cs typeface="Arial" panose="020B0604020202020204" pitchFamily="34" charset="0"/>
              </a:rPr>
              <a:t>do not want the flu vaccine</a:t>
            </a:r>
          </a:p>
          <a:p>
            <a:pPr marL="0" indent="284163">
              <a:buNone/>
            </a:pPr>
            <a:endParaRPr lang="en-US" sz="1800" dirty="0">
              <a:latin typeface=" Arial"/>
              <a:cs typeface="Arial" panose="020B0604020202020204" pitchFamily="34" charset="0"/>
            </a:endParaRPr>
          </a:p>
          <a:p>
            <a:pPr marL="0" indent="284163">
              <a:buNone/>
            </a:pPr>
            <a:r>
              <a:rPr lang="en-US" sz="1800" dirty="0">
                <a:latin typeface=" Arial"/>
                <a:cs typeface="Arial" panose="020B0604020202020204" pitchFamily="34" charset="0"/>
              </a:rPr>
              <a:t>4. Sincerity is congruence between religious belief and practice </a:t>
            </a:r>
          </a:p>
          <a:p>
            <a:pPr marL="972820" lvl="3" indent="0">
              <a:lnSpc>
                <a:spcPct val="100000"/>
              </a:lnSpc>
              <a:spcBef>
                <a:spcPts val="0"/>
              </a:spcBef>
              <a:buNone/>
            </a:pPr>
            <a:endParaRPr lang="en-US" sz="1800" dirty="0">
              <a:latin typeface=" Arial"/>
            </a:endParaRPr>
          </a:p>
          <a:p>
            <a:pPr marL="0" lvl="3" indent="0" algn="ctr">
              <a:lnSpc>
                <a:spcPct val="100000"/>
              </a:lnSpc>
              <a:spcBef>
                <a:spcPts val="0"/>
              </a:spcBef>
              <a:buNone/>
            </a:pPr>
            <a:r>
              <a:rPr lang="en-US" sz="1800" dirty="0">
                <a:latin typeface=" Arial"/>
              </a:rPr>
              <a:t>The </a:t>
            </a:r>
            <a:r>
              <a:rPr lang="en-US" sz="1800" b="1" dirty="0">
                <a:latin typeface=" Arial"/>
              </a:rPr>
              <a:t>RA Interview Questionnaire </a:t>
            </a:r>
            <a:r>
              <a:rPr lang="en-US" sz="1800" dirty="0">
                <a:latin typeface=" Arial"/>
              </a:rPr>
              <a:t>is a great tool to help determine sincerity. OCCH recommends it as a best practice to determine religious basis and sincerity. </a:t>
            </a:r>
          </a:p>
          <a:p>
            <a:pPr lvl="1"/>
            <a:endParaRPr lang="en-US" sz="1400" dirty="0">
              <a:latin typeface="Arial" panose="020B0604020202020204" pitchFamily="34" charset="0"/>
              <a:cs typeface="Arial" panose="020B0604020202020204" pitchFamily="34" charset="0"/>
            </a:endParaRPr>
          </a:p>
        </p:txBody>
      </p:sp>
      <p:sp>
        <p:nvSpPr>
          <p:cNvPr id="7" name="Title 1">
            <a:extLst>
              <a:ext uri="{FF2B5EF4-FFF2-40B4-BE49-F238E27FC236}">
                <a16:creationId xmlns:a16="http://schemas.microsoft.com/office/drawing/2014/main" id="{8287E913-C56D-4688-8BB9-FB4E43C600F0}"/>
              </a:ext>
            </a:extLst>
          </p:cNvPr>
          <p:cNvSpPr txBox="1">
            <a:spLocks/>
          </p:cNvSpPr>
          <p:nvPr/>
        </p:nvSpPr>
        <p:spPr>
          <a:xfrm>
            <a:off x="399011" y="255421"/>
            <a:ext cx="8459172" cy="424341"/>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400" b="1" dirty="0">
                <a:solidFill>
                  <a:schemeClr val="bg1"/>
                </a:solidFill>
                <a:latin typeface="Arial" panose="020B0604020202020204" pitchFamily="34" charset="0"/>
                <a:cs typeface="Arial" panose="020B0604020202020204" pitchFamily="34" charset="0"/>
              </a:rPr>
              <a:t> D. Chaplain TTPs AND Best Practices: </a:t>
            </a:r>
          </a:p>
          <a:p>
            <a:r>
              <a:rPr lang="en-US" sz="2400" b="1" u="sng" dirty="0">
                <a:solidFill>
                  <a:schemeClr val="bg1"/>
                </a:solidFill>
                <a:latin typeface="Arial" panose="020B0604020202020204" pitchFamily="34" charset="0"/>
                <a:cs typeface="Arial" panose="020B0604020202020204" pitchFamily="34" charset="0"/>
              </a:rPr>
              <a:t>2-Sincerity</a:t>
            </a:r>
            <a:r>
              <a:rPr lang="en-US" sz="2400" b="1" dirty="0">
                <a:solidFill>
                  <a:schemeClr val="bg1"/>
                </a:solidFill>
                <a:latin typeface="Arial" panose="020B0604020202020204" pitchFamily="34" charset="0"/>
                <a:cs typeface="Arial" panose="020B0604020202020204" pitchFamily="34" charset="0"/>
              </a:rPr>
              <a:t> (6 of 9)</a:t>
            </a:r>
          </a:p>
        </p:txBody>
      </p:sp>
    </p:spTree>
    <p:extLst>
      <p:ext uri="{BB962C8B-B14F-4D97-AF65-F5344CB8AC3E}">
        <p14:creationId xmlns:p14="http://schemas.microsoft.com/office/powerpoint/2010/main" val="34876707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931159"/>
            <a:ext cx="9144000" cy="5293757"/>
          </a:xfrm>
          <a:prstGeom prst="rect">
            <a:avLst/>
          </a:prstGeom>
        </p:spPr>
        <p:txBody>
          <a:bodyPr wrap="square">
            <a:spAutoFit/>
          </a:bodyPr>
          <a:lstStyle/>
          <a:p>
            <a:pPr marL="0" indent="0">
              <a:buNone/>
            </a:pPr>
            <a:r>
              <a:rPr lang="en-US" sz="1800" dirty="0">
                <a:latin typeface=" Arial"/>
                <a:cs typeface="Arial" panose="020B0604020202020204" pitchFamily="34" charset="0"/>
              </a:rPr>
              <a:t>What is Sincerity?</a:t>
            </a:r>
          </a:p>
          <a:p>
            <a:pPr marL="0" indent="0">
              <a:buNone/>
            </a:pPr>
            <a:endParaRPr lang="en-US" dirty="0">
              <a:latin typeface=" Arial"/>
              <a:cs typeface="Arial" panose="020B0604020202020204" pitchFamily="34" charset="0"/>
            </a:endParaRPr>
          </a:p>
          <a:p>
            <a:pPr marL="0" indent="0">
              <a:buNone/>
            </a:pPr>
            <a:r>
              <a:rPr lang="en-US" sz="1800" dirty="0">
                <a:latin typeface=" Arial"/>
                <a:cs typeface="Arial" panose="020B0604020202020204" pitchFamily="34" charset="0"/>
              </a:rPr>
              <a:t>A Soldier demonstrates indicators of sincerity or insincerity</a:t>
            </a:r>
          </a:p>
          <a:p>
            <a:pPr marL="0" indent="0">
              <a:buNone/>
            </a:pPr>
            <a:endParaRPr lang="en-US" sz="1800" dirty="0">
              <a:latin typeface=" Arial"/>
              <a:cs typeface="Arial" panose="020B0604020202020204" pitchFamily="34" charset="0"/>
            </a:endParaRPr>
          </a:p>
          <a:p>
            <a:pPr marL="0" indent="284163">
              <a:buNone/>
            </a:pPr>
            <a:r>
              <a:rPr lang="en-US" sz="1800" dirty="0">
                <a:latin typeface=" Arial"/>
                <a:cs typeface="Arial" panose="020B0604020202020204" pitchFamily="34" charset="0"/>
              </a:rPr>
              <a:t>1. Possible </a:t>
            </a:r>
            <a:r>
              <a:rPr lang="en-US" sz="1800" b="1" dirty="0">
                <a:latin typeface=" Arial"/>
                <a:cs typeface="Arial" panose="020B0604020202020204" pitchFamily="34" charset="0"/>
              </a:rPr>
              <a:t>Indicators vs. Discriminators </a:t>
            </a:r>
            <a:r>
              <a:rPr lang="en-US" sz="1800" dirty="0">
                <a:latin typeface=" Arial"/>
                <a:cs typeface="Arial" panose="020B0604020202020204" pitchFamily="34" charset="0"/>
              </a:rPr>
              <a:t>of Sincerity of Belief</a:t>
            </a:r>
          </a:p>
          <a:p>
            <a:pPr marL="914400" lvl="1" indent="-342900">
              <a:buFont typeface="Arial" panose="020B0604020202020204" pitchFamily="34" charset="0"/>
              <a:buChar char="•"/>
            </a:pPr>
            <a:r>
              <a:rPr lang="en-US" sz="1800" dirty="0">
                <a:latin typeface=" Arial"/>
                <a:cs typeface="Arial" panose="020B0604020202020204" pitchFamily="34" charset="0"/>
              </a:rPr>
              <a:t>Understanding of the religion, teachings, and faith practices</a:t>
            </a:r>
          </a:p>
          <a:p>
            <a:pPr marL="914400" lvl="1" indent="-342900">
              <a:buFont typeface="Arial" panose="020B0604020202020204" pitchFamily="34" charset="0"/>
              <a:buChar char="•"/>
            </a:pPr>
            <a:r>
              <a:rPr lang="en-US" sz="1800" dirty="0">
                <a:latin typeface=" Arial"/>
                <a:cs typeface="Arial" panose="020B0604020202020204" pitchFamily="34" charset="0"/>
              </a:rPr>
              <a:t>Activity in a religious community</a:t>
            </a:r>
          </a:p>
          <a:p>
            <a:pPr marL="914400" lvl="1" indent="-342900">
              <a:buFont typeface="Arial" panose="020B0604020202020204" pitchFamily="34" charset="0"/>
              <a:buChar char="•"/>
            </a:pPr>
            <a:r>
              <a:rPr lang="en-US" sz="1800" dirty="0">
                <a:latin typeface=" Arial"/>
                <a:cs typeface="Arial" panose="020B0604020202020204" pitchFamily="34" charset="0"/>
              </a:rPr>
              <a:t>Presence of a religious leader in one’s life</a:t>
            </a:r>
          </a:p>
          <a:p>
            <a:pPr marL="914400" lvl="1" indent="-342900">
              <a:buFont typeface="Arial" panose="020B0604020202020204" pitchFamily="34" charset="0"/>
              <a:buChar char="•"/>
            </a:pPr>
            <a:r>
              <a:rPr lang="en-US" sz="1800" dirty="0">
                <a:latin typeface=" Arial"/>
                <a:cs typeface="Arial" panose="020B0604020202020204" pitchFamily="34" charset="0"/>
              </a:rPr>
              <a:t>Longevity of belief/practice</a:t>
            </a:r>
          </a:p>
          <a:p>
            <a:pPr marL="914400" lvl="1" indent="-342900">
              <a:buFont typeface="Arial" panose="020B0604020202020204" pitchFamily="34" charset="0"/>
              <a:buChar char="•"/>
            </a:pPr>
            <a:r>
              <a:rPr lang="en-US" sz="1800" dirty="0">
                <a:latin typeface=" Arial"/>
                <a:cs typeface="Arial" panose="020B0604020202020204" pitchFamily="34" charset="0"/>
              </a:rPr>
              <a:t>Whole of Life impact (consistency w/ expressed religious belief)</a:t>
            </a:r>
          </a:p>
          <a:p>
            <a:pPr marL="914400" lvl="1" indent="-342900">
              <a:buFont typeface="Arial" panose="020B0604020202020204" pitchFamily="34" charset="0"/>
              <a:buChar char="•"/>
            </a:pPr>
            <a:r>
              <a:rPr lang="en-US" sz="1800" dirty="0">
                <a:latin typeface=" Arial"/>
                <a:cs typeface="Arial" panose="020B0604020202020204" pitchFamily="34" charset="0"/>
              </a:rPr>
              <a:t>Conveying importance of requested religious practice on one’s free exercise</a:t>
            </a:r>
          </a:p>
          <a:p>
            <a:pPr marL="571500" lvl="1"/>
            <a:endParaRPr lang="en-US" sz="1800" dirty="0">
              <a:latin typeface=" Arial"/>
              <a:cs typeface="Arial" panose="020B0604020202020204" pitchFamily="34" charset="0"/>
            </a:endParaRPr>
          </a:p>
          <a:p>
            <a:pPr marL="0" indent="284163">
              <a:buNone/>
            </a:pPr>
            <a:r>
              <a:rPr lang="en-US" sz="1800" dirty="0">
                <a:latin typeface=" Arial"/>
                <a:cs typeface="Arial" panose="020B0604020202020204" pitchFamily="34" charset="0"/>
              </a:rPr>
              <a:t>2. The more the practice appears within the claimed religion, the more clearly it demonstrates </a:t>
            </a:r>
            <a:r>
              <a:rPr lang="en-US" sz="1800" b="1" dirty="0">
                <a:latin typeface=" Arial"/>
                <a:cs typeface="Arial" panose="020B0604020202020204" pitchFamily="34" charset="0"/>
              </a:rPr>
              <a:t>sincerity of belief</a:t>
            </a:r>
            <a:r>
              <a:rPr lang="en-US" sz="1800" dirty="0">
                <a:latin typeface=" Arial"/>
                <a:cs typeface="Arial" panose="020B0604020202020204" pitchFamily="34" charset="0"/>
              </a:rPr>
              <a:t>. </a:t>
            </a:r>
          </a:p>
          <a:p>
            <a:pPr marL="0" indent="284163">
              <a:buNone/>
            </a:pPr>
            <a:endParaRPr lang="en-US" sz="1800" dirty="0">
              <a:latin typeface=" Arial"/>
              <a:cs typeface="Arial" panose="020B0604020202020204" pitchFamily="34" charset="0"/>
            </a:endParaRPr>
          </a:p>
          <a:p>
            <a:pPr marL="0" indent="284163">
              <a:buNone/>
            </a:pPr>
            <a:r>
              <a:rPr lang="en-US" sz="1800" dirty="0">
                <a:latin typeface=" Arial"/>
                <a:cs typeface="Arial" panose="020B0604020202020204" pitchFamily="34" charset="0"/>
              </a:rPr>
              <a:t>3. However, RFRA and the </a:t>
            </a:r>
            <a:r>
              <a:rPr lang="en-US" sz="1800" b="1" dirty="0">
                <a:latin typeface=" Arial"/>
                <a:cs typeface="Arial" panose="020B0604020202020204" pitchFamily="34" charset="0"/>
              </a:rPr>
              <a:t>individual</a:t>
            </a:r>
            <a:r>
              <a:rPr lang="en-US" sz="1800" dirty="0">
                <a:latin typeface=" Arial"/>
                <a:cs typeface="Arial" panose="020B0604020202020204" pitchFamily="34" charset="0"/>
              </a:rPr>
              <a:t> person’s sincere religious belief remains the legal standard, and </a:t>
            </a:r>
            <a:r>
              <a:rPr lang="en-US" sz="1800" b="1" u="sng" dirty="0">
                <a:latin typeface=" Arial"/>
                <a:cs typeface="Arial" panose="020B0604020202020204" pitchFamily="34" charset="0"/>
              </a:rPr>
              <a:t>not</a:t>
            </a:r>
            <a:r>
              <a:rPr lang="en-US" sz="1800" b="1" dirty="0">
                <a:latin typeface=" Arial"/>
                <a:cs typeface="Arial" panose="020B0604020202020204" pitchFamily="34" charset="0"/>
              </a:rPr>
              <a:t> commonly held practices and established religious groups mainstream beliefs</a:t>
            </a:r>
            <a:r>
              <a:rPr lang="en-US" sz="1800" dirty="0">
                <a:latin typeface=" Arial"/>
                <a:cs typeface="Arial" panose="020B0604020202020204" pitchFamily="34" charset="0"/>
              </a:rPr>
              <a:t>.</a:t>
            </a:r>
          </a:p>
          <a:p>
            <a:pPr marL="0" indent="0">
              <a:buNone/>
            </a:pPr>
            <a:endParaRPr lang="en-US" sz="1400" dirty="0">
              <a:latin typeface="Arial" panose="020B0604020202020204" pitchFamily="34" charset="0"/>
              <a:cs typeface="Arial" panose="020B0604020202020204" pitchFamily="34" charset="0"/>
            </a:endParaRPr>
          </a:p>
        </p:txBody>
      </p:sp>
      <p:sp>
        <p:nvSpPr>
          <p:cNvPr id="7" name="Title 1">
            <a:extLst>
              <a:ext uri="{FF2B5EF4-FFF2-40B4-BE49-F238E27FC236}">
                <a16:creationId xmlns:a16="http://schemas.microsoft.com/office/drawing/2014/main" id="{8287E913-C56D-4688-8BB9-FB4E43C600F0}"/>
              </a:ext>
            </a:extLst>
          </p:cNvPr>
          <p:cNvSpPr txBox="1">
            <a:spLocks/>
          </p:cNvSpPr>
          <p:nvPr/>
        </p:nvSpPr>
        <p:spPr>
          <a:xfrm>
            <a:off x="399011" y="255421"/>
            <a:ext cx="8459172" cy="424341"/>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400" b="1" dirty="0">
                <a:solidFill>
                  <a:schemeClr val="bg1"/>
                </a:solidFill>
                <a:latin typeface="Arial" panose="020B0604020202020204" pitchFamily="34" charset="0"/>
                <a:cs typeface="Arial" panose="020B0604020202020204" pitchFamily="34" charset="0"/>
              </a:rPr>
              <a:t> D. Chaplain TTPs AND Best Practices: </a:t>
            </a:r>
          </a:p>
          <a:p>
            <a:r>
              <a:rPr lang="en-US" sz="2400" b="1" u="sng" dirty="0">
                <a:solidFill>
                  <a:schemeClr val="bg1"/>
                </a:solidFill>
                <a:latin typeface="Arial" panose="020B0604020202020204" pitchFamily="34" charset="0"/>
                <a:cs typeface="Arial" panose="020B0604020202020204" pitchFamily="34" charset="0"/>
              </a:rPr>
              <a:t>2-Sincerity</a:t>
            </a:r>
            <a:r>
              <a:rPr lang="en-US" sz="2400" b="1" dirty="0">
                <a:solidFill>
                  <a:schemeClr val="bg1"/>
                </a:solidFill>
                <a:latin typeface="Arial" panose="020B0604020202020204" pitchFamily="34" charset="0"/>
                <a:cs typeface="Arial" panose="020B0604020202020204" pitchFamily="34" charset="0"/>
              </a:rPr>
              <a:t> (7 of 9)</a:t>
            </a:r>
          </a:p>
        </p:txBody>
      </p:sp>
    </p:spTree>
    <p:extLst>
      <p:ext uri="{BB962C8B-B14F-4D97-AF65-F5344CB8AC3E}">
        <p14:creationId xmlns:p14="http://schemas.microsoft.com/office/powerpoint/2010/main" val="869004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365862" y="992168"/>
            <a:ext cx="8412275" cy="5432256"/>
          </a:xfrm>
          <a:prstGeom prst="rect">
            <a:avLst/>
          </a:prstGeom>
        </p:spPr>
        <p:txBody>
          <a:bodyPr wrap="square">
            <a:spAutoFit/>
          </a:bodyPr>
          <a:lstStyle/>
          <a:p>
            <a:pPr>
              <a:spcBef>
                <a:spcPts val="600"/>
              </a:spcBef>
            </a:pPr>
            <a:r>
              <a:rPr lang="en-US" sz="1600" b="1" u="sng" dirty="0">
                <a:latin typeface="Arial" panose="020B0604020202020204" pitchFamily="34" charset="0"/>
                <a:cs typeface="Arial" panose="020B0604020202020204" pitchFamily="34" charset="0"/>
              </a:rPr>
              <a:t>2a. Answers to the following questions indicate sincerity. Interview questions should include:</a:t>
            </a:r>
          </a:p>
          <a:p>
            <a:pPr marL="457200" indent="-282575">
              <a:spcBef>
                <a:spcPts val="600"/>
              </a:spcBef>
              <a:buSzPct val="85000"/>
              <a:buFont typeface="Wingdings" panose="05000000000000000000" pitchFamily="2" charset="2"/>
              <a:buChar char="q"/>
            </a:pPr>
            <a:r>
              <a:rPr lang="en-US" sz="1600" dirty="0">
                <a:latin typeface="Arial" panose="020B0604020202020204" pitchFamily="34" charset="0"/>
                <a:cs typeface="Arial" panose="020B0604020202020204" pitchFamily="34" charset="0"/>
              </a:rPr>
              <a:t>How long have you held to or practiced this religion, and the beliefs underlying your request? </a:t>
            </a:r>
          </a:p>
          <a:p>
            <a:pPr marL="457200" indent="-282575">
              <a:spcBef>
                <a:spcPts val="600"/>
              </a:spcBef>
              <a:buSzPct val="85000"/>
              <a:buFont typeface="Wingdings" panose="05000000000000000000" pitchFamily="2" charset="2"/>
              <a:buChar char="q"/>
            </a:pPr>
            <a:r>
              <a:rPr lang="en-US" sz="1600" dirty="0">
                <a:latin typeface="Arial" panose="020B0604020202020204" pitchFamily="34" charset="0"/>
                <a:cs typeface="Arial" panose="020B0604020202020204" pitchFamily="34" charset="0"/>
              </a:rPr>
              <a:t>Have you been affiliated with another religion in the past? When?</a:t>
            </a:r>
          </a:p>
          <a:p>
            <a:pPr marL="457200" indent="-282575">
              <a:spcBef>
                <a:spcPts val="600"/>
              </a:spcBef>
              <a:buSzPct val="85000"/>
              <a:buFont typeface="Wingdings" panose="05000000000000000000" pitchFamily="2" charset="2"/>
              <a:buChar char="q"/>
            </a:pPr>
            <a:r>
              <a:rPr lang="en-US" sz="1600" dirty="0">
                <a:latin typeface="Arial" panose="020B0604020202020204" pitchFamily="34" charset="0"/>
                <a:cs typeface="Arial" panose="020B0604020202020204" pitchFamily="34" charset="0"/>
              </a:rPr>
              <a:t>Discuss the reason or motivation that lead to the change in religion and when you changed.</a:t>
            </a:r>
          </a:p>
          <a:p>
            <a:pPr marL="457200" indent="-282575">
              <a:spcBef>
                <a:spcPts val="600"/>
              </a:spcBef>
              <a:buSzPct val="85000"/>
              <a:buFont typeface="Wingdings" panose="05000000000000000000" pitchFamily="2" charset="2"/>
              <a:buChar char="q"/>
            </a:pPr>
            <a:r>
              <a:rPr lang="en-US" sz="1600" dirty="0">
                <a:latin typeface="Arial" panose="020B0604020202020204" pitchFamily="34" charset="0"/>
                <a:cs typeface="Arial" panose="020B0604020202020204" pitchFamily="34" charset="0"/>
              </a:rPr>
              <a:t>Have you sought or requested accommodation in the past? If yes, Why was it not approved?</a:t>
            </a:r>
          </a:p>
          <a:p>
            <a:pPr marL="457200" indent="-282575">
              <a:spcBef>
                <a:spcPts val="600"/>
              </a:spcBef>
              <a:buSzPct val="85000"/>
              <a:buFont typeface="Wingdings" panose="05000000000000000000" pitchFamily="2" charset="2"/>
              <a:buChar char="q"/>
            </a:pPr>
            <a:r>
              <a:rPr lang="en-US" sz="1600" dirty="0">
                <a:latin typeface="Arial" panose="020B0604020202020204" pitchFamily="34" charset="0"/>
                <a:cs typeface="Arial" panose="020B0604020202020204" pitchFamily="34" charset="0"/>
              </a:rPr>
              <a:t>If this is the first time you have requested, what caused you to raise it now?</a:t>
            </a:r>
          </a:p>
          <a:p>
            <a:pPr marL="457200" indent="-282575">
              <a:spcBef>
                <a:spcPts val="600"/>
              </a:spcBef>
              <a:buSzPct val="85000"/>
              <a:buFont typeface="Wingdings" panose="05000000000000000000" pitchFamily="2" charset="2"/>
              <a:buChar char="q"/>
            </a:pPr>
            <a:r>
              <a:rPr lang="en-US" sz="1600" dirty="0">
                <a:latin typeface="Arial" panose="020B0604020202020204" pitchFamily="34" charset="0"/>
                <a:cs typeface="Arial" panose="020B0604020202020204" pitchFamily="34" charset="0"/>
              </a:rPr>
              <a:t>Are you a part of a community of believers holding similar views? </a:t>
            </a:r>
          </a:p>
          <a:p>
            <a:pPr marL="457200" indent="-282575">
              <a:spcBef>
                <a:spcPts val="600"/>
              </a:spcBef>
              <a:buSzPct val="85000"/>
              <a:buFont typeface="Wingdings" panose="05000000000000000000" pitchFamily="2" charset="2"/>
              <a:buChar char="q"/>
            </a:pPr>
            <a:r>
              <a:rPr lang="en-US" sz="1600" dirty="0">
                <a:latin typeface="Arial" panose="020B0604020202020204" pitchFamily="34" charset="0"/>
                <a:cs typeface="Arial" panose="020B0604020202020204" pitchFamily="34" charset="0"/>
              </a:rPr>
              <a:t>Where and how often do you meet? </a:t>
            </a:r>
          </a:p>
          <a:p>
            <a:pPr marL="457200" indent="-282575">
              <a:spcBef>
                <a:spcPts val="600"/>
              </a:spcBef>
              <a:buSzPct val="85000"/>
              <a:buFont typeface="Wingdings" panose="05000000000000000000" pitchFamily="2" charset="2"/>
              <a:buChar char="q"/>
            </a:pPr>
            <a:r>
              <a:rPr lang="en-US" sz="1600" dirty="0">
                <a:latin typeface="Arial" panose="020B0604020202020204" pitchFamily="34" charset="0"/>
                <a:cs typeface="Arial" panose="020B0604020202020204" pitchFamily="34" charset="0"/>
              </a:rPr>
              <a:t>Do you have a spiritual leader(s) who support this request? Would they be willing to provide some form of written support for your request? </a:t>
            </a:r>
            <a:r>
              <a:rPr lang="en-US" sz="1600" b="1" i="1" dirty="0">
                <a:latin typeface="Arial" panose="020B0604020202020204" pitchFamily="34" charset="0"/>
                <a:cs typeface="Arial" panose="020B0604020202020204" pitchFamily="34" charset="0"/>
              </a:rPr>
              <a:t>** OCCH strongly recommends contacting a religious leader or representative.</a:t>
            </a:r>
          </a:p>
          <a:p>
            <a:pPr marL="457200" indent="-282575">
              <a:spcBef>
                <a:spcPts val="600"/>
              </a:spcBef>
              <a:buSzPct val="85000"/>
              <a:buFont typeface="Wingdings" panose="05000000000000000000" pitchFamily="2" charset="2"/>
              <a:buChar char="q"/>
            </a:pPr>
            <a:r>
              <a:rPr lang="en-US" sz="1600" dirty="0">
                <a:latin typeface="Arial" panose="020B0604020202020204" pitchFamily="34" charset="0"/>
                <a:cs typeface="Arial" panose="020B0604020202020204" pitchFamily="34" charset="0"/>
              </a:rPr>
              <a:t>Why and how important is this request? </a:t>
            </a:r>
          </a:p>
          <a:p>
            <a:pPr marL="457200" indent="-282575">
              <a:spcBef>
                <a:spcPts val="600"/>
              </a:spcBef>
              <a:buSzPct val="85000"/>
              <a:buFont typeface="Wingdings" panose="05000000000000000000" pitchFamily="2" charset="2"/>
              <a:buChar char="q"/>
            </a:pPr>
            <a:r>
              <a:rPr lang="en-US" sz="1600" dirty="0">
                <a:latin typeface="Arial" panose="020B0604020202020204" pitchFamily="34" charset="0"/>
                <a:cs typeface="Arial" panose="020B0604020202020204" pitchFamily="34" charset="0"/>
              </a:rPr>
              <a:t>How is the practice of your religion burdened by military regulation or policy?</a:t>
            </a:r>
          </a:p>
          <a:p>
            <a:pPr marL="457200" indent="-282575">
              <a:spcBef>
                <a:spcPts val="600"/>
              </a:spcBef>
              <a:buSzPct val="85000"/>
              <a:buFont typeface="Wingdings" panose="05000000000000000000" pitchFamily="2" charset="2"/>
              <a:buChar char="q"/>
            </a:pPr>
            <a:r>
              <a:rPr lang="en-US" sz="1600" dirty="0">
                <a:latin typeface="Arial" panose="020B0604020202020204" pitchFamily="34" charset="0"/>
                <a:cs typeface="Arial" panose="020B0604020202020204" pitchFamily="34" charset="0"/>
              </a:rPr>
              <a:t>If denied this request, would you consider separating from the military?</a:t>
            </a:r>
          </a:p>
        </p:txBody>
      </p:sp>
      <p:sp>
        <p:nvSpPr>
          <p:cNvPr id="10" name="Title 1">
            <a:extLst>
              <a:ext uri="{FF2B5EF4-FFF2-40B4-BE49-F238E27FC236}">
                <a16:creationId xmlns:a16="http://schemas.microsoft.com/office/drawing/2014/main" id="{6074D02D-5F89-49B0-8EAD-50634C927F89}"/>
              </a:ext>
            </a:extLst>
          </p:cNvPr>
          <p:cNvSpPr txBox="1">
            <a:spLocks/>
          </p:cNvSpPr>
          <p:nvPr/>
        </p:nvSpPr>
        <p:spPr>
          <a:xfrm>
            <a:off x="365862" y="298524"/>
            <a:ext cx="6762051" cy="424341"/>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400" b="1" dirty="0">
                <a:solidFill>
                  <a:schemeClr val="bg1"/>
                </a:solidFill>
                <a:latin typeface="Arial" panose="020B0604020202020204" pitchFamily="34" charset="0"/>
                <a:cs typeface="Arial" panose="020B0604020202020204" pitchFamily="34" charset="0"/>
              </a:rPr>
              <a:t>D. Chaplain TTPs AND Best Practices: </a:t>
            </a:r>
          </a:p>
          <a:p>
            <a:r>
              <a:rPr lang="en-US" sz="2400" b="1" u="sng" dirty="0">
                <a:solidFill>
                  <a:schemeClr val="bg1"/>
                </a:solidFill>
                <a:latin typeface="Arial" panose="020B0604020202020204" pitchFamily="34" charset="0"/>
                <a:cs typeface="Arial" panose="020B0604020202020204" pitchFamily="34" charset="0"/>
              </a:rPr>
              <a:t>2-Sincerity</a:t>
            </a:r>
            <a:r>
              <a:rPr lang="en-US" sz="2400" b="1" dirty="0">
                <a:solidFill>
                  <a:schemeClr val="bg1"/>
                </a:solidFill>
                <a:latin typeface="Arial" panose="020B0604020202020204" pitchFamily="34" charset="0"/>
                <a:cs typeface="Arial" panose="020B0604020202020204" pitchFamily="34" charset="0"/>
              </a:rPr>
              <a:t> (8 of 9)</a:t>
            </a:r>
          </a:p>
        </p:txBody>
      </p:sp>
    </p:spTree>
    <p:extLst>
      <p:ext uri="{BB962C8B-B14F-4D97-AF65-F5344CB8AC3E}">
        <p14:creationId xmlns:p14="http://schemas.microsoft.com/office/powerpoint/2010/main" val="30353780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566F7D92-01F7-4031-BE30-3512276AAC3E}"/>
              </a:ext>
            </a:extLst>
          </p:cNvPr>
          <p:cNvGrpSpPr/>
          <p:nvPr/>
        </p:nvGrpSpPr>
        <p:grpSpPr>
          <a:xfrm>
            <a:off x="180631" y="869647"/>
            <a:ext cx="8782737" cy="5816977"/>
            <a:chOff x="290799" y="658662"/>
            <a:chExt cx="8782737" cy="5816977"/>
          </a:xfrm>
        </p:grpSpPr>
        <p:sp>
          <p:nvSpPr>
            <p:cNvPr id="2" name="Rectangle 1"/>
            <p:cNvSpPr/>
            <p:nvPr/>
          </p:nvSpPr>
          <p:spPr>
            <a:xfrm>
              <a:off x="457200" y="4134255"/>
              <a:ext cx="8430203" cy="2341384"/>
            </a:xfrm>
            <a:prstGeom prst="rect">
              <a:avLst/>
            </a:prstGeom>
            <a:solidFill>
              <a:srgbClr val="FFFF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290799" y="658662"/>
              <a:ext cx="8782737" cy="5816977"/>
            </a:xfrm>
            <a:prstGeom prst="rect">
              <a:avLst/>
            </a:prstGeom>
          </p:spPr>
          <p:txBody>
            <a:bodyPr wrap="square">
              <a:spAutoFit/>
            </a:bodyPr>
            <a:lstStyle/>
            <a:p>
              <a:pPr marL="342900" indent="-342900">
                <a:spcAft>
                  <a:spcPts val="600"/>
                </a:spcAft>
                <a:buFont typeface="Arial" panose="020B0604020202020204" pitchFamily="34" charset="0"/>
                <a:buChar char="•"/>
              </a:pPr>
              <a:r>
                <a:rPr lang="en-US" b="1" dirty="0">
                  <a:latin typeface="Arial" panose="020B0604020202020204" pitchFamily="34" charset="0"/>
                  <a:cs typeface="Arial" panose="020B0604020202020204" pitchFamily="34" charset="0"/>
                </a:rPr>
                <a:t>Familiarize yourself with the religious group</a:t>
              </a:r>
              <a:r>
                <a:rPr lang="en-US" dirty="0">
                  <a:latin typeface="Arial" panose="020B0604020202020204" pitchFamily="34" charset="0"/>
                  <a:cs typeface="Arial" panose="020B0604020202020204" pitchFamily="34" charset="0"/>
                </a:rPr>
                <a:t> - This may require research and further discussion with the service member, or SME consultation. *</a:t>
              </a:r>
              <a:r>
                <a:rPr lang="en-US" b="1" i="1" dirty="0">
                  <a:latin typeface="Arial" panose="020B0604020202020204" pitchFamily="34" charset="0"/>
                  <a:cs typeface="Arial" panose="020B0604020202020204" pitchFamily="34" charset="0"/>
                </a:rPr>
                <a:t>The OCCH Assistant Directorate for Proponency and Religious Accommodation officers are available for assistance.</a:t>
              </a:r>
            </a:p>
            <a:p>
              <a:pPr marL="342900" indent="-342900">
                <a:buFont typeface="Arial" panose="020B0604020202020204" pitchFamily="34" charset="0"/>
                <a:buChar char="•"/>
              </a:pPr>
              <a:r>
                <a:rPr lang="en-US" b="1" dirty="0">
                  <a:latin typeface="Arial" panose="020B0604020202020204" pitchFamily="34" charset="0"/>
                  <a:cs typeface="Arial" panose="020B0604020202020204" pitchFamily="34" charset="0"/>
                </a:rPr>
                <a:t>Chaplains must be the “honest broker”</a:t>
              </a:r>
            </a:p>
            <a:p>
              <a:pPr marL="746125" lvl="1" indent="-288925">
                <a:buFontTx/>
                <a:buChar char="-"/>
              </a:pPr>
              <a:r>
                <a:rPr lang="en-US" dirty="0">
                  <a:latin typeface="Arial" panose="020B0604020202020204" pitchFamily="34" charset="0"/>
                  <a:cs typeface="Arial" panose="020B0604020202020204" pitchFamily="34" charset="0"/>
                </a:rPr>
                <a:t>The Army is </a:t>
              </a:r>
              <a:r>
                <a:rPr lang="en-US" b="1" dirty="0">
                  <a:latin typeface="Arial" panose="020B0604020202020204" pitchFamily="34" charset="0"/>
                  <a:cs typeface="Arial" panose="020B0604020202020204" pitchFamily="34" charset="0"/>
                </a:rPr>
                <a:t>depending on </a:t>
              </a:r>
              <a:r>
                <a:rPr lang="en-US" dirty="0">
                  <a:latin typeface="Arial" panose="020B0604020202020204" pitchFamily="34" charset="0"/>
                  <a:cs typeface="Arial" panose="020B0604020202020204" pitchFamily="34" charset="0"/>
                </a:rPr>
                <a:t>the interviewing chaplain to determine the religious basis and sincerity of religious accommodation requests. </a:t>
              </a:r>
            </a:p>
            <a:p>
              <a:pPr marL="746125" lvl="1" indent="-288925">
                <a:buFontTx/>
                <a:buChar char="-"/>
              </a:pPr>
              <a:r>
                <a:rPr lang="en-US" dirty="0">
                  <a:latin typeface="Arial" panose="020B0604020202020204" pitchFamily="34" charset="0"/>
                  <a:cs typeface="Arial" panose="020B0604020202020204" pitchFamily="34" charset="0"/>
                </a:rPr>
                <a:t>The Army takes Religious Accommodation seriously, and chaplains must protect the integrity of the process guarding against insincere requests</a:t>
              </a:r>
              <a:r>
                <a:rPr lang="en-US" b="1" dirty="0">
                  <a:latin typeface="Arial" panose="020B0604020202020204" pitchFamily="34" charset="0"/>
                  <a:cs typeface="Arial" panose="020B0604020202020204" pitchFamily="34" charset="0"/>
                </a:rPr>
                <a:t>,</a:t>
              </a:r>
              <a:r>
                <a:rPr lang="en-US" dirty="0">
                  <a:latin typeface="Arial" panose="020B0604020202020204" pitchFamily="34" charset="0"/>
                  <a:cs typeface="Arial" panose="020B0604020202020204" pitchFamily="34" charset="0"/>
                </a:rPr>
                <a:t> matters of conscience or moral/philosophical preferences that exist outside the mainstream of religious conviction and practice.</a:t>
              </a:r>
            </a:p>
            <a:p>
              <a:pPr marL="746125" lvl="1" indent="-288925">
                <a:spcAft>
                  <a:spcPts val="600"/>
                </a:spcAft>
                <a:buFontTx/>
                <a:buChar char="-"/>
              </a:pPr>
              <a:r>
                <a:rPr lang="en-US" dirty="0">
                  <a:latin typeface="Arial" panose="020B0604020202020204" pitchFamily="34" charset="0"/>
                  <a:cs typeface="Arial" panose="020B0604020202020204" pitchFamily="34" charset="0"/>
                </a:rPr>
                <a:t>This requires a </a:t>
              </a:r>
              <a:r>
                <a:rPr lang="en-US" b="1" dirty="0">
                  <a:latin typeface="Arial" panose="020B0604020202020204" pitchFamily="34" charset="0"/>
                  <a:cs typeface="Arial" panose="020B0604020202020204" pitchFamily="34" charset="0"/>
                </a:rPr>
                <a:t>frank conversation </a:t>
              </a:r>
              <a:r>
                <a:rPr lang="en-US" dirty="0">
                  <a:latin typeface="Arial" panose="020B0604020202020204" pitchFamily="34" charset="0"/>
                  <a:cs typeface="Arial" panose="020B0604020202020204" pitchFamily="34" charset="0"/>
                </a:rPr>
                <a:t>with the Service member and command. </a:t>
              </a:r>
            </a:p>
            <a:p>
              <a:pPr marL="342900" indent="-342900">
                <a:buFont typeface="Arial" panose="020B0604020202020204" pitchFamily="34" charset="0"/>
                <a:buChar char="•"/>
              </a:pPr>
              <a:r>
                <a:rPr lang="en-US" b="1" dirty="0">
                  <a:latin typeface="Arial" panose="020B0604020202020204" pitchFamily="34" charset="0"/>
                  <a:cs typeface="Arial" panose="020B0604020202020204" pitchFamily="34" charset="0"/>
                </a:rPr>
                <a:t>Four prescient issues in the interview and memorandum: </a:t>
              </a:r>
            </a:p>
            <a:p>
              <a:pPr marL="746125" lvl="2" indent="-288925">
                <a:buAutoNum type="arabicPeriod"/>
              </a:pPr>
              <a:r>
                <a:rPr lang="en-US" dirty="0">
                  <a:latin typeface="Arial" panose="020B0604020202020204" pitchFamily="34" charset="0"/>
                  <a:cs typeface="Arial" panose="020B0604020202020204" pitchFamily="34" charset="0"/>
                </a:rPr>
                <a:t>Matched Religious Preference in Official Record (ERB/ORB/IPPS-A STP).</a:t>
              </a:r>
            </a:p>
            <a:p>
              <a:pPr marL="746125" lvl="2" indent="-288925">
                <a:buAutoNum type="arabicPeriod"/>
              </a:pPr>
              <a:r>
                <a:rPr lang="en-US" dirty="0">
                  <a:latin typeface="Arial" panose="020B0604020202020204" pitchFamily="34" charset="0"/>
                  <a:cs typeface="Arial" panose="020B0604020202020204" pitchFamily="34" charset="0"/>
                </a:rPr>
                <a:t>Request is based on a religion, as defined in law and policy, and not merely philosophical or moral. </a:t>
              </a:r>
              <a:r>
                <a:rPr lang="en-US" b="1" dirty="0">
                  <a:latin typeface="Arial" panose="020B0604020202020204" pitchFamily="34" charset="0"/>
                  <a:cs typeface="Arial" panose="020B0604020202020204" pitchFamily="34" charset="0"/>
                </a:rPr>
                <a:t>(Religious Basis)</a:t>
              </a:r>
              <a:r>
                <a:rPr lang="en-US" dirty="0">
                  <a:latin typeface="Arial" panose="020B0604020202020204" pitchFamily="34" charset="0"/>
                  <a:cs typeface="Arial" panose="020B0604020202020204" pitchFamily="34" charset="0"/>
                </a:rPr>
                <a:t>.</a:t>
              </a:r>
              <a:r>
                <a:rPr lang="en-US" b="1" dirty="0">
                  <a:latin typeface="Arial" panose="020B0604020202020204" pitchFamily="34" charset="0"/>
                  <a:cs typeface="Arial" panose="020B0604020202020204" pitchFamily="34" charset="0"/>
                </a:rPr>
                <a:t> </a:t>
              </a:r>
              <a:endParaRPr lang="en-US" strike="sngStrike" dirty="0">
                <a:solidFill>
                  <a:srgbClr val="FF0000"/>
                </a:solidFill>
                <a:latin typeface="Arial" panose="020B0604020202020204" pitchFamily="34" charset="0"/>
                <a:cs typeface="Arial" panose="020B0604020202020204" pitchFamily="34" charset="0"/>
              </a:endParaRPr>
            </a:p>
            <a:p>
              <a:pPr marL="746125" lvl="2" indent="-288925">
                <a:buAutoNum type="arabicPeriod"/>
              </a:pPr>
              <a:r>
                <a:rPr lang="en-US" dirty="0">
                  <a:latin typeface="Arial" panose="020B0604020202020204" pitchFamily="34" charset="0"/>
                  <a:cs typeface="Arial" panose="020B0604020202020204" pitchFamily="34" charset="0"/>
                </a:rPr>
                <a:t>Confirm the requestor has clear knowledge of, activity in, and has a lifestyle matching the faith </a:t>
              </a:r>
              <a:r>
                <a:rPr lang="en-US" b="1" dirty="0">
                  <a:latin typeface="Arial" panose="020B0604020202020204" pitchFamily="34" charset="0"/>
                  <a:cs typeface="Arial" panose="020B0604020202020204" pitchFamily="34" charset="0"/>
                </a:rPr>
                <a:t>(Sincerity)</a:t>
              </a:r>
              <a:r>
                <a:rPr lang="en-US" dirty="0">
                  <a:latin typeface="Arial" panose="020B0604020202020204" pitchFamily="34" charset="0"/>
                  <a:cs typeface="Arial" panose="020B0604020202020204" pitchFamily="34" charset="0"/>
                </a:rPr>
                <a:t>.</a:t>
              </a:r>
            </a:p>
            <a:p>
              <a:pPr marL="746125" lvl="2" indent="-288925">
                <a:buAutoNum type="arabicPeriod"/>
              </a:pPr>
              <a:r>
                <a:rPr lang="en-US" dirty="0">
                  <a:latin typeface="Arial" panose="020B0604020202020204" pitchFamily="34" charset="0"/>
                  <a:cs typeface="Arial" panose="020B0604020202020204" pitchFamily="34" charset="0"/>
                </a:rPr>
                <a:t>Soldier communicates that their religious practice is significantly </a:t>
              </a:r>
              <a:r>
                <a:rPr lang="en-US" b="1" dirty="0">
                  <a:latin typeface="Arial" panose="020B0604020202020204" pitchFamily="34" charset="0"/>
                  <a:cs typeface="Arial" panose="020B0604020202020204" pitchFamily="34" charset="0"/>
                </a:rPr>
                <a:t>burdened</a:t>
              </a:r>
              <a:r>
                <a:rPr lang="en-US" dirty="0">
                  <a:latin typeface="Arial" panose="020B0604020202020204" pitchFamily="34" charset="0"/>
                  <a:cs typeface="Arial" panose="020B0604020202020204" pitchFamily="34" charset="0"/>
                </a:rPr>
                <a:t> by a military regulation or duty if not granted accommodation.</a:t>
              </a:r>
            </a:p>
          </p:txBody>
        </p:sp>
      </p:grpSp>
      <p:sp>
        <p:nvSpPr>
          <p:cNvPr id="8" name="Title 1">
            <a:extLst>
              <a:ext uri="{FF2B5EF4-FFF2-40B4-BE49-F238E27FC236}">
                <a16:creationId xmlns:a16="http://schemas.microsoft.com/office/drawing/2014/main" id="{65DA185B-9BA4-4D2E-9770-C12D9463DD1E}"/>
              </a:ext>
            </a:extLst>
          </p:cNvPr>
          <p:cNvSpPr>
            <a:spLocks noGrp="1"/>
          </p:cNvSpPr>
          <p:nvPr>
            <p:ph type="title"/>
          </p:nvPr>
        </p:nvSpPr>
        <p:spPr/>
        <p:txBody>
          <a:bodyPr>
            <a:normAutofit/>
          </a:bodyPr>
          <a:lstStyle/>
          <a:p>
            <a:r>
              <a:rPr lang="en-US" sz="2400" b="1" dirty="0">
                <a:latin typeface="Arial" panose="020B0604020202020204" pitchFamily="34" charset="0"/>
                <a:cs typeface="Arial" panose="020B0604020202020204" pitchFamily="34" charset="0"/>
              </a:rPr>
              <a:t> D. Final Chaplain TTPs/Best Practices (9 of 9)</a:t>
            </a:r>
          </a:p>
        </p:txBody>
      </p:sp>
    </p:spTree>
    <p:extLst>
      <p:ext uri="{BB962C8B-B14F-4D97-AF65-F5344CB8AC3E}">
        <p14:creationId xmlns:p14="http://schemas.microsoft.com/office/powerpoint/2010/main" val="3101894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6CB8E56D-FC9D-4259-8AD2-D4032FA2367F}"/>
              </a:ext>
            </a:extLst>
          </p:cNvPr>
          <p:cNvSpPr txBox="1"/>
          <p:nvPr/>
        </p:nvSpPr>
        <p:spPr>
          <a:xfrm>
            <a:off x="929028" y="2136751"/>
            <a:ext cx="7452199" cy="1569660"/>
          </a:xfrm>
          <a:prstGeom prst="rect">
            <a:avLst/>
          </a:prstGeom>
          <a:solidFill>
            <a:sysClr val="window" lastClr="FFFFFF"/>
          </a:solid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400" b="1" i="0" u="none" strike="noStrike" kern="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SECTION 4.</a:t>
            </a:r>
          </a:p>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400" b="1" i="0" u="none" strike="noStrike" kern="0" cap="none" spc="0" normalizeH="0" baseline="0" noProof="0" dirty="0">
              <a:ln>
                <a:noFill/>
              </a:ln>
              <a:solidFill>
                <a:prstClr val="black"/>
              </a:solidFill>
              <a:effectLst/>
              <a:uLnTx/>
              <a:uFillTx/>
              <a:latin typeface="Arial" panose="020B0604020202020204" pitchFamily="34" charset="0"/>
              <a:cs typeface="Arial" panose="020B0604020202020204" pitchFamily="34" charset="0"/>
            </a:endParaRPr>
          </a:p>
          <a:p>
            <a:pPr lvl="0" algn="ctr">
              <a:defRPr/>
            </a:pPr>
            <a:r>
              <a:rPr lang="en-US" sz="2400" b="1" dirty="0">
                <a:latin typeface="Arial" panose="020B0604020202020204" pitchFamily="34" charset="0"/>
                <a:cs typeface="Arial" panose="020B0604020202020204" pitchFamily="34" charset="0"/>
              </a:rPr>
              <a:t>Supplementary Resources:</a:t>
            </a:r>
            <a:r>
              <a:rPr lang="en-US" sz="2400" dirty="0">
                <a:latin typeface="Arial" panose="020B0604020202020204" pitchFamily="34" charset="0"/>
                <a:cs typeface="Arial" panose="020B0604020202020204" pitchFamily="34" charset="0"/>
              </a:rPr>
              <a:t> Memorandum formats, related policies and statements.</a:t>
            </a:r>
            <a:endParaRPr kumimoji="0" lang="en-US" sz="2400" b="1" i="0" u="none" strike="noStrike" kern="0" cap="none" spc="0" normalizeH="0" baseline="0" noProof="0" dirty="0">
              <a:ln>
                <a:noFill/>
              </a:ln>
              <a:solidFill>
                <a:prstClr val="black"/>
              </a:solidFill>
              <a:effectLst/>
              <a:uLnTx/>
              <a:uFillTx/>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409743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400" b="1" dirty="0">
                <a:latin typeface="Arial" panose="020B0604020202020204" pitchFamily="34" charset="0"/>
                <a:cs typeface="Arial" panose="020B0604020202020204" pitchFamily="34" charset="0"/>
              </a:rPr>
              <a:t>Memorandum Templates: </a:t>
            </a:r>
          </a:p>
        </p:txBody>
      </p:sp>
      <p:sp>
        <p:nvSpPr>
          <p:cNvPr id="8" name="TextBox 7"/>
          <p:cNvSpPr txBox="1"/>
          <p:nvPr/>
        </p:nvSpPr>
        <p:spPr>
          <a:xfrm>
            <a:off x="323662" y="1375920"/>
            <a:ext cx="1828799" cy="1600438"/>
          </a:xfrm>
          <a:prstGeom prst="rect">
            <a:avLst/>
          </a:prstGeom>
          <a:solidFill>
            <a:srgbClr val="0066FF"/>
          </a:solidFill>
        </p:spPr>
        <p:txBody>
          <a:bodyPr wrap="square" rtlCol="0">
            <a:spAutoFit/>
          </a:bodyPr>
          <a:lstStyle/>
          <a:p>
            <a:pPr algn="ctr"/>
            <a:r>
              <a:rPr lang="en-US" sz="1400" b="1" dirty="0">
                <a:solidFill>
                  <a:schemeClr val="bg1"/>
                </a:solidFill>
              </a:rPr>
              <a:t>Double clicking on the ICON will open the file. From there you can save as a new file, or copy and paste into a document for your use.</a:t>
            </a:r>
          </a:p>
        </p:txBody>
      </p:sp>
      <p:grpSp>
        <p:nvGrpSpPr>
          <p:cNvPr id="18" name="Group 17"/>
          <p:cNvGrpSpPr/>
          <p:nvPr/>
        </p:nvGrpSpPr>
        <p:grpSpPr>
          <a:xfrm>
            <a:off x="2832281" y="1459941"/>
            <a:ext cx="5814292" cy="1256444"/>
            <a:chOff x="2655453" y="1375920"/>
            <a:chExt cx="5814292" cy="1256444"/>
          </a:xfrm>
        </p:grpSpPr>
        <p:graphicFrame>
          <p:nvGraphicFramePr>
            <p:cNvPr id="16" name="Object 15">
              <a:extLst>
                <a:ext uri="{FF2B5EF4-FFF2-40B4-BE49-F238E27FC236}">
                  <a16:creationId xmlns:a16="http://schemas.microsoft.com/office/drawing/2014/main" id="{09DA5000-7FAE-4947-9E60-09667393940D}"/>
                </a:ext>
              </a:extLst>
            </p:cNvPr>
            <p:cNvGraphicFramePr>
              <a:graphicFrameLocks noChangeAspect="1"/>
            </p:cNvGraphicFramePr>
            <p:nvPr>
              <p:extLst>
                <p:ext uri="{D42A27DB-BD31-4B8C-83A1-F6EECF244321}">
                  <p14:modId xmlns:p14="http://schemas.microsoft.com/office/powerpoint/2010/main" val="3664247863"/>
                </p:ext>
              </p:extLst>
            </p:nvPr>
          </p:nvGraphicFramePr>
          <p:xfrm>
            <a:off x="4007554" y="1375920"/>
            <a:ext cx="1239503" cy="1256444"/>
          </p:xfrm>
          <a:graphic>
            <a:graphicData uri="http://schemas.openxmlformats.org/presentationml/2006/ole">
              <mc:AlternateContent xmlns:mc="http://schemas.openxmlformats.org/markup-compatibility/2006">
                <mc:Choice xmlns:v="urn:schemas-microsoft-com:vml" Requires="v">
                  <p:oleObj name="Acrobat Document" showAsIcon="1" r:id="rId3" imgW="914400" imgH="771480" progId="Acrobat.Document.DC">
                    <p:embed/>
                  </p:oleObj>
                </mc:Choice>
                <mc:Fallback>
                  <p:oleObj name="Acrobat Document" showAsIcon="1" r:id="rId3" imgW="914400" imgH="771480" progId="Acrobat.Document.DC">
                    <p:embed/>
                    <p:pic>
                      <p:nvPicPr>
                        <p:cNvPr id="16" name="Object 15">
                          <a:extLst>
                            <a:ext uri="{FF2B5EF4-FFF2-40B4-BE49-F238E27FC236}">
                              <a16:creationId xmlns:a16="http://schemas.microsoft.com/office/drawing/2014/main" id="{09DA5000-7FAE-4947-9E60-09667393940D}"/>
                            </a:ext>
                          </a:extLst>
                        </p:cNvPr>
                        <p:cNvPicPr/>
                        <p:nvPr/>
                      </p:nvPicPr>
                      <p:blipFill>
                        <a:blip r:embed="rId4"/>
                        <a:stretch>
                          <a:fillRect/>
                        </a:stretch>
                      </p:blipFill>
                      <p:spPr>
                        <a:xfrm>
                          <a:off x="4007554" y="1375920"/>
                          <a:ext cx="1239503" cy="1256444"/>
                        </a:xfrm>
                        <a:prstGeom prst="rect">
                          <a:avLst/>
                        </a:prstGeom>
                      </p:spPr>
                    </p:pic>
                  </p:oleObj>
                </mc:Fallback>
              </mc:AlternateContent>
            </a:graphicData>
          </a:graphic>
        </p:graphicFrame>
        <p:graphicFrame>
          <p:nvGraphicFramePr>
            <p:cNvPr id="6" name="Object 5"/>
            <p:cNvGraphicFramePr>
              <a:graphicFrameLocks noChangeAspect="1"/>
            </p:cNvGraphicFramePr>
            <p:nvPr>
              <p:extLst>
                <p:ext uri="{D42A27DB-BD31-4B8C-83A1-F6EECF244321}">
                  <p14:modId xmlns:p14="http://schemas.microsoft.com/office/powerpoint/2010/main" val="2584496285"/>
                </p:ext>
              </p:extLst>
            </p:nvPr>
          </p:nvGraphicFramePr>
          <p:xfrm>
            <a:off x="2655453" y="1449811"/>
            <a:ext cx="1352101" cy="1140835"/>
          </p:xfrm>
          <a:graphic>
            <a:graphicData uri="http://schemas.openxmlformats.org/presentationml/2006/ole">
              <mc:AlternateContent xmlns:mc="http://schemas.openxmlformats.org/markup-compatibility/2006">
                <mc:Choice xmlns:v="urn:schemas-microsoft-com:vml" Requires="v">
                  <p:oleObj name="Document" showAsIcon="1" r:id="rId5" imgW="914400" imgH="771480" progId="Word.Document.12">
                    <p:embed/>
                  </p:oleObj>
                </mc:Choice>
                <mc:Fallback>
                  <p:oleObj name="Document" showAsIcon="1" r:id="rId5" imgW="914400" imgH="771480" progId="Word.Document.12">
                    <p:embed/>
                    <p:pic>
                      <p:nvPicPr>
                        <p:cNvPr id="6" name="Object 5"/>
                        <p:cNvPicPr/>
                        <p:nvPr/>
                      </p:nvPicPr>
                      <p:blipFill>
                        <a:blip r:embed="rId6"/>
                        <a:stretch>
                          <a:fillRect/>
                        </a:stretch>
                      </p:blipFill>
                      <p:spPr>
                        <a:xfrm>
                          <a:off x="2655453" y="1449811"/>
                          <a:ext cx="1352101" cy="1140835"/>
                        </a:xfrm>
                        <a:prstGeom prst="rect">
                          <a:avLst/>
                        </a:prstGeom>
                      </p:spPr>
                    </p:pic>
                  </p:oleObj>
                </mc:Fallback>
              </mc:AlternateContent>
            </a:graphicData>
          </a:graphic>
        </p:graphicFrame>
        <p:graphicFrame>
          <p:nvGraphicFramePr>
            <p:cNvPr id="7" name="Object 6"/>
            <p:cNvGraphicFramePr>
              <a:graphicFrameLocks noChangeAspect="1"/>
            </p:cNvGraphicFramePr>
            <p:nvPr>
              <p:extLst>
                <p:ext uri="{D42A27DB-BD31-4B8C-83A1-F6EECF244321}">
                  <p14:modId xmlns:p14="http://schemas.microsoft.com/office/powerpoint/2010/main" val="1240521130"/>
                </p:ext>
              </p:extLst>
            </p:nvPr>
          </p:nvGraphicFramePr>
          <p:xfrm>
            <a:off x="5307264" y="1484524"/>
            <a:ext cx="1352101" cy="1039235"/>
          </p:xfrm>
          <a:graphic>
            <a:graphicData uri="http://schemas.openxmlformats.org/presentationml/2006/ole">
              <mc:AlternateContent xmlns:mc="http://schemas.openxmlformats.org/markup-compatibility/2006">
                <mc:Choice xmlns:v="urn:schemas-microsoft-com:vml" Requires="v">
                  <p:oleObj name="Document" showAsIcon="1" r:id="rId7" imgW="914400" imgH="771480" progId="Word.Document.12">
                    <p:embed/>
                  </p:oleObj>
                </mc:Choice>
                <mc:Fallback>
                  <p:oleObj name="Document" showAsIcon="1" r:id="rId7" imgW="914400" imgH="771480" progId="Word.Document.12">
                    <p:embed/>
                    <p:pic>
                      <p:nvPicPr>
                        <p:cNvPr id="7" name="Object 6"/>
                        <p:cNvPicPr/>
                        <p:nvPr/>
                      </p:nvPicPr>
                      <p:blipFill>
                        <a:blip r:embed="rId8"/>
                        <a:stretch>
                          <a:fillRect/>
                        </a:stretch>
                      </p:blipFill>
                      <p:spPr>
                        <a:xfrm>
                          <a:off x="5307264" y="1484524"/>
                          <a:ext cx="1352101" cy="1039235"/>
                        </a:xfrm>
                        <a:prstGeom prst="rect">
                          <a:avLst/>
                        </a:prstGeom>
                      </p:spPr>
                    </p:pic>
                  </p:oleObj>
                </mc:Fallback>
              </mc:AlternateContent>
            </a:graphicData>
          </a:graphic>
        </p:graphicFrame>
        <p:graphicFrame>
          <p:nvGraphicFramePr>
            <p:cNvPr id="12" name="Object 11"/>
            <p:cNvGraphicFramePr>
              <a:graphicFrameLocks noChangeAspect="1"/>
            </p:cNvGraphicFramePr>
            <p:nvPr>
              <p:extLst>
                <p:ext uri="{D42A27DB-BD31-4B8C-83A1-F6EECF244321}">
                  <p14:modId xmlns:p14="http://schemas.microsoft.com/office/powerpoint/2010/main" val="3560690197"/>
                </p:ext>
              </p:extLst>
            </p:nvPr>
          </p:nvGraphicFramePr>
          <p:xfrm>
            <a:off x="6719573" y="1449812"/>
            <a:ext cx="1750172" cy="1059944"/>
          </p:xfrm>
          <a:graphic>
            <a:graphicData uri="http://schemas.openxmlformats.org/presentationml/2006/ole">
              <mc:AlternateContent xmlns:mc="http://schemas.openxmlformats.org/markup-compatibility/2006">
                <mc:Choice xmlns:v="urn:schemas-microsoft-com:vml" Requires="v">
                  <p:oleObj name="Document" showAsIcon="1" r:id="rId9" imgW="914400" imgH="771480" progId="Word.Document.12">
                    <p:embed/>
                  </p:oleObj>
                </mc:Choice>
                <mc:Fallback>
                  <p:oleObj name="Document" showAsIcon="1" r:id="rId9" imgW="914400" imgH="771480" progId="Word.Document.12">
                    <p:embed/>
                    <p:pic>
                      <p:nvPicPr>
                        <p:cNvPr id="12" name="Object 11"/>
                        <p:cNvPicPr/>
                        <p:nvPr/>
                      </p:nvPicPr>
                      <p:blipFill>
                        <a:blip r:embed="rId10"/>
                        <a:stretch>
                          <a:fillRect/>
                        </a:stretch>
                      </p:blipFill>
                      <p:spPr>
                        <a:xfrm>
                          <a:off x="6719573" y="1449812"/>
                          <a:ext cx="1750172" cy="1059944"/>
                        </a:xfrm>
                        <a:prstGeom prst="rect">
                          <a:avLst/>
                        </a:prstGeom>
                      </p:spPr>
                    </p:pic>
                  </p:oleObj>
                </mc:Fallback>
              </mc:AlternateContent>
            </a:graphicData>
          </a:graphic>
        </p:graphicFrame>
      </p:grpSp>
    </p:spTree>
    <p:extLst>
      <p:ext uri="{BB962C8B-B14F-4D97-AF65-F5344CB8AC3E}">
        <p14:creationId xmlns:p14="http://schemas.microsoft.com/office/powerpoint/2010/main" val="3751912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400" b="1" dirty="0">
                <a:latin typeface="Arial" panose="020B0604020202020204" pitchFamily="34" charset="0"/>
                <a:cs typeface="Arial" panose="020B0604020202020204" pitchFamily="34" charset="0"/>
              </a:rPr>
              <a:t>Legal Foundations of Religious Accommodation</a:t>
            </a:r>
          </a:p>
        </p:txBody>
      </p:sp>
      <p:sp>
        <p:nvSpPr>
          <p:cNvPr id="7" name="TextBox 6"/>
          <p:cNvSpPr txBox="1"/>
          <p:nvPr/>
        </p:nvSpPr>
        <p:spPr>
          <a:xfrm>
            <a:off x="170129" y="2067748"/>
            <a:ext cx="5325139" cy="4086503"/>
          </a:xfrm>
          <a:prstGeom prst="rect">
            <a:avLst/>
          </a:prstGeom>
          <a:noFill/>
        </p:spPr>
        <p:txBody>
          <a:bodyPr wrap="square" rtlCol="0">
            <a:spAutoFit/>
          </a:bodyPr>
          <a:lstStyle/>
          <a:p>
            <a:pPr algn="ctr">
              <a:lnSpc>
                <a:spcPct val="107000"/>
              </a:lnSpc>
            </a:pPr>
            <a:r>
              <a:rPr lang="en-US" b="1" dirty="0">
                <a:latin typeface="Arial" panose="020B0604020202020204" pitchFamily="34" charset="0"/>
                <a:cs typeface="Arial" panose="020B0604020202020204" pitchFamily="34" charset="0"/>
              </a:rPr>
              <a:t>The U.S. Constitution’s First Amendment </a:t>
            </a:r>
            <a:r>
              <a:rPr lang="en-US" dirty="0">
                <a:latin typeface="Arial" panose="020B0604020202020204" pitchFamily="34" charset="0"/>
                <a:cs typeface="Arial" panose="020B0604020202020204" pitchFamily="34" charset="0"/>
              </a:rPr>
              <a:t>is the foundation</a:t>
            </a:r>
            <a:r>
              <a:rPr lang="en-US" b="1" dirty="0">
                <a:latin typeface="Arial" panose="020B0604020202020204" pitchFamily="34" charset="0"/>
                <a:cs typeface="Arial" panose="020B0604020202020204" pitchFamily="34" charset="0"/>
              </a:rPr>
              <a:t> </a:t>
            </a:r>
            <a:r>
              <a:rPr lang="en-US" dirty="0">
                <a:latin typeface="Arial" panose="020B0604020202020204" pitchFamily="34" charset="0"/>
                <a:cs typeface="Arial" panose="020B0604020202020204" pitchFamily="34" charset="0"/>
              </a:rPr>
              <a:t>for religious freedom and accommodation. It undergirds all U.S. law and policy, to include DoD and U.S. Army policy on religious accommodation. </a:t>
            </a:r>
          </a:p>
          <a:p>
            <a:pPr algn="ctr">
              <a:lnSpc>
                <a:spcPct val="107000"/>
              </a:lnSpc>
            </a:pPr>
            <a:endParaRPr lang="en-US" i="1" dirty="0">
              <a:latin typeface="Arial" panose="020B0604020202020204" pitchFamily="34" charset="0"/>
              <a:cs typeface="Arial" panose="020B0604020202020204" pitchFamily="34" charset="0"/>
            </a:endParaRPr>
          </a:p>
          <a:p>
            <a:pPr algn="ctr"/>
            <a:r>
              <a:rPr lang="en-US" b="1" dirty="0">
                <a:latin typeface="Arial" panose="020B0604020202020204" pitchFamily="34" charset="0"/>
                <a:cs typeface="Arial" panose="020B0604020202020204" pitchFamily="34" charset="0"/>
              </a:rPr>
              <a:t>The defense of religious liberty is a central reason for the existence of the U.S. Army.</a:t>
            </a:r>
            <a:r>
              <a:rPr lang="en-US" dirty="0">
                <a:latin typeface="Arial" panose="020B0604020202020204" pitchFamily="34" charset="0"/>
                <a:cs typeface="Arial" panose="020B0604020202020204" pitchFamily="34" charset="0"/>
              </a:rPr>
              <a:t> </a:t>
            </a:r>
          </a:p>
          <a:p>
            <a:pPr algn="ctr"/>
            <a:endParaRPr lang="en-US" dirty="0">
              <a:latin typeface="Arial" panose="020B0604020202020204" pitchFamily="34" charset="0"/>
              <a:cs typeface="Arial" panose="020B0604020202020204" pitchFamily="34" charset="0"/>
            </a:endParaRPr>
          </a:p>
          <a:p>
            <a:pPr algn="ctr"/>
            <a:r>
              <a:rPr lang="en-US" dirty="0">
                <a:latin typeface="Arial" panose="020B0604020202020204" pitchFamily="34" charset="0"/>
                <a:cs typeface="Arial" panose="020B0604020202020204" pitchFamily="34" charset="0"/>
              </a:rPr>
              <a:t>Religious freedom is so highly valued by our nation, that </a:t>
            </a:r>
            <a:r>
              <a:rPr lang="en-US" i="1" dirty="0">
                <a:latin typeface="Arial" panose="020B0604020202020204" pitchFamily="34" charset="0"/>
                <a:cs typeface="Arial" panose="020B0604020202020204" pitchFamily="34" charset="0"/>
              </a:rPr>
              <a:t>accommodations </a:t>
            </a:r>
            <a:r>
              <a:rPr lang="en-US" dirty="0">
                <a:latin typeface="Arial" panose="020B0604020202020204" pitchFamily="34" charset="0"/>
                <a:cs typeface="Arial" panose="020B0604020202020204" pitchFamily="34" charset="0"/>
              </a:rPr>
              <a:t>are made for diverse religious expression in federal law and policy, where military service would otherwise require stricter uniformity. </a:t>
            </a:r>
          </a:p>
        </p:txBody>
      </p:sp>
      <p:grpSp>
        <p:nvGrpSpPr>
          <p:cNvPr id="5" name="Group 4"/>
          <p:cNvGrpSpPr/>
          <p:nvPr/>
        </p:nvGrpSpPr>
        <p:grpSpPr>
          <a:xfrm>
            <a:off x="5654498" y="2067748"/>
            <a:ext cx="3239714" cy="4348997"/>
            <a:chOff x="5565287" y="1590937"/>
            <a:chExt cx="3377993" cy="4839190"/>
          </a:xfrm>
        </p:grpSpPr>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565287" y="1590937"/>
              <a:ext cx="3377992" cy="1898002"/>
            </a:xfrm>
            <a:prstGeom prst="rect">
              <a:avLst/>
            </a:prstGeom>
          </p:spPr>
        </p:pic>
        <p:pic>
          <p:nvPicPr>
            <p:cNvPr id="4" name="Pictur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565288" y="3556677"/>
              <a:ext cx="3377992" cy="2873450"/>
            </a:xfrm>
            <a:prstGeom prst="rect">
              <a:avLst/>
            </a:prstGeom>
          </p:spPr>
        </p:pic>
      </p:grpSp>
      <p:sp>
        <p:nvSpPr>
          <p:cNvPr id="6" name="Rectangle 5"/>
          <p:cNvSpPr/>
          <p:nvPr/>
        </p:nvSpPr>
        <p:spPr>
          <a:xfrm>
            <a:off x="385830" y="904885"/>
            <a:ext cx="8508381" cy="1047338"/>
          </a:xfrm>
          <a:prstGeom prst="rect">
            <a:avLst/>
          </a:prstGeom>
        </p:spPr>
        <p:txBody>
          <a:bodyPr wrap="square">
            <a:spAutoFit/>
          </a:bodyPr>
          <a:lstStyle/>
          <a:p>
            <a:pPr algn="ctr">
              <a:lnSpc>
                <a:spcPct val="107000"/>
              </a:lnSpc>
            </a:pPr>
            <a:r>
              <a:rPr lang="en-US" sz="2000" i="1" dirty="0">
                <a:latin typeface="Helvetica" panose="020B0604020202020204" pitchFamily="34" charset="0"/>
                <a:cs typeface="Helvetica" panose="020B0604020202020204" pitchFamily="34" charset="0"/>
              </a:rPr>
              <a:t>“Congress shall make no law respecting the </a:t>
            </a:r>
            <a:r>
              <a:rPr lang="en-US" sz="2000" b="1" i="1" dirty="0">
                <a:latin typeface="Helvetica" panose="020B0604020202020204" pitchFamily="34" charset="0"/>
                <a:cs typeface="Helvetica" panose="020B0604020202020204" pitchFamily="34" charset="0"/>
              </a:rPr>
              <a:t>establishment</a:t>
            </a:r>
            <a:r>
              <a:rPr lang="en-US" sz="2000" i="1" dirty="0">
                <a:latin typeface="Helvetica" panose="020B0604020202020204" pitchFamily="34" charset="0"/>
                <a:cs typeface="Helvetica" panose="020B0604020202020204" pitchFamily="34" charset="0"/>
              </a:rPr>
              <a:t> of religion or prohibiting the </a:t>
            </a:r>
            <a:r>
              <a:rPr lang="en-US" sz="2000" b="1" i="1" dirty="0">
                <a:latin typeface="Helvetica" panose="020B0604020202020204" pitchFamily="34" charset="0"/>
                <a:cs typeface="Helvetica" panose="020B0604020202020204" pitchFamily="34" charset="0"/>
              </a:rPr>
              <a:t>free exercise </a:t>
            </a:r>
            <a:r>
              <a:rPr lang="en-US" sz="2000" i="1" dirty="0">
                <a:latin typeface="Helvetica" panose="020B0604020202020204" pitchFamily="34" charset="0"/>
                <a:cs typeface="Helvetica" panose="020B0604020202020204" pitchFamily="34" charset="0"/>
              </a:rPr>
              <a:t>thereof</a:t>
            </a:r>
            <a:r>
              <a:rPr lang="en-US" sz="2000" dirty="0">
                <a:latin typeface="Helvetica" panose="020B0604020202020204" pitchFamily="34" charset="0"/>
                <a:cs typeface="Helvetica" panose="020B0604020202020204" pitchFamily="34" charset="0"/>
              </a:rPr>
              <a:t>.”</a:t>
            </a:r>
            <a:endParaRPr lang="en-US" sz="2000" dirty="0">
              <a:solidFill>
                <a:srgbClr val="333333"/>
              </a:solidFill>
              <a:latin typeface="Helvetica" panose="020B0604020202020204" pitchFamily="34" charset="0"/>
              <a:ea typeface="Times New Roman" panose="02020603050405020304" pitchFamily="18" charset="0"/>
              <a:cs typeface="Helvetica" panose="020B0604020202020204" pitchFamily="34" charset="0"/>
            </a:endParaRPr>
          </a:p>
          <a:p>
            <a:pPr>
              <a:lnSpc>
                <a:spcPct val="107000"/>
              </a:lnSpc>
            </a:pPr>
            <a:r>
              <a:rPr lang="en-US" dirty="0">
                <a:solidFill>
                  <a:srgbClr val="333333"/>
                </a:solidFill>
                <a:latin typeface="Helvetica" panose="020B0604020202020204" pitchFamily="34" charset="0"/>
                <a:ea typeface="Times New Roman" panose="02020603050405020304" pitchFamily="18" charset="0"/>
                <a:cs typeface="Helvetica" panose="020B0604020202020204" pitchFamily="34" charset="0"/>
              </a:rPr>
              <a:t>				                       </a:t>
            </a:r>
            <a:r>
              <a:rPr lang="en-US" sz="1600" dirty="0">
                <a:latin typeface="Helvetica" panose="020B0604020202020204" pitchFamily="34" charset="0"/>
                <a:ea typeface="Times New Roman" panose="02020603050405020304" pitchFamily="18" charset="0"/>
                <a:cs typeface="Helvetica" panose="020B0604020202020204" pitchFamily="34" charset="0"/>
              </a:rPr>
              <a:t>First Amendment, U.S. Constitution</a:t>
            </a:r>
            <a:endParaRPr lang="en-US" dirty="0">
              <a:latin typeface="Helvetica" panose="020B0604020202020204" pitchFamily="34" charset="0"/>
              <a:ea typeface="Times New Roman" panose="02020603050405020304" pitchFamily="18" charset="0"/>
              <a:cs typeface="Helvetica" panose="020B0604020202020204" pitchFamily="34" charset="0"/>
            </a:endParaRPr>
          </a:p>
        </p:txBody>
      </p:sp>
    </p:spTree>
    <p:extLst>
      <p:ext uri="{BB962C8B-B14F-4D97-AF65-F5344CB8AC3E}">
        <p14:creationId xmlns:p14="http://schemas.microsoft.com/office/powerpoint/2010/main" val="38391485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400" b="1" dirty="0">
                <a:latin typeface="Arial" panose="020B0604020202020204" pitchFamily="34" charset="0"/>
                <a:cs typeface="Arial" panose="020B0604020202020204" pitchFamily="34" charset="0"/>
              </a:rPr>
              <a:t>Supplementary Materials: </a:t>
            </a:r>
          </a:p>
        </p:txBody>
      </p:sp>
      <p:sp>
        <p:nvSpPr>
          <p:cNvPr id="5" name="TextBox 4"/>
          <p:cNvSpPr txBox="1"/>
          <p:nvPr/>
        </p:nvSpPr>
        <p:spPr>
          <a:xfrm>
            <a:off x="305555" y="1303492"/>
            <a:ext cx="1828799" cy="1815882"/>
          </a:xfrm>
          <a:prstGeom prst="rect">
            <a:avLst/>
          </a:prstGeom>
          <a:solidFill>
            <a:srgbClr val="0066FF"/>
          </a:solidFill>
        </p:spPr>
        <p:txBody>
          <a:bodyPr wrap="square" rtlCol="0">
            <a:spAutoFit/>
          </a:bodyPr>
          <a:lstStyle/>
          <a:p>
            <a:pPr algn="ctr"/>
            <a:r>
              <a:rPr lang="en-US" sz="1400" b="1" dirty="0">
                <a:solidFill>
                  <a:schemeClr val="bg1"/>
                </a:solidFill>
              </a:rPr>
              <a:t>Double clicking on the ICON or hyperlink will open the file. From there you can save as a new file or copy and paste into a  new document for your use.</a:t>
            </a:r>
          </a:p>
        </p:txBody>
      </p:sp>
      <p:sp>
        <p:nvSpPr>
          <p:cNvPr id="10" name="TextBox 9"/>
          <p:cNvSpPr txBox="1"/>
          <p:nvPr/>
        </p:nvSpPr>
        <p:spPr>
          <a:xfrm>
            <a:off x="1903750" y="5551815"/>
            <a:ext cx="5966633" cy="907941"/>
          </a:xfrm>
          <a:prstGeom prst="rect">
            <a:avLst/>
          </a:prstGeom>
          <a:solidFill>
            <a:schemeClr val="accent1">
              <a:lumMod val="40000"/>
              <a:lumOff val="60000"/>
            </a:schemeClr>
          </a:solidFill>
          <a:ln>
            <a:noFill/>
          </a:ln>
        </p:spPr>
        <p:txBody>
          <a:bodyPr wrap="none" rtlCol="0">
            <a:spAutoFit/>
          </a:bodyPr>
          <a:lstStyle/>
          <a:p>
            <a:r>
              <a:rPr lang="en-US" sz="1200" b="1" u="sng" dirty="0">
                <a:latin typeface="Arial" panose="020B0604020202020204" pitchFamily="34" charset="0"/>
                <a:cs typeface="Arial" panose="020B0604020202020204" pitchFamily="34" charset="0"/>
              </a:rPr>
              <a:t>For assistance, clarification, or guidance contact:</a:t>
            </a:r>
          </a:p>
          <a:p>
            <a:pPr marL="53975">
              <a:spcBef>
                <a:spcPts val="600"/>
              </a:spcBef>
            </a:pPr>
            <a:r>
              <a:rPr lang="en-US" sz="1200" b="1" dirty="0">
                <a:latin typeface="Arial" panose="020B0604020202020204" pitchFamily="34" charset="0"/>
                <a:cs typeface="Arial" panose="020B0604020202020204" pitchFamily="34" charset="0"/>
              </a:rPr>
              <a:t>OCCH Religious Accommodation Officer</a:t>
            </a:r>
          </a:p>
          <a:p>
            <a:pPr marL="461963"/>
            <a:r>
              <a:rPr lang="en-US" sz="1200" dirty="0">
                <a:latin typeface="Arial" panose="020B0604020202020204" pitchFamily="34" charset="0"/>
                <a:cs typeface="Arial" panose="020B0604020202020204" pitchFamily="34" charset="0"/>
              </a:rPr>
              <a:t>E-Mail: </a:t>
            </a:r>
            <a:r>
              <a:rPr lang="en-US" sz="1200" dirty="0">
                <a:latin typeface="Arial" panose="020B0604020202020204" pitchFamily="34" charset="0"/>
                <a:ea typeface="Batang" panose="02030600000101010101" pitchFamily="18" charset="-127"/>
                <a:cs typeface="Arial" panose="020B0604020202020204" pitchFamily="34" charset="0"/>
                <a:hlinkClick r:id="rId3"/>
              </a:rPr>
              <a:t>usarmy.pentagon.hqda-occh.mbx.chaplain-corps-operations@army.mil</a:t>
            </a:r>
            <a:endParaRPr lang="en-US" sz="1200" dirty="0">
              <a:latin typeface="Arial" panose="020B0604020202020204" pitchFamily="34" charset="0"/>
              <a:cs typeface="Arial" panose="020B0604020202020204" pitchFamily="34" charset="0"/>
            </a:endParaRPr>
          </a:p>
          <a:p>
            <a:pPr marL="461963"/>
            <a:r>
              <a:rPr lang="en-US" sz="1200" dirty="0">
                <a:latin typeface="Arial" panose="020B0604020202020204" pitchFamily="34" charset="0"/>
                <a:cs typeface="Arial" panose="020B0604020202020204" pitchFamily="34" charset="0"/>
              </a:rPr>
              <a:t>Phone: 571 256-8770</a:t>
            </a:r>
          </a:p>
        </p:txBody>
      </p:sp>
      <p:grpSp>
        <p:nvGrpSpPr>
          <p:cNvPr id="33" name="Group 32">
            <a:extLst>
              <a:ext uri="{FF2B5EF4-FFF2-40B4-BE49-F238E27FC236}">
                <a16:creationId xmlns:a16="http://schemas.microsoft.com/office/drawing/2014/main" id="{D4308807-7A27-4760-9CCE-506BADCD6651}"/>
              </a:ext>
            </a:extLst>
          </p:cNvPr>
          <p:cNvGrpSpPr/>
          <p:nvPr/>
        </p:nvGrpSpPr>
        <p:grpSpPr>
          <a:xfrm>
            <a:off x="5181275" y="1052749"/>
            <a:ext cx="3518468" cy="3693319"/>
            <a:chOff x="5555217" y="1052749"/>
            <a:chExt cx="3144526" cy="3693319"/>
          </a:xfrm>
        </p:grpSpPr>
        <p:sp>
          <p:nvSpPr>
            <p:cNvPr id="26" name="TextBox 25">
              <a:extLst>
                <a:ext uri="{FF2B5EF4-FFF2-40B4-BE49-F238E27FC236}">
                  <a16:creationId xmlns:a16="http://schemas.microsoft.com/office/drawing/2014/main" id="{72934709-CC3A-4104-AB63-0B379810FB94}"/>
                </a:ext>
              </a:extLst>
            </p:cNvPr>
            <p:cNvSpPr txBox="1"/>
            <p:nvPr/>
          </p:nvSpPr>
          <p:spPr>
            <a:xfrm>
              <a:off x="5555217" y="1052749"/>
              <a:ext cx="3144526" cy="3693319"/>
            </a:xfrm>
            <a:prstGeom prst="rect">
              <a:avLst/>
            </a:prstGeom>
            <a:noFill/>
            <a:ln>
              <a:solidFill>
                <a:schemeClr val="tx1">
                  <a:lumMod val="50000"/>
                  <a:lumOff val="50000"/>
                </a:schemeClr>
              </a:solidFill>
            </a:ln>
          </p:spPr>
          <p:txBody>
            <a:bodyPr wrap="square">
              <a:spAutoFit/>
            </a:bodyPr>
            <a:lstStyle/>
            <a:p>
              <a:r>
                <a:rPr lang="en-US" sz="1800" b="1" dirty="0">
                  <a:latin typeface="Arial" panose="020B0604020202020204" pitchFamily="34" charset="0"/>
                  <a:cs typeface="Arial" panose="020B0604020202020204" pitchFamily="34" charset="0"/>
                </a:rPr>
                <a:t>Hyperlinks for:</a:t>
              </a:r>
            </a:p>
            <a:p>
              <a:endParaRPr lang="en-US" b="1" dirty="0">
                <a:latin typeface="Arial" panose="020B0604020202020204" pitchFamily="34" charset="0"/>
                <a:cs typeface="Arial" panose="020B0604020202020204" pitchFamily="34" charset="0"/>
              </a:endParaRPr>
            </a:p>
            <a:p>
              <a:endParaRPr lang="en-US" sz="1800" b="1" dirty="0">
                <a:latin typeface="Arial" panose="020B0604020202020204" pitchFamily="34" charset="0"/>
                <a:cs typeface="Arial" panose="020B0604020202020204" pitchFamily="34" charset="0"/>
              </a:endParaRPr>
            </a:p>
            <a:p>
              <a:endParaRPr lang="en-US" b="1" dirty="0">
                <a:latin typeface="Arial" panose="020B0604020202020204" pitchFamily="34" charset="0"/>
                <a:cs typeface="Arial" panose="020B0604020202020204" pitchFamily="34" charset="0"/>
              </a:endParaRPr>
            </a:p>
            <a:p>
              <a:endParaRPr lang="en-US" sz="1800" b="1" dirty="0">
                <a:latin typeface="Arial" panose="020B0604020202020204" pitchFamily="34" charset="0"/>
                <a:cs typeface="Arial" panose="020B0604020202020204" pitchFamily="34" charset="0"/>
              </a:endParaRPr>
            </a:p>
            <a:p>
              <a:endParaRPr lang="en-US" b="1" dirty="0">
                <a:latin typeface="Arial" panose="020B0604020202020204" pitchFamily="34" charset="0"/>
                <a:cs typeface="Arial" panose="020B0604020202020204" pitchFamily="34" charset="0"/>
              </a:endParaRPr>
            </a:p>
            <a:p>
              <a:endParaRPr lang="en-US" b="1" dirty="0">
                <a:latin typeface="Arial" panose="020B0604020202020204" pitchFamily="34" charset="0"/>
                <a:cs typeface="Arial" panose="020B0604020202020204" pitchFamily="34" charset="0"/>
              </a:endParaRPr>
            </a:p>
            <a:p>
              <a:endParaRPr lang="en-US" sz="1800" b="1" dirty="0">
                <a:latin typeface="Arial" panose="020B0604020202020204" pitchFamily="34" charset="0"/>
                <a:cs typeface="Arial" panose="020B0604020202020204" pitchFamily="34" charset="0"/>
              </a:endParaRPr>
            </a:p>
            <a:p>
              <a:endParaRPr lang="en-US" b="1" dirty="0">
                <a:latin typeface="Arial" panose="020B0604020202020204" pitchFamily="34" charset="0"/>
                <a:cs typeface="Arial" panose="020B0604020202020204" pitchFamily="34" charset="0"/>
              </a:endParaRPr>
            </a:p>
            <a:p>
              <a:endParaRPr lang="en-US" sz="1800" b="1" dirty="0">
                <a:latin typeface="Arial" panose="020B0604020202020204" pitchFamily="34" charset="0"/>
                <a:cs typeface="Arial" panose="020B0604020202020204" pitchFamily="34" charset="0"/>
              </a:endParaRPr>
            </a:p>
            <a:p>
              <a:endParaRPr lang="en-US" b="1" dirty="0">
                <a:latin typeface="Arial" panose="020B0604020202020204" pitchFamily="34" charset="0"/>
                <a:cs typeface="Arial" panose="020B0604020202020204" pitchFamily="34" charset="0"/>
              </a:endParaRPr>
            </a:p>
            <a:p>
              <a:endParaRPr lang="en-US" sz="1800" b="1" dirty="0">
                <a:latin typeface="Arial" panose="020B0604020202020204" pitchFamily="34" charset="0"/>
                <a:cs typeface="Arial" panose="020B0604020202020204" pitchFamily="34" charset="0"/>
              </a:endParaRPr>
            </a:p>
            <a:p>
              <a:endParaRPr lang="en-US" sz="1800" b="1" dirty="0">
                <a:latin typeface="Arial" panose="020B0604020202020204" pitchFamily="34" charset="0"/>
                <a:cs typeface="Arial" panose="020B0604020202020204" pitchFamily="34" charset="0"/>
              </a:endParaRPr>
            </a:p>
          </p:txBody>
        </p:sp>
        <p:sp>
          <p:nvSpPr>
            <p:cNvPr id="24" name="TextBox 23">
              <a:extLst>
                <a:ext uri="{FF2B5EF4-FFF2-40B4-BE49-F238E27FC236}">
                  <a16:creationId xmlns:a16="http://schemas.microsoft.com/office/drawing/2014/main" id="{127921D8-8D33-4065-BDED-4DBC10F02D05}"/>
                </a:ext>
              </a:extLst>
            </p:cNvPr>
            <p:cNvSpPr txBox="1"/>
            <p:nvPr/>
          </p:nvSpPr>
          <p:spPr>
            <a:xfrm>
              <a:off x="5742877" y="1505877"/>
              <a:ext cx="2769206" cy="738664"/>
            </a:xfrm>
            <a:prstGeom prst="rect">
              <a:avLst/>
            </a:prstGeom>
            <a:noFill/>
          </p:spPr>
          <p:txBody>
            <a:bodyPr wrap="square">
              <a:spAutoFit/>
            </a:bodyPr>
            <a:lstStyle/>
            <a:p>
              <a:r>
                <a:rPr lang="en-US" sz="1400" dirty="0">
                  <a:latin typeface="Arial" panose="020B0604020202020204" pitchFamily="34" charset="0"/>
                  <a:cs typeface="Arial" panose="020B0604020202020204" pitchFamily="34" charset="0"/>
                </a:rPr>
                <a:t>Attorney General Memorandum</a:t>
              </a:r>
              <a:endParaRPr lang="en-US" sz="1400" dirty="0">
                <a:latin typeface="Arial" panose="020B0604020202020204" pitchFamily="34" charset="0"/>
                <a:cs typeface="Arial" panose="020B0604020202020204" pitchFamily="34" charset="0"/>
                <a:hlinkClick r:id="rId4"/>
              </a:endParaRPr>
            </a:p>
            <a:p>
              <a:r>
                <a:rPr lang="en-US" sz="1400" dirty="0">
                  <a:latin typeface="Arial" panose="020B0604020202020204" pitchFamily="34" charset="0"/>
                  <a:cs typeface="Arial" panose="020B0604020202020204" pitchFamily="34" charset="0"/>
                  <a:hlinkClick r:id="rId4"/>
                </a:rPr>
                <a:t>https://www.justice.gov/opa/press-release/file/1001891/download</a:t>
              </a:r>
              <a:r>
                <a:rPr lang="en-US" sz="1400" dirty="0">
                  <a:latin typeface="Arial" panose="020B0604020202020204" pitchFamily="34" charset="0"/>
                  <a:cs typeface="Arial" panose="020B0604020202020204" pitchFamily="34" charset="0"/>
                </a:rPr>
                <a:t> </a:t>
              </a:r>
            </a:p>
          </p:txBody>
        </p:sp>
        <p:sp>
          <p:nvSpPr>
            <p:cNvPr id="28" name="TextBox 27">
              <a:extLst>
                <a:ext uri="{FF2B5EF4-FFF2-40B4-BE49-F238E27FC236}">
                  <a16:creationId xmlns:a16="http://schemas.microsoft.com/office/drawing/2014/main" id="{E0FACEA9-A78C-4359-9216-56A26E0B2B9B}"/>
                </a:ext>
              </a:extLst>
            </p:cNvPr>
            <p:cNvSpPr txBox="1"/>
            <p:nvPr/>
          </p:nvSpPr>
          <p:spPr>
            <a:xfrm>
              <a:off x="5742877" y="2325486"/>
              <a:ext cx="2769206" cy="954107"/>
            </a:xfrm>
            <a:prstGeom prst="rect">
              <a:avLst/>
            </a:prstGeom>
            <a:noFill/>
          </p:spPr>
          <p:txBody>
            <a:bodyPr wrap="square">
              <a:spAutoFit/>
            </a:bodyPr>
            <a:lstStyle/>
            <a:p>
              <a:r>
                <a:rPr lang="en-US" sz="1400" dirty="0">
                  <a:latin typeface=" Arial"/>
                  <a:cs typeface="Arial" panose="020B0604020202020204" pitchFamily="34" charset="0"/>
                </a:rPr>
                <a:t>United States Army Religious Leader Academy (USARLA) </a:t>
              </a:r>
              <a:endParaRPr lang="en-US" sz="1400" dirty="0">
                <a:latin typeface=" Arial"/>
                <a:cs typeface="Arial" panose="020B0604020202020204" pitchFamily="34" charset="0"/>
                <a:hlinkClick r:id="rId5"/>
              </a:endParaRPr>
            </a:p>
            <a:p>
              <a:pPr marL="0" marR="0">
                <a:spcBef>
                  <a:spcPts val="0"/>
                </a:spcBef>
                <a:spcAft>
                  <a:spcPts val="0"/>
                </a:spcAft>
              </a:pPr>
              <a:r>
                <a:rPr lang="en-US" sz="1400" u="sng" dirty="0">
                  <a:solidFill>
                    <a:srgbClr val="0563C1"/>
                  </a:solidFill>
                  <a:effectLst/>
                  <a:latin typeface=" Arial"/>
                  <a:ea typeface="Times New Roman" panose="02020603050405020304" pitchFamily="18" charset="0"/>
                  <a:cs typeface="Times New Roman" panose="02020603050405020304" pitchFamily="18" charset="0"/>
                  <a:hlinkClick r:id="rId6"/>
                </a:rPr>
                <a:t>https://usarlatraining.army.mil/world-religions</a:t>
              </a:r>
              <a:endParaRPr lang="en-US" sz="1400" dirty="0">
                <a:effectLst/>
                <a:latin typeface=" Arial"/>
                <a:ea typeface="Calibri" panose="020F0502020204030204" pitchFamily="34" charset="0"/>
                <a:cs typeface="Times New Roman" panose="02020603050405020304" pitchFamily="18" charset="0"/>
              </a:endParaRPr>
            </a:p>
          </p:txBody>
        </p:sp>
        <p:sp>
          <p:nvSpPr>
            <p:cNvPr id="30" name="TextBox 29">
              <a:extLst>
                <a:ext uri="{FF2B5EF4-FFF2-40B4-BE49-F238E27FC236}">
                  <a16:creationId xmlns:a16="http://schemas.microsoft.com/office/drawing/2014/main" id="{CD74F82E-C012-4E47-9419-12A2120ECB8A}"/>
                </a:ext>
              </a:extLst>
            </p:cNvPr>
            <p:cNvSpPr txBox="1"/>
            <p:nvPr/>
          </p:nvSpPr>
          <p:spPr>
            <a:xfrm>
              <a:off x="5731725" y="3347392"/>
              <a:ext cx="2863907" cy="1077218"/>
            </a:xfrm>
            <a:prstGeom prst="rect">
              <a:avLst/>
            </a:prstGeom>
            <a:noFill/>
          </p:spPr>
          <p:txBody>
            <a:bodyPr wrap="square">
              <a:spAutoFit/>
            </a:bodyPr>
            <a:lstStyle/>
            <a:p>
              <a:r>
                <a:rPr lang="en-US" sz="1400" dirty="0">
                  <a:latin typeface="Arial" panose="020B0604020202020204" pitchFamily="34" charset="0"/>
                  <a:cs typeface="Arial" panose="020B0604020202020204" pitchFamily="34" charset="0"/>
                </a:rPr>
                <a:t>ATP 1-05.04 Religious Support and Internal Advisement</a:t>
              </a:r>
              <a:endParaRPr lang="en-US" sz="1400" dirty="0">
                <a:latin typeface="Arial" panose="020B0604020202020204" pitchFamily="34" charset="0"/>
                <a:cs typeface="Arial" panose="020B0604020202020204" pitchFamily="34" charset="0"/>
                <a:hlinkClick r:id="rId7"/>
              </a:endParaRPr>
            </a:p>
            <a:p>
              <a:r>
                <a:rPr lang="en-US" sz="1200" dirty="0">
                  <a:latin typeface="Arial" panose="020B0604020202020204" pitchFamily="34" charset="0"/>
                  <a:cs typeface="Arial" panose="020B0604020202020204" pitchFamily="34" charset="0"/>
                  <a:hlinkClick r:id="rId7"/>
                </a:rPr>
                <a:t>https://armypubs.army.mil/epubs/DR_pubs/DR_a/pdf/web/ARN2911_ATP%201-05x04%20FINAL%20WEB%201.pdf</a:t>
              </a:r>
              <a:endParaRPr lang="en-US" sz="1200" dirty="0">
                <a:latin typeface="Arial" panose="020B0604020202020204" pitchFamily="34" charset="0"/>
                <a:cs typeface="Arial" panose="020B0604020202020204" pitchFamily="34" charset="0"/>
              </a:endParaRPr>
            </a:p>
          </p:txBody>
        </p:sp>
      </p:grpSp>
      <p:grpSp>
        <p:nvGrpSpPr>
          <p:cNvPr id="35" name="Group 34">
            <a:extLst>
              <a:ext uri="{FF2B5EF4-FFF2-40B4-BE49-F238E27FC236}">
                <a16:creationId xmlns:a16="http://schemas.microsoft.com/office/drawing/2014/main" id="{2B084C50-E20A-431E-B83B-E8E9BD655F43}"/>
              </a:ext>
            </a:extLst>
          </p:cNvPr>
          <p:cNvGrpSpPr/>
          <p:nvPr/>
        </p:nvGrpSpPr>
        <p:grpSpPr>
          <a:xfrm>
            <a:off x="1022350" y="3886001"/>
            <a:ext cx="3913801" cy="1562299"/>
            <a:chOff x="1069682" y="3834326"/>
            <a:chExt cx="3913801" cy="1562299"/>
          </a:xfrm>
        </p:grpSpPr>
        <p:grpSp>
          <p:nvGrpSpPr>
            <p:cNvPr id="32" name="Group 31">
              <a:extLst>
                <a:ext uri="{FF2B5EF4-FFF2-40B4-BE49-F238E27FC236}">
                  <a16:creationId xmlns:a16="http://schemas.microsoft.com/office/drawing/2014/main" id="{C4F7F869-DAC7-47B6-A845-A30DD33F154B}"/>
                </a:ext>
              </a:extLst>
            </p:cNvPr>
            <p:cNvGrpSpPr/>
            <p:nvPr/>
          </p:nvGrpSpPr>
          <p:grpSpPr>
            <a:xfrm>
              <a:off x="1069682" y="3834326"/>
              <a:ext cx="3913801" cy="1562299"/>
              <a:chOff x="417907" y="3888821"/>
              <a:chExt cx="3913801" cy="1562299"/>
            </a:xfrm>
          </p:grpSpPr>
          <p:sp>
            <p:nvSpPr>
              <p:cNvPr id="31" name="TextBox 30">
                <a:extLst>
                  <a:ext uri="{FF2B5EF4-FFF2-40B4-BE49-F238E27FC236}">
                    <a16:creationId xmlns:a16="http://schemas.microsoft.com/office/drawing/2014/main" id="{4E46B2AC-3EBE-4C1B-B00E-0A0E022F3A05}"/>
                  </a:ext>
                </a:extLst>
              </p:cNvPr>
              <p:cNvSpPr txBox="1"/>
              <p:nvPr/>
            </p:nvSpPr>
            <p:spPr>
              <a:xfrm>
                <a:off x="503036" y="3888821"/>
                <a:ext cx="3828672" cy="1477328"/>
              </a:xfrm>
              <a:prstGeom prst="rect">
                <a:avLst/>
              </a:prstGeom>
              <a:noFill/>
              <a:ln>
                <a:solidFill>
                  <a:schemeClr val="tx1">
                    <a:lumMod val="50000"/>
                    <a:lumOff val="50000"/>
                  </a:schemeClr>
                </a:solidFill>
              </a:ln>
            </p:spPr>
            <p:txBody>
              <a:bodyPr wrap="square">
                <a:spAutoFit/>
              </a:bodyPr>
              <a:lstStyle/>
              <a:p>
                <a:r>
                  <a:rPr lang="en-US" sz="1800" b="1" dirty="0">
                    <a:latin typeface="Arial" panose="020B0604020202020204" pitchFamily="34" charset="0"/>
                    <a:cs typeface="Arial" panose="020B0604020202020204" pitchFamily="34" charset="0"/>
                  </a:rPr>
                  <a:t>Additional Training Scenarios</a:t>
                </a:r>
              </a:p>
              <a:p>
                <a:endParaRPr lang="en-US" b="1" dirty="0">
                  <a:latin typeface="Arial" panose="020B0604020202020204" pitchFamily="34" charset="0"/>
                  <a:cs typeface="Arial" panose="020B0604020202020204" pitchFamily="34" charset="0"/>
                </a:endParaRPr>
              </a:p>
              <a:p>
                <a:endParaRPr lang="en-US" sz="1800" b="1" dirty="0">
                  <a:latin typeface="Arial" panose="020B0604020202020204" pitchFamily="34" charset="0"/>
                  <a:cs typeface="Arial" panose="020B0604020202020204" pitchFamily="34" charset="0"/>
                </a:endParaRPr>
              </a:p>
              <a:p>
                <a:endParaRPr lang="en-US" sz="1800" b="1" dirty="0">
                  <a:latin typeface="Arial" panose="020B0604020202020204" pitchFamily="34" charset="0"/>
                  <a:cs typeface="Arial" panose="020B0604020202020204" pitchFamily="34" charset="0"/>
                </a:endParaRPr>
              </a:p>
              <a:p>
                <a:endParaRPr lang="en-US" sz="1800" b="1" dirty="0">
                  <a:latin typeface="Arial" panose="020B0604020202020204" pitchFamily="34" charset="0"/>
                  <a:cs typeface="Arial" panose="020B0604020202020204" pitchFamily="34" charset="0"/>
                </a:endParaRPr>
              </a:p>
            </p:txBody>
          </p:sp>
          <p:graphicFrame>
            <p:nvGraphicFramePr>
              <p:cNvPr id="21" name="Object 20">
                <a:extLst>
                  <a:ext uri="{FF2B5EF4-FFF2-40B4-BE49-F238E27FC236}">
                    <a16:creationId xmlns:a16="http://schemas.microsoft.com/office/drawing/2014/main" id="{CA64B3EF-C5C8-4796-BE92-B0037B46255B}"/>
                  </a:ext>
                </a:extLst>
              </p:cNvPr>
              <p:cNvGraphicFramePr>
                <a:graphicFrameLocks noChangeAspect="1"/>
              </p:cNvGraphicFramePr>
              <p:nvPr>
                <p:extLst>
                  <p:ext uri="{D42A27DB-BD31-4B8C-83A1-F6EECF244321}">
                    <p14:modId xmlns:p14="http://schemas.microsoft.com/office/powerpoint/2010/main" val="4121755467"/>
                  </p:ext>
                </p:extLst>
              </p:nvPr>
            </p:nvGraphicFramePr>
            <p:xfrm>
              <a:off x="1473595" y="4360508"/>
              <a:ext cx="1322387" cy="1089025"/>
            </p:xfrm>
            <a:graphic>
              <a:graphicData uri="http://schemas.openxmlformats.org/presentationml/2006/ole">
                <mc:AlternateContent xmlns:mc="http://schemas.openxmlformats.org/markup-compatibility/2006">
                  <mc:Choice xmlns:v="urn:schemas-microsoft-com:vml" Requires="v">
                    <p:oleObj name="Document" showAsIcon="1" r:id="rId8" imgW="918000" imgH="756000" progId="Word.Document.12">
                      <p:embed/>
                    </p:oleObj>
                  </mc:Choice>
                  <mc:Fallback>
                    <p:oleObj name="Document" showAsIcon="1" r:id="rId8" imgW="918000" imgH="756000" progId="Word.Document.12">
                      <p:embed/>
                      <p:pic>
                        <p:nvPicPr>
                          <p:cNvPr id="21" name="Object 20">
                            <a:extLst>
                              <a:ext uri="{FF2B5EF4-FFF2-40B4-BE49-F238E27FC236}">
                                <a16:creationId xmlns:a16="http://schemas.microsoft.com/office/drawing/2014/main" id="{CA64B3EF-C5C8-4796-BE92-B0037B46255B}"/>
                              </a:ext>
                            </a:extLst>
                          </p:cNvPr>
                          <p:cNvPicPr/>
                          <p:nvPr/>
                        </p:nvPicPr>
                        <p:blipFill>
                          <a:blip r:embed="rId9"/>
                          <a:stretch>
                            <a:fillRect/>
                          </a:stretch>
                        </p:blipFill>
                        <p:spPr>
                          <a:xfrm>
                            <a:off x="1473595" y="4360508"/>
                            <a:ext cx="1322387" cy="1089025"/>
                          </a:xfrm>
                          <a:prstGeom prst="rect">
                            <a:avLst/>
                          </a:prstGeom>
                        </p:spPr>
                      </p:pic>
                    </p:oleObj>
                  </mc:Fallback>
                </mc:AlternateContent>
              </a:graphicData>
            </a:graphic>
          </p:graphicFrame>
          <p:graphicFrame>
            <p:nvGraphicFramePr>
              <p:cNvPr id="22" name="Object 21">
                <a:extLst>
                  <a:ext uri="{FF2B5EF4-FFF2-40B4-BE49-F238E27FC236}">
                    <a16:creationId xmlns:a16="http://schemas.microsoft.com/office/drawing/2014/main" id="{9B801587-C807-4B07-8AD9-DE9EE9552770}"/>
                  </a:ext>
                </a:extLst>
              </p:cNvPr>
              <p:cNvGraphicFramePr>
                <a:graphicFrameLocks noChangeAspect="1"/>
              </p:cNvGraphicFramePr>
              <p:nvPr>
                <p:extLst>
                  <p:ext uri="{D42A27DB-BD31-4B8C-83A1-F6EECF244321}">
                    <p14:modId xmlns:p14="http://schemas.microsoft.com/office/powerpoint/2010/main" val="854186753"/>
                  </p:ext>
                </p:extLst>
              </p:nvPr>
            </p:nvGraphicFramePr>
            <p:xfrm>
              <a:off x="417907" y="4362095"/>
              <a:ext cx="1323975" cy="1089025"/>
            </p:xfrm>
            <a:graphic>
              <a:graphicData uri="http://schemas.openxmlformats.org/presentationml/2006/ole">
                <mc:AlternateContent xmlns:mc="http://schemas.openxmlformats.org/markup-compatibility/2006">
                  <mc:Choice xmlns:v="urn:schemas-microsoft-com:vml" Requires="v">
                    <p:oleObj name="Document" showAsIcon="1" r:id="rId10" imgW="918000" imgH="756000" progId="Word.Document.12">
                      <p:embed/>
                    </p:oleObj>
                  </mc:Choice>
                  <mc:Fallback>
                    <p:oleObj name="Document" showAsIcon="1" r:id="rId10" imgW="918000" imgH="756000" progId="Word.Document.12">
                      <p:embed/>
                      <p:pic>
                        <p:nvPicPr>
                          <p:cNvPr id="22" name="Object 21">
                            <a:extLst>
                              <a:ext uri="{FF2B5EF4-FFF2-40B4-BE49-F238E27FC236}">
                                <a16:creationId xmlns:a16="http://schemas.microsoft.com/office/drawing/2014/main" id="{9B801587-C807-4B07-8AD9-DE9EE9552770}"/>
                              </a:ext>
                            </a:extLst>
                          </p:cNvPr>
                          <p:cNvPicPr/>
                          <p:nvPr/>
                        </p:nvPicPr>
                        <p:blipFill>
                          <a:blip r:embed="rId11"/>
                          <a:stretch>
                            <a:fillRect/>
                          </a:stretch>
                        </p:blipFill>
                        <p:spPr>
                          <a:xfrm>
                            <a:off x="417907" y="4362095"/>
                            <a:ext cx="1323975" cy="1089025"/>
                          </a:xfrm>
                          <a:prstGeom prst="rect">
                            <a:avLst/>
                          </a:prstGeom>
                        </p:spPr>
                      </p:pic>
                    </p:oleObj>
                  </mc:Fallback>
                </mc:AlternateContent>
              </a:graphicData>
            </a:graphic>
          </p:graphicFrame>
        </p:grpSp>
        <p:graphicFrame>
          <p:nvGraphicFramePr>
            <p:cNvPr id="34" name="Object 33">
              <a:extLst>
                <a:ext uri="{FF2B5EF4-FFF2-40B4-BE49-F238E27FC236}">
                  <a16:creationId xmlns:a16="http://schemas.microsoft.com/office/drawing/2014/main" id="{4714E0AE-7354-4EE9-BF38-6329E3E4BF95}"/>
                </a:ext>
              </a:extLst>
            </p:cNvPr>
            <p:cNvGraphicFramePr>
              <a:graphicFrameLocks noChangeAspect="1"/>
            </p:cNvGraphicFramePr>
            <p:nvPr>
              <p:extLst>
                <p:ext uri="{D42A27DB-BD31-4B8C-83A1-F6EECF244321}">
                  <p14:modId xmlns:p14="http://schemas.microsoft.com/office/powerpoint/2010/main" val="3006439830"/>
                </p:ext>
              </p:extLst>
            </p:nvPr>
          </p:nvGraphicFramePr>
          <p:xfrm>
            <a:off x="3363620" y="4304425"/>
            <a:ext cx="1322387" cy="1089025"/>
          </p:xfrm>
          <a:graphic>
            <a:graphicData uri="http://schemas.openxmlformats.org/presentationml/2006/ole">
              <mc:AlternateContent xmlns:mc="http://schemas.openxmlformats.org/markup-compatibility/2006">
                <mc:Choice xmlns:v="urn:schemas-microsoft-com:vml" Requires="v">
                  <p:oleObj name="Document" showAsIcon="1" r:id="rId12" imgW="918000" imgH="756000" progId="Word.Document.12">
                    <p:embed/>
                  </p:oleObj>
                </mc:Choice>
                <mc:Fallback>
                  <p:oleObj name="Document" showAsIcon="1" r:id="rId12" imgW="918000" imgH="756000" progId="Word.Document.12">
                    <p:embed/>
                    <p:pic>
                      <p:nvPicPr>
                        <p:cNvPr id="34" name="Object 33">
                          <a:extLst>
                            <a:ext uri="{FF2B5EF4-FFF2-40B4-BE49-F238E27FC236}">
                              <a16:creationId xmlns:a16="http://schemas.microsoft.com/office/drawing/2014/main" id="{4714E0AE-7354-4EE9-BF38-6329E3E4BF95}"/>
                            </a:ext>
                          </a:extLst>
                        </p:cNvPr>
                        <p:cNvPicPr/>
                        <p:nvPr/>
                      </p:nvPicPr>
                      <p:blipFill>
                        <a:blip r:embed="rId13"/>
                        <a:stretch>
                          <a:fillRect/>
                        </a:stretch>
                      </p:blipFill>
                      <p:spPr>
                        <a:xfrm>
                          <a:off x="3363620" y="4304425"/>
                          <a:ext cx="1322387" cy="1089025"/>
                        </a:xfrm>
                        <a:prstGeom prst="rect">
                          <a:avLst/>
                        </a:prstGeom>
                      </p:spPr>
                    </p:pic>
                  </p:oleObj>
                </mc:Fallback>
              </mc:AlternateContent>
            </a:graphicData>
          </a:graphic>
        </p:graphicFrame>
      </p:grpSp>
      <p:grpSp>
        <p:nvGrpSpPr>
          <p:cNvPr id="7" name="Group 6"/>
          <p:cNvGrpSpPr/>
          <p:nvPr/>
        </p:nvGrpSpPr>
        <p:grpSpPr>
          <a:xfrm>
            <a:off x="2503101" y="1061535"/>
            <a:ext cx="2309427" cy="1583787"/>
            <a:chOff x="2503101" y="1061535"/>
            <a:chExt cx="2309427" cy="1583787"/>
          </a:xfrm>
        </p:grpSpPr>
        <p:graphicFrame>
          <p:nvGraphicFramePr>
            <p:cNvPr id="6" name="Object 5"/>
            <p:cNvGraphicFramePr>
              <a:graphicFrameLocks noChangeAspect="1"/>
            </p:cNvGraphicFramePr>
            <p:nvPr>
              <p:extLst>
                <p:ext uri="{D42A27DB-BD31-4B8C-83A1-F6EECF244321}">
                  <p14:modId xmlns:p14="http://schemas.microsoft.com/office/powerpoint/2010/main" val="2721138312"/>
                </p:ext>
              </p:extLst>
            </p:nvPr>
          </p:nvGraphicFramePr>
          <p:xfrm>
            <a:off x="2503101" y="1061535"/>
            <a:ext cx="2309427" cy="702947"/>
          </p:xfrm>
          <a:graphic>
            <a:graphicData uri="http://schemas.openxmlformats.org/presentationml/2006/ole">
              <mc:AlternateContent xmlns:mc="http://schemas.openxmlformats.org/markup-compatibility/2006">
                <mc:Choice xmlns:v="urn:schemas-microsoft-com:vml" Requires="v">
                  <p:oleObj name="Packager Shell Object" showAsIcon="1" r:id="rId14" imgW="1654200" imgH="504000" progId="Package">
                    <p:embed/>
                  </p:oleObj>
                </mc:Choice>
                <mc:Fallback>
                  <p:oleObj name="Packager Shell Object" showAsIcon="1" r:id="rId14" imgW="1654200" imgH="504000" progId="Package">
                    <p:embed/>
                    <p:pic>
                      <p:nvPicPr>
                        <p:cNvPr id="6" name="Object 5"/>
                        <p:cNvPicPr/>
                        <p:nvPr/>
                      </p:nvPicPr>
                      <p:blipFill>
                        <a:blip r:embed="rId15"/>
                        <a:stretch>
                          <a:fillRect/>
                        </a:stretch>
                      </p:blipFill>
                      <p:spPr>
                        <a:xfrm>
                          <a:off x="2503101" y="1061535"/>
                          <a:ext cx="2309427" cy="702947"/>
                        </a:xfrm>
                        <a:prstGeom prst="rect">
                          <a:avLst/>
                        </a:prstGeom>
                      </p:spPr>
                    </p:pic>
                  </p:oleObj>
                </mc:Fallback>
              </mc:AlternateContent>
            </a:graphicData>
          </a:graphic>
        </p:graphicFrame>
        <p:graphicFrame>
          <p:nvGraphicFramePr>
            <p:cNvPr id="4" name="Object 3"/>
            <p:cNvGraphicFramePr>
              <a:graphicFrameLocks noChangeAspect="1"/>
            </p:cNvGraphicFramePr>
            <p:nvPr>
              <p:extLst>
                <p:ext uri="{D42A27DB-BD31-4B8C-83A1-F6EECF244321}">
                  <p14:modId xmlns:p14="http://schemas.microsoft.com/office/powerpoint/2010/main" val="507546302"/>
                </p:ext>
              </p:extLst>
            </p:nvPr>
          </p:nvGraphicFramePr>
          <p:xfrm>
            <a:off x="2556856" y="1952968"/>
            <a:ext cx="2255672" cy="692354"/>
          </p:xfrm>
          <a:graphic>
            <a:graphicData uri="http://schemas.openxmlformats.org/presentationml/2006/ole">
              <mc:AlternateContent xmlns:mc="http://schemas.openxmlformats.org/markup-compatibility/2006">
                <mc:Choice xmlns:v="urn:schemas-microsoft-com:vml" Requires="v">
                  <p:oleObj name="Packager Shell Object" showAsIcon="1" r:id="rId16" imgW="1783800" imgH="547920" progId="Package">
                    <p:embed/>
                  </p:oleObj>
                </mc:Choice>
                <mc:Fallback>
                  <p:oleObj name="Packager Shell Object" showAsIcon="1" r:id="rId16" imgW="1783800" imgH="547920" progId="Package">
                    <p:embed/>
                    <p:pic>
                      <p:nvPicPr>
                        <p:cNvPr id="4" name="Object 3"/>
                        <p:cNvPicPr/>
                        <p:nvPr/>
                      </p:nvPicPr>
                      <p:blipFill>
                        <a:blip r:embed="rId17"/>
                        <a:stretch>
                          <a:fillRect/>
                        </a:stretch>
                      </p:blipFill>
                      <p:spPr>
                        <a:xfrm>
                          <a:off x="2556856" y="1952968"/>
                          <a:ext cx="2255672" cy="692354"/>
                        </a:xfrm>
                        <a:prstGeom prst="rect">
                          <a:avLst/>
                        </a:prstGeom>
                      </p:spPr>
                    </p:pic>
                  </p:oleObj>
                </mc:Fallback>
              </mc:AlternateContent>
            </a:graphicData>
          </a:graphic>
        </p:graphicFrame>
      </p:grpSp>
    </p:spTree>
    <p:extLst>
      <p:ext uri="{BB962C8B-B14F-4D97-AF65-F5344CB8AC3E}">
        <p14:creationId xmlns:p14="http://schemas.microsoft.com/office/powerpoint/2010/main" val="35411320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8A26284E-F37A-40A3-8596-CEFC238AA535}"/>
              </a:ext>
            </a:extLst>
          </p:cNvPr>
          <p:cNvSpPr txBox="1"/>
          <p:nvPr/>
        </p:nvSpPr>
        <p:spPr>
          <a:xfrm>
            <a:off x="845900" y="2460947"/>
            <a:ext cx="7452199" cy="1200329"/>
          </a:xfrm>
          <a:prstGeom prst="rect">
            <a:avLst/>
          </a:prstGeom>
          <a:solidFill>
            <a:sysClr val="window" lastClr="FFFFFF"/>
          </a:solid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400" b="1" i="0" u="none" strike="noStrike" kern="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SECTION </a:t>
            </a:r>
            <a:r>
              <a:rPr lang="en-US" sz="2400" b="1" kern="0" dirty="0">
                <a:solidFill>
                  <a:prstClr val="black"/>
                </a:solidFill>
                <a:latin typeface="Arial" panose="020B0604020202020204" pitchFamily="34" charset="0"/>
                <a:cs typeface="Arial" panose="020B0604020202020204" pitchFamily="34" charset="0"/>
              </a:rPr>
              <a:t>5</a:t>
            </a:r>
            <a:r>
              <a:rPr kumimoji="0" lang="en-US" sz="2400" b="1" i="0" u="none" strike="noStrike" kern="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a:t>
            </a:r>
          </a:p>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400" b="1" i="0" u="none" strike="noStrike" kern="0" cap="none" spc="0" normalizeH="0" baseline="0" noProof="0" dirty="0">
              <a:ln>
                <a:noFill/>
              </a:ln>
              <a:solidFill>
                <a:prstClr val="black"/>
              </a:solidFill>
              <a:effectLst/>
              <a:uLnTx/>
              <a:uFillTx/>
              <a:latin typeface="Arial" panose="020B0604020202020204" pitchFamily="34" charset="0"/>
              <a:cs typeface="Arial" panose="020B0604020202020204" pitchFamily="34" charset="0"/>
            </a:endParaRP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400" b="1" i="0" u="none" strike="noStrike" kern="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Check on Learning - Discussion and Scenarios</a:t>
            </a:r>
          </a:p>
        </p:txBody>
      </p:sp>
      <p:sp>
        <p:nvSpPr>
          <p:cNvPr id="2" name="TextBox 1">
            <a:extLst>
              <a:ext uri="{FF2B5EF4-FFF2-40B4-BE49-F238E27FC236}">
                <a16:creationId xmlns:a16="http://schemas.microsoft.com/office/drawing/2014/main" id="{21CD65CE-8C26-40E6-B649-812F5AC961FE}"/>
              </a:ext>
            </a:extLst>
          </p:cNvPr>
          <p:cNvSpPr txBox="1"/>
          <p:nvPr/>
        </p:nvSpPr>
        <p:spPr>
          <a:xfrm>
            <a:off x="0" y="4957435"/>
            <a:ext cx="9143999" cy="830997"/>
          </a:xfrm>
          <a:prstGeom prst="rect">
            <a:avLst/>
          </a:prstGeom>
          <a:noFill/>
        </p:spPr>
        <p:txBody>
          <a:bodyPr wrap="square" rtlCol="0">
            <a:spAutoFit/>
          </a:bodyPr>
          <a:lstStyle/>
          <a:p>
            <a:pPr algn="ctr"/>
            <a:r>
              <a:rPr lang="en-US" sz="2400" dirty="0">
                <a:solidFill>
                  <a:srgbClr val="FF0000"/>
                </a:solidFill>
                <a:latin typeface=" Arial"/>
              </a:rPr>
              <a:t>Additional Scenarios are included in</a:t>
            </a:r>
            <a:r>
              <a:rPr lang="en-US" sz="2400" dirty="0">
                <a:solidFill>
                  <a:srgbClr val="00B0F0"/>
                </a:solidFill>
                <a:latin typeface=" Arial"/>
              </a:rPr>
              <a:t> </a:t>
            </a:r>
            <a:r>
              <a:rPr lang="en-US" sz="2400" dirty="0">
                <a:solidFill>
                  <a:srgbClr val="FF0000"/>
                </a:solidFill>
                <a:latin typeface=" Arial"/>
              </a:rPr>
              <a:t>Section 4, Slide 80 </a:t>
            </a:r>
          </a:p>
          <a:p>
            <a:pPr algn="ctr"/>
            <a:r>
              <a:rPr lang="en-US" sz="2400" dirty="0">
                <a:solidFill>
                  <a:srgbClr val="FF0000"/>
                </a:solidFill>
                <a:latin typeface=" Arial"/>
              </a:rPr>
              <a:t> </a:t>
            </a:r>
          </a:p>
        </p:txBody>
      </p:sp>
    </p:spTree>
    <p:extLst>
      <p:ext uri="{BB962C8B-B14F-4D97-AF65-F5344CB8AC3E}">
        <p14:creationId xmlns:p14="http://schemas.microsoft.com/office/powerpoint/2010/main" val="18217634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400" b="1" dirty="0">
                <a:latin typeface="Arial" panose="020B0604020202020204" pitchFamily="34" charset="0"/>
                <a:cs typeface="Arial" panose="020B0604020202020204" pitchFamily="34" charset="0"/>
              </a:rPr>
              <a:t>Practical Exercise 1</a:t>
            </a:r>
          </a:p>
        </p:txBody>
      </p:sp>
      <p:sp>
        <p:nvSpPr>
          <p:cNvPr id="7" name="TextBox 6"/>
          <p:cNvSpPr txBox="1"/>
          <p:nvPr/>
        </p:nvSpPr>
        <p:spPr>
          <a:xfrm>
            <a:off x="0" y="953263"/>
            <a:ext cx="9143999" cy="3143489"/>
          </a:xfrm>
          <a:prstGeom prst="rect">
            <a:avLst/>
          </a:prstGeom>
          <a:noFill/>
        </p:spPr>
        <p:txBody>
          <a:bodyPr wrap="square" rtlCol="0">
            <a:spAutoFit/>
          </a:bodyPr>
          <a:lstStyle/>
          <a:p>
            <a:r>
              <a:rPr lang="en-US" sz="2000" dirty="0">
                <a:latin typeface="Arial" panose="020B0604020202020204" pitchFamily="34" charset="0"/>
                <a:cs typeface="Arial" panose="020B0604020202020204" pitchFamily="34" charset="0"/>
              </a:rPr>
              <a:t>Review and discuss the following examples.  </a:t>
            </a:r>
          </a:p>
          <a:p>
            <a:endParaRPr lang="en-US" sz="2000" dirty="0">
              <a:latin typeface="Arial" panose="020B0604020202020204" pitchFamily="34" charset="0"/>
              <a:cs typeface="Arial" panose="020B0604020202020204" pitchFamily="34" charset="0"/>
            </a:endParaRPr>
          </a:p>
          <a:p>
            <a:r>
              <a:rPr lang="en-US" sz="2000" dirty="0">
                <a:latin typeface="Arial" panose="020B0604020202020204" pitchFamily="34" charset="0"/>
                <a:cs typeface="Arial" panose="020B0604020202020204" pitchFamily="34" charset="0"/>
              </a:rPr>
              <a:t>For each example, determine the following as applicable:</a:t>
            </a:r>
          </a:p>
          <a:p>
            <a:endParaRPr lang="en-US" sz="2000" dirty="0">
              <a:latin typeface="Arial" panose="020B0604020202020204" pitchFamily="34" charset="0"/>
              <a:cs typeface="Arial" panose="020B0604020202020204" pitchFamily="34" charset="0"/>
            </a:endParaRPr>
          </a:p>
          <a:p>
            <a:pPr marL="285750" indent="-285750">
              <a:lnSpc>
                <a:spcPct val="120000"/>
              </a:lnSpc>
              <a:buFont typeface="Arial" panose="020B0604020202020204" pitchFamily="34" charset="0"/>
              <a:buChar char="•"/>
            </a:pPr>
            <a:r>
              <a:rPr lang="en-US" sz="2000" b="1" dirty="0">
                <a:latin typeface="Arial" pitchFamily="34" charset="0"/>
                <a:cs typeface="Arial" pitchFamily="34" charset="0"/>
              </a:rPr>
              <a:t>How does the Command respond?</a:t>
            </a:r>
          </a:p>
          <a:p>
            <a:pPr marL="285750" indent="-285750">
              <a:lnSpc>
                <a:spcPct val="120000"/>
              </a:lnSpc>
              <a:buFont typeface="Arial" panose="020B0604020202020204" pitchFamily="34" charset="0"/>
              <a:buChar char="•"/>
            </a:pPr>
            <a:endParaRPr lang="en-US" sz="2000" b="1" dirty="0">
              <a:latin typeface="Arial" pitchFamily="34" charset="0"/>
              <a:cs typeface="Arial" pitchFamily="34" charset="0"/>
            </a:endParaRPr>
          </a:p>
          <a:p>
            <a:pPr marL="285750" indent="-285750">
              <a:lnSpc>
                <a:spcPct val="120000"/>
              </a:lnSpc>
              <a:buFont typeface="Arial" panose="020B0604020202020204" pitchFamily="34" charset="0"/>
              <a:buChar char="•"/>
            </a:pPr>
            <a:r>
              <a:rPr lang="en-US" sz="2000" b="1" dirty="0">
                <a:latin typeface="Arial" pitchFamily="34" charset="0"/>
                <a:cs typeface="Arial" pitchFamily="34" charset="0"/>
              </a:rPr>
              <a:t>How does the Chaplain respond?</a:t>
            </a:r>
          </a:p>
          <a:p>
            <a:pPr marL="285750" indent="-285750">
              <a:lnSpc>
                <a:spcPct val="120000"/>
              </a:lnSpc>
              <a:buFont typeface="Arial" panose="020B0604020202020204" pitchFamily="34" charset="0"/>
              <a:buChar char="•"/>
            </a:pPr>
            <a:endParaRPr lang="en-US" sz="2000" b="1" dirty="0">
              <a:latin typeface="Arial" pitchFamily="34" charset="0"/>
              <a:cs typeface="Arial" pitchFamily="34" charset="0"/>
            </a:endParaRPr>
          </a:p>
          <a:p>
            <a:pPr marL="285750" indent="-285750">
              <a:lnSpc>
                <a:spcPct val="120000"/>
              </a:lnSpc>
              <a:buFont typeface="Arial" panose="020B0604020202020204" pitchFamily="34" charset="0"/>
              <a:buChar char="•"/>
            </a:pPr>
            <a:r>
              <a:rPr lang="en-US" sz="2000" b="1" dirty="0">
                <a:latin typeface="Arial" pitchFamily="34" charset="0"/>
                <a:cs typeface="Arial" pitchFamily="34" charset="0"/>
              </a:rPr>
              <a:t>Who is the approval authority and what is the process for this issue?</a:t>
            </a:r>
            <a:endParaRPr lang="en-US" sz="2000" b="1" dirty="0"/>
          </a:p>
        </p:txBody>
      </p:sp>
    </p:spTree>
    <p:extLst>
      <p:ext uri="{BB962C8B-B14F-4D97-AF65-F5344CB8AC3E}">
        <p14:creationId xmlns:p14="http://schemas.microsoft.com/office/powerpoint/2010/main" val="17467263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type="body" sz="quarter" idx="16"/>
          </p:nvPr>
        </p:nvSpPr>
        <p:spPr>
          <a:xfrm>
            <a:off x="259882" y="1064876"/>
            <a:ext cx="8564629" cy="269875"/>
          </a:xfrm>
        </p:spPr>
        <p:txBody>
          <a:bodyPr>
            <a:noAutofit/>
          </a:bodyPr>
          <a:lstStyle/>
          <a:p>
            <a:pPr marL="0" indent="0">
              <a:lnSpc>
                <a:spcPct val="120000"/>
              </a:lnSpc>
              <a:buNone/>
            </a:pPr>
            <a:r>
              <a:rPr lang="en-US" sz="2000" dirty="0">
                <a:solidFill>
                  <a:schemeClr val="tx1"/>
                </a:solidFill>
                <a:latin typeface="Arial" pitchFamily="34" charset="0"/>
                <a:cs typeface="Arial" pitchFamily="34" charset="0"/>
              </a:rPr>
              <a:t>A trainee arrives at Reception with T-shirts and briefs he intends to wear in the uniform he will soon be issued.  The T-shirts appear identical to those he will be issued. The briefs extend to the knee, but otherwise match the color of the t-shirts.  The trainee identifies as a practicing Latter-day Saint.  He associates wearing these items with sacred covenants he made with God.  Remaining faithful to his covenants requires that he wear them at all times, except when bathing or during PT.  The reception Drill Sergeant informed him that all personal items from home, to include these items must remain locked in a duffle bag until he graduates. The trainee is permitted to speak to a chaplain about the issue and requests counseling on religious accommodation. </a:t>
            </a:r>
          </a:p>
          <a:p>
            <a:pPr>
              <a:lnSpc>
                <a:spcPct val="120000"/>
              </a:lnSpc>
            </a:pPr>
            <a:r>
              <a:rPr lang="en-US" sz="2000" b="1" dirty="0">
                <a:solidFill>
                  <a:schemeClr val="tx1"/>
                </a:solidFill>
                <a:latin typeface="Arial" pitchFamily="34" charset="0"/>
                <a:cs typeface="Arial" pitchFamily="34" charset="0"/>
              </a:rPr>
              <a:t>How does the Command respond?</a:t>
            </a:r>
          </a:p>
          <a:p>
            <a:pPr>
              <a:lnSpc>
                <a:spcPct val="120000"/>
              </a:lnSpc>
            </a:pPr>
            <a:r>
              <a:rPr lang="en-US" sz="2000" b="1" dirty="0">
                <a:solidFill>
                  <a:schemeClr val="tx1"/>
                </a:solidFill>
                <a:latin typeface="Arial" pitchFamily="34" charset="0"/>
                <a:cs typeface="Arial" pitchFamily="34" charset="0"/>
              </a:rPr>
              <a:t>How does the Chaplain respond?</a:t>
            </a:r>
          </a:p>
          <a:p>
            <a:pPr>
              <a:lnSpc>
                <a:spcPct val="120000"/>
              </a:lnSpc>
            </a:pPr>
            <a:r>
              <a:rPr lang="en-US" sz="2000" b="1" dirty="0">
                <a:solidFill>
                  <a:schemeClr val="tx1"/>
                </a:solidFill>
                <a:latin typeface="Arial" pitchFamily="34" charset="0"/>
                <a:cs typeface="Arial" pitchFamily="34" charset="0"/>
              </a:rPr>
              <a:t>Who is the approval authority and for this issue?</a:t>
            </a:r>
            <a:endParaRPr lang="en-US" sz="2000" b="1" dirty="0">
              <a:solidFill>
                <a:schemeClr val="tx1"/>
              </a:solidFill>
            </a:endParaRPr>
          </a:p>
        </p:txBody>
      </p:sp>
      <p:sp>
        <p:nvSpPr>
          <p:cNvPr id="2" name="Title 1"/>
          <p:cNvSpPr>
            <a:spLocks noGrp="1"/>
          </p:cNvSpPr>
          <p:nvPr>
            <p:ph type="title"/>
          </p:nvPr>
        </p:nvSpPr>
        <p:spPr/>
        <p:txBody>
          <a:bodyPr>
            <a:normAutofit/>
          </a:bodyPr>
          <a:lstStyle/>
          <a:p>
            <a:r>
              <a:rPr lang="en-US" sz="2400" b="1" dirty="0">
                <a:latin typeface="Arial" pitchFamily="34" charset="0"/>
                <a:cs typeface="Arial" pitchFamily="34" charset="0"/>
              </a:rPr>
              <a:t>Scenario 1 (Latter Day Saints)</a:t>
            </a:r>
          </a:p>
        </p:txBody>
      </p:sp>
    </p:spTree>
    <p:extLst>
      <p:ext uri="{BB962C8B-B14F-4D97-AF65-F5344CB8AC3E}">
        <p14:creationId xmlns:p14="http://schemas.microsoft.com/office/powerpoint/2010/main" val="3957584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type="body" sz="quarter" idx="16"/>
          </p:nvPr>
        </p:nvSpPr>
        <p:spPr>
          <a:xfrm>
            <a:off x="259882" y="1164028"/>
            <a:ext cx="8608696" cy="269875"/>
          </a:xfrm>
        </p:spPr>
        <p:txBody>
          <a:bodyPr>
            <a:noAutofit/>
          </a:bodyPr>
          <a:lstStyle/>
          <a:p>
            <a:pPr marL="0" lvl="0" indent="0">
              <a:lnSpc>
                <a:spcPct val="120000"/>
              </a:lnSpc>
              <a:buNone/>
            </a:pPr>
            <a:r>
              <a:rPr lang="en-US" sz="2000" dirty="0">
                <a:solidFill>
                  <a:schemeClr val="tx1"/>
                </a:solidFill>
                <a:latin typeface="Arial" pitchFamily="34" charset="0"/>
                <a:cs typeface="Arial" pitchFamily="34" charset="0"/>
              </a:rPr>
              <a:t>A Jewish Soldier wearing a yarmulke that is concealed when he wears headgear outdoors is asked for a copy of the signed approval allowing him to do so.  The Soldier admits he does not have written approval, but he is “pretty sure” it is allowed.  He identifies other Jewish Soldiers (none in his unit) who wear them.  His NCO instructs him to remove it until he has signed documentation allowing him to wear it in uniform.  </a:t>
            </a:r>
          </a:p>
          <a:p>
            <a:pPr>
              <a:lnSpc>
                <a:spcPct val="120000"/>
              </a:lnSpc>
            </a:pPr>
            <a:r>
              <a:rPr lang="en-US" sz="2000" b="1" dirty="0">
                <a:solidFill>
                  <a:schemeClr val="tx1"/>
                </a:solidFill>
                <a:latin typeface="Arial" pitchFamily="34" charset="0"/>
                <a:cs typeface="Arial" pitchFamily="34" charset="0"/>
              </a:rPr>
              <a:t>How does the Command respond?</a:t>
            </a:r>
          </a:p>
          <a:p>
            <a:pPr>
              <a:lnSpc>
                <a:spcPct val="120000"/>
              </a:lnSpc>
            </a:pPr>
            <a:r>
              <a:rPr lang="en-US" sz="2000" b="1" dirty="0">
                <a:solidFill>
                  <a:schemeClr val="tx1"/>
                </a:solidFill>
                <a:latin typeface="Arial" pitchFamily="34" charset="0"/>
                <a:cs typeface="Arial" pitchFamily="34" charset="0"/>
              </a:rPr>
              <a:t>How does the Chaplain respond?</a:t>
            </a:r>
          </a:p>
          <a:p>
            <a:pPr>
              <a:lnSpc>
                <a:spcPct val="120000"/>
              </a:lnSpc>
            </a:pPr>
            <a:r>
              <a:rPr lang="en-US" sz="2000" b="1" dirty="0">
                <a:solidFill>
                  <a:schemeClr val="tx1"/>
                </a:solidFill>
                <a:latin typeface="Arial" pitchFamily="34" charset="0"/>
                <a:cs typeface="Arial" pitchFamily="34" charset="0"/>
              </a:rPr>
              <a:t>Who is the approval authority and what is the process for this issue?</a:t>
            </a:r>
            <a:endParaRPr lang="en-US" sz="2000" b="1" dirty="0">
              <a:solidFill>
                <a:schemeClr val="tx1"/>
              </a:solidFill>
            </a:endParaRPr>
          </a:p>
        </p:txBody>
      </p:sp>
      <p:sp>
        <p:nvSpPr>
          <p:cNvPr id="2" name="Title 1"/>
          <p:cNvSpPr>
            <a:spLocks noGrp="1"/>
          </p:cNvSpPr>
          <p:nvPr>
            <p:ph type="title"/>
          </p:nvPr>
        </p:nvSpPr>
        <p:spPr/>
        <p:txBody>
          <a:bodyPr>
            <a:normAutofit/>
          </a:bodyPr>
          <a:lstStyle/>
          <a:p>
            <a:r>
              <a:rPr lang="en-US" sz="2400" b="1" dirty="0">
                <a:latin typeface="Arial" pitchFamily="34" charset="0"/>
                <a:cs typeface="Arial" pitchFamily="34" charset="0"/>
              </a:rPr>
              <a:t>Scenario 2 (Jewish)</a:t>
            </a:r>
          </a:p>
        </p:txBody>
      </p:sp>
    </p:spTree>
    <p:extLst>
      <p:ext uri="{BB962C8B-B14F-4D97-AF65-F5344CB8AC3E}">
        <p14:creationId xmlns:p14="http://schemas.microsoft.com/office/powerpoint/2010/main" val="12299263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type="body" sz="quarter" idx="16"/>
          </p:nvPr>
        </p:nvSpPr>
        <p:spPr>
          <a:xfrm>
            <a:off x="259882" y="1097926"/>
            <a:ext cx="8674798" cy="269875"/>
          </a:xfrm>
        </p:spPr>
        <p:txBody>
          <a:bodyPr>
            <a:noAutofit/>
          </a:bodyPr>
          <a:lstStyle/>
          <a:p>
            <a:pPr marL="0" lvl="0" indent="0">
              <a:lnSpc>
                <a:spcPct val="120000"/>
              </a:lnSpc>
              <a:buNone/>
            </a:pPr>
            <a:r>
              <a:rPr lang="en-US" sz="2000" dirty="0">
                <a:solidFill>
                  <a:schemeClr val="tx1"/>
                </a:solidFill>
                <a:latin typeface="Arial" pitchFamily="34" charset="0"/>
                <a:cs typeface="Arial" pitchFamily="34" charset="0"/>
              </a:rPr>
              <a:t>A Soldier identifies as Jewish and submits a request in writing for religious accommodation to observe the Sabbath.  The Soldier requests whenever possible, by means of duty schedule adjustment and distributing workload with their team, the command exempts them from duty from sundown Friday until sundown Saturday.  </a:t>
            </a:r>
          </a:p>
          <a:p>
            <a:pPr>
              <a:lnSpc>
                <a:spcPct val="120000"/>
              </a:lnSpc>
            </a:pPr>
            <a:r>
              <a:rPr lang="en-US" sz="2000" b="1" dirty="0">
                <a:solidFill>
                  <a:schemeClr val="tx1"/>
                </a:solidFill>
                <a:latin typeface="Arial" pitchFamily="34" charset="0"/>
                <a:cs typeface="Arial" pitchFamily="34" charset="0"/>
              </a:rPr>
              <a:t>How does the Command respond?</a:t>
            </a:r>
          </a:p>
          <a:p>
            <a:pPr>
              <a:lnSpc>
                <a:spcPct val="120000"/>
              </a:lnSpc>
            </a:pPr>
            <a:r>
              <a:rPr lang="en-US" sz="2000" b="1" dirty="0">
                <a:solidFill>
                  <a:schemeClr val="tx1"/>
                </a:solidFill>
                <a:latin typeface="Arial" pitchFamily="34" charset="0"/>
                <a:cs typeface="Arial" pitchFamily="34" charset="0"/>
              </a:rPr>
              <a:t>How does the Chaplain respond?</a:t>
            </a:r>
          </a:p>
          <a:p>
            <a:pPr>
              <a:lnSpc>
                <a:spcPct val="120000"/>
              </a:lnSpc>
            </a:pPr>
            <a:r>
              <a:rPr lang="en-US" sz="2000" b="1" dirty="0">
                <a:solidFill>
                  <a:schemeClr val="tx1"/>
                </a:solidFill>
                <a:latin typeface="Arial" pitchFamily="34" charset="0"/>
                <a:cs typeface="Arial" pitchFamily="34" charset="0"/>
              </a:rPr>
              <a:t>Who is the approval authority and what is the process for this issue?</a:t>
            </a:r>
            <a:endParaRPr lang="en-US" sz="2000" b="1" dirty="0">
              <a:solidFill>
                <a:schemeClr val="tx1"/>
              </a:solidFill>
            </a:endParaRPr>
          </a:p>
          <a:p>
            <a:pPr marL="0" lvl="0" indent="0">
              <a:lnSpc>
                <a:spcPct val="120000"/>
              </a:lnSpc>
              <a:buNone/>
            </a:pPr>
            <a:endParaRPr lang="en-US" sz="2000" dirty="0">
              <a:solidFill>
                <a:schemeClr val="tx1"/>
              </a:solidFill>
              <a:latin typeface="Arial" pitchFamily="34" charset="0"/>
              <a:cs typeface="Arial" pitchFamily="34" charset="0"/>
            </a:endParaRPr>
          </a:p>
        </p:txBody>
      </p:sp>
      <p:sp>
        <p:nvSpPr>
          <p:cNvPr id="2" name="Title 1"/>
          <p:cNvSpPr>
            <a:spLocks noGrp="1"/>
          </p:cNvSpPr>
          <p:nvPr>
            <p:ph type="title"/>
          </p:nvPr>
        </p:nvSpPr>
        <p:spPr/>
        <p:txBody>
          <a:bodyPr>
            <a:normAutofit/>
          </a:bodyPr>
          <a:lstStyle/>
          <a:p>
            <a:r>
              <a:rPr lang="en-US" sz="2400" b="1" dirty="0">
                <a:latin typeface="Arial" pitchFamily="34" charset="0"/>
                <a:cs typeface="Arial" pitchFamily="34" charset="0"/>
              </a:rPr>
              <a:t>Scenario 3 (Jewish)</a:t>
            </a:r>
          </a:p>
        </p:txBody>
      </p:sp>
    </p:spTree>
    <p:extLst>
      <p:ext uri="{BB962C8B-B14F-4D97-AF65-F5344CB8AC3E}">
        <p14:creationId xmlns:p14="http://schemas.microsoft.com/office/powerpoint/2010/main" val="22479138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type="body" sz="quarter" idx="16"/>
          </p:nvPr>
        </p:nvSpPr>
        <p:spPr>
          <a:xfrm>
            <a:off x="259882" y="1153011"/>
            <a:ext cx="8619713" cy="269875"/>
          </a:xfrm>
        </p:spPr>
        <p:txBody>
          <a:bodyPr>
            <a:noAutofit/>
          </a:bodyPr>
          <a:lstStyle/>
          <a:p>
            <a:pPr marL="0" lvl="0" indent="0">
              <a:lnSpc>
                <a:spcPct val="120000"/>
              </a:lnSpc>
              <a:buNone/>
            </a:pPr>
            <a:r>
              <a:rPr lang="en-US" sz="2000" dirty="0">
                <a:solidFill>
                  <a:schemeClr val="tx1"/>
                </a:solidFill>
                <a:latin typeface="Arial" panose="020B0604020202020204" pitchFamily="34" charset="0"/>
                <a:cs typeface="Arial" pitchFamily="34" charset="0"/>
              </a:rPr>
              <a:t>A Soldier on their first day in the unit and who identifies with a branch within the Pentecostal/Holiness tradition comes to PT formation wearing long sleeves and pants when everyone else is wearing the warm weather PT uniform (short sleeves and shorts).  The Soldier explains modesty—remaining covered to wrists and ankles—is a religious practice and is important.  The Soldier and their First Line Supervisor seek out the UMT for help. </a:t>
            </a:r>
          </a:p>
          <a:p>
            <a:pPr>
              <a:lnSpc>
                <a:spcPct val="120000"/>
              </a:lnSpc>
            </a:pPr>
            <a:r>
              <a:rPr lang="en-US" sz="2000" b="1" dirty="0">
                <a:solidFill>
                  <a:schemeClr val="tx1"/>
                </a:solidFill>
                <a:latin typeface="Arial" pitchFamily="34" charset="0"/>
                <a:cs typeface="Arial" pitchFamily="34" charset="0"/>
              </a:rPr>
              <a:t>How does the Command respond?</a:t>
            </a:r>
          </a:p>
          <a:p>
            <a:pPr>
              <a:lnSpc>
                <a:spcPct val="120000"/>
              </a:lnSpc>
            </a:pPr>
            <a:r>
              <a:rPr lang="en-US" sz="2000" b="1" dirty="0">
                <a:solidFill>
                  <a:schemeClr val="tx1"/>
                </a:solidFill>
                <a:latin typeface="Arial" pitchFamily="34" charset="0"/>
                <a:cs typeface="Arial" pitchFamily="34" charset="0"/>
              </a:rPr>
              <a:t>How does the Chaplain respond?</a:t>
            </a:r>
          </a:p>
          <a:p>
            <a:pPr>
              <a:lnSpc>
                <a:spcPct val="120000"/>
              </a:lnSpc>
            </a:pPr>
            <a:r>
              <a:rPr lang="en-US" sz="2000" b="1" dirty="0">
                <a:solidFill>
                  <a:schemeClr val="tx1"/>
                </a:solidFill>
                <a:latin typeface="Arial" pitchFamily="34" charset="0"/>
                <a:cs typeface="Arial" pitchFamily="34" charset="0"/>
              </a:rPr>
              <a:t>Who is the approval authority and what is the process for this issue?</a:t>
            </a:r>
          </a:p>
          <a:p>
            <a:pPr marL="0" lvl="0" indent="0">
              <a:lnSpc>
                <a:spcPct val="120000"/>
              </a:lnSpc>
              <a:buNone/>
            </a:pPr>
            <a:endParaRPr lang="en-US" sz="2000" dirty="0">
              <a:solidFill>
                <a:schemeClr val="tx1"/>
              </a:solidFill>
              <a:latin typeface="Arial" panose="020B0604020202020204" pitchFamily="34" charset="0"/>
              <a:cs typeface="Arial" pitchFamily="34" charset="0"/>
            </a:endParaRPr>
          </a:p>
          <a:p>
            <a:pPr marL="0" indent="0">
              <a:buNone/>
            </a:pPr>
            <a:endParaRPr lang="en-US" sz="2000" dirty="0">
              <a:solidFill>
                <a:schemeClr val="tx1"/>
              </a:solidFill>
              <a:latin typeface="Arial" panose="020B0604020202020204" pitchFamily="34" charset="0"/>
              <a:cs typeface="Arial" pitchFamily="34" charset="0"/>
            </a:endParaRPr>
          </a:p>
        </p:txBody>
      </p:sp>
      <p:sp>
        <p:nvSpPr>
          <p:cNvPr id="2" name="Title 1"/>
          <p:cNvSpPr>
            <a:spLocks noGrp="1"/>
          </p:cNvSpPr>
          <p:nvPr>
            <p:ph type="title"/>
          </p:nvPr>
        </p:nvSpPr>
        <p:spPr/>
        <p:txBody>
          <a:bodyPr>
            <a:normAutofit/>
          </a:bodyPr>
          <a:lstStyle/>
          <a:p>
            <a:r>
              <a:rPr lang="en-US" sz="2400" b="1" dirty="0">
                <a:latin typeface="Arial" pitchFamily="34" charset="0"/>
                <a:cs typeface="Arial" pitchFamily="34" charset="0"/>
              </a:rPr>
              <a:t>Scenario 4 (Pentecostal/Holiness)</a:t>
            </a:r>
          </a:p>
        </p:txBody>
      </p:sp>
    </p:spTree>
    <p:extLst>
      <p:ext uri="{BB962C8B-B14F-4D97-AF65-F5344CB8AC3E}">
        <p14:creationId xmlns:p14="http://schemas.microsoft.com/office/powerpoint/2010/main" val="6805003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type="body" sz="quarter" idx="16"/>
          </p:nvPr>
        </p:nvSpPr>
        <p:spPr>
          <a:xfrm>
            <a:off x="259882" y="1097927"/>
            <a:ext cx="8586663" cy="269875"/>
          </a:xfrm>
        </p:spPr>
        <p:txBody>
          <a:bodyPr>
            <a:noAutofit/>
          </a:bodyPr>
          <a:lstStyle/>
          <a:p>
            <a:pPr marL="0" lvl="0" indent="0">
              <a:lnSpc>
                <a:spcPct val="120000"/>
              </a:lnSpc>
              <a:buNone/>
            </a:pPr>
            <a:r>
              <a:rPr lang="en-US" sz="2000" dirty="0">
                <a:solidFill>
                  <a:schemeClr val="tx1"/>
                </a:solidFill>
                <a:latin typeface="Arial" panose="020B0604020202020204" pitchFamily="34" charset="0"/>
                <a:cs typeface="Arial" panose="020B0604020202020204" pitchFamily="34" charset="0"/>
              </a:rPr>
              <a:t>A Soldier marries a Muslim and converts to Islam.  She returns from leave (her honeymoon) wearing a </a:t>
            </a:r>
            <a:r>
              <a:rPr lang="en-US" sz="2000" i="1" dirty="0">
                <a:solidFill>
                  <a:schemeClr val="tx1"/>
                </a:solidFill>
                <a:latin typeface="Arial" panose="020B0604020202020204" pitchFamily="34" charset="0"/>
                <a:cs typeface="Arial" panose="020B0604020202020204" pitchFamily="34" charset="0"/>
              </a:rPr>
              <a:t>hijab</a:t>
            </a:r>
            <a:r>
              <a:rPr lang="en-US" sz="2000" dirty="0">
                <a:solidFill>
                  <a:schemeClr val="tx1"/>
                </a:solidFill>
                <a:latin typeface="Arial" panose="020B0604020202020204" pitchFamily="34" charset="0"/>
                <a:cs typeface="Arial" panose="020B0604020202020204" pitchFamily="34" charset="0"/>
              </a:rPr>
              <a:t> (head scarf) with both her PT and work uniforms.  Her First Sergeant dismisses her from formations, stating she is out of uniform, and later provides her written, corrective counseling.  </a:t>
            </a:r>
          </a:p>
          <a:p>
            <a:pPr marL="0" lvl="0" indent="0">
              <a:lnSpc>
                <a:spcPct val="120000"/>
              </a:lnSpc>
              <a:buNone/>
            </a:pPr>
            <a:r>
              <a:rPr lang="en-US" sz="2000" dirty="0">
                <a:solidFill>
                  <a:schemeClr val="tx1"/>
                </a:solidFill>
                <a:latin typeface="Arial" panose="020B0604020202020204" pitchFamily="34" charset="0"/>
                <a:cs typeface="Arial" panose="020B0604020202020204" pitchFamily="34" charset="0"/>
              </a:rPr>
              <a:t>The Soldier informs the First Sergeant </a:t>
            </a:r>
            <a:r>
              <a:rPr lang="en-US" sz="2000" i="1" dirty="0">
                <a:solidFill>
                  <a:schemeClr val="tx1"/>
                </a:solidFill>
                <a:latin typeface="Arial" panose="020B0604020202020204" pitchFamily="34" charset="0"/>
                <a:cs typeface="Arial" panose="020B0604020202020204" pitchFamily="34" charset="0"/>
              </a:rPr>
              <a:t>hijabs</a:t>
            </a:r>
            <a:r>
              <a:rPr lang="en-US" sz="2000" dirty="0">
                <a:solidFill>
                  <a:schemeClr val="tx1"/>
                </a:solidFill>
                <a:latin typeface="Arial" panose="020B0604020202020204" pitchFamily="34" charset="0"/>
                <a:cs typeface="Arial" panose="020B0604020202020204" pitchFamily="34" charset="0"/>
              </a:rPr>
              <a:t> are now allowed in the Army.  The Soldier and the First Sergeant seek out the UMT for help.  </a:t>
            </a:r>
          </a:p>
          <a:p>
            <a:pPr>
              <a:lnSpc>
                <a:spcPct val="120000"/>
              </a:lnSpc>
            </a:pPr>
            <a:r>
              <a:rPr lang="en-US" sz="2000" b="1" dirty="0">
                <a:solidFill>
                  <a:schemeClr val="tx1"/>
                </a:solidFill>
                <a:latin typeface="Arial" pitchFamily="34" charset="0"/>
                <a:cs typeface="Arial" pitchFamily="34" charset="0"/>
              </a:rPr>
              <a:t>How does the Command respond?</a:t>
            </a:r>
          </a:p>
          <a:p>
            <a:pPr>
              <a:lnSpc>
                <a:spcPct val="120000"/>
              </a:lnSpc>
            </a:pPr>
            <a:r>
              <a:rPr lang="en-US" sz="2000" b="1" dirty="0">
                <a:solidFill>
                  <a:schemeClr val="tx1"/>
                </a:solidFill>
                <a:latin typeface="Arial" pitchFamily="34" charset="0"/>
                <a:cs typeface="Arial" pitchFamily="34" charset="0"/>
              </a:rPr>
              <a:t>How does the Chaplain respond?</a:t>
            </a:r>
          </a:p>
          <a:p>
            <a:pPr>
              <a:lnSpc>
                <a:spcPct val="120000"/>
              </a:lnSpc>
            </a:pPr>
            <a:r>
              <a:rPr lang="en-US" sz="2000" b="1" dirty="0">
                <a:solidFill>
                  <a:schemeClr val="tx1"/>
                </a:solidFill>
                <a:latin typeface="Arial" pitchFamily="34" charset="0"/>
                <a:cs typeface="Arial" pitchFamily="34" charset="0"/>
              </a:rPr>
              <a:t>Who is the approval authority and what is the process for this issue?</a:t>
            </a:r>
          </a:p>
          <a:p>
            <a:pPr marL="0" lvl="0" indent="0">
              <a:lnSpc>
                <a:spcPct val="120000"/>
              </a:lnSpc>
              <a:buNone/>
            </a:pPr>
            <a:endParaRPr lang="en-US" sz="2000" dirty="0">
              <a:solidFill>
                <a:schemeClr val="tx1"/>
              </a:solidFill>
              <a:latin typeface="Arial" panose="020B0604020202020204" pitchFamily="34" charset="0"/>
              <a:cs typeface="Arial" panose="020B0604020202020204" pitchFamily="34" charset="0"/>
            </a:endParaRPr>
          </a:p>
          <a:p>
            <a:pPr marL="0" indent="0">
              <a:buNone/>
            </a:pPr>
            <a:endParaRPr lang="en-US" sz="2000" dirty="0">
              <a:solidFill>
                <a:schemeClr val="tx1"/>
              </a:solidFill>
              <a:latin typeface="Arial" panose="020B0604020202020204" pitchFamily="34" charset="0"/>
              <a:cs typeface="Arial" panose="020B0604020202020204" pitchFamily="34" charset="0"/>
            </a:endParaRPr>
          </a:p>
        </p:txBody>
      </p:sp>
      <p:sp>
        <p:nvSpPr>
          <p:cNvPr id="2" name="Title 1"/>
          <p:cNvSpPr>
            <a:spLocks noGrp="1"/>
          </p:cNvSpPr>
          <p:nvPr>
            <p:ph type="title"/>
          </p:nvPr>
        </p:nvSpPr>
        <p:spPr/>
        <p:txBody>
          <a:bodyPr>
            <a:normAutofit/>
          </a:bodyPr>
          <a:lstStyle/>
          <a:p>
            <a:r>
              <a:rPr lang="en-US" sz="2400" b="1" dirty="0">
                <a:latin typeface="Arial" pitchFamily="34" charset="0"/>
                <a:cs typeface="Arial" pitchFamily="34" charset="0"/>
              </a:rPr>
              <a:t>Scenario 5 (Muslim)</a:t>
            </a:r>
          </a:p>
        </p:txBody>
      </p:sp>
    </p:spTree>
    <p:extLst>
      <p:ext uri="{BB962C8B-B14F-4D97-AF65-F5344CB8AC3E}">
        <p14:creationId xmlns:p14="http://schemas.microsoft.com/office/powerpoint/2010/main" val="33559953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type="body" sz="quarter" idx="16"/>
          </p:nvPr>
        </p:nvSpPr>
        <p:spPr>
          <a:xfrm>
            <a:off x="259882" y="1108943"/>
            <a:ext cx="8597679" cy="269875"/>
          </a:xfrm>
        </p:spPr>
        <p:txBody>
          <a:bodyPr>
            <a:noAutofit/>
          </a:bodyPr>
          <a:lstStyle/>
          <a:p>
            <a:pPr marL="0" lvl="0" indent="0">
              <a:lnSpc>
                <a:spcPct val="120000"/>
              </a:lnSpc>
              <a:buNone/>
            </a:pPr>
            <a:r>
              <a:rPr lang="en-US" sz="2000" dirty="0">
                <a:solidFill>
                  <a:schemeClr val="tx1"/>
                </a:solidFill>
                <a:latin typeface="Arial" pitchFamily="34" charset="0"/>
                <a:cs typeface="Arial" pitchFamily="34" charset="0"/>
              </a:rPr>
              <a:t>Your unit’s Public Affairs NCO just </a:t>
            </a:r>
            <a:r>
              <a:rPr lang="en-US" sz="2000" dirty="0" err="1">
                <a:solidFill>
                  <a:schemeClr val="tx1"/>
                </a:solidFill>
                <a:latin typeface="Arial" pitchFamily="34" charset="0"/>
                <a:cs typeface="Arial" pitchFamily="34" charset="0"/>
              </a:rPr>
              <a:t>PCS’d</a:t>
            </a:r>
            <a:r>
              <a:rPr lang="en-US" sz="2000" dirty="0">
                <a:solidFill>
                  <a:schemeClr val="tx1"/>
                </a:solidFill>
                <a:latin typeface="Arial" pitchFamily="34" charset="0"/>
                <a:cs typeface="Arial" pitchFamily="34" charset="0"/>
              </a:rPr>
              <a:t> from Germany.  She is wearing a </a:t>
            </a:r>
            <a:r>
              <a:rPr lang="en-US" sz="2000" i="1" dirty="0" err="1">
                <a:solidFill>
                  <a:schemeClr val="tx1"/>
                </a:solidFill>
                <a:latin typeface="Arial" pitchFamily="34" charset="0"/>
                <a:cs typeface="Arial" pitchFamily="34" charset="0"/>
              </a:rPr>
              <a:t>khimara</a:t>
            </a:r>
            <a:r>
              <a:rPr lang="en-US" sz="2000" dirty="0">
                <a:solidFill>
                  <a:schemeClr val="tx1"/>
                </a:solidFill>
                <a:latin typeface="Arial" pitchFamily="34" charset="0"/>
                <a:cs typeface="Arial" pitchFamily="34" charset="0"/>
              </a:rPr>
              <a:t> and identifies with the </a:t>
            </a:r>
            <a:r>
              <a:rPr lang="en-US" sz="2000" i="1" dirty="0" err="1">
                <a:solidFill>
                  <a:schemeClr val="tx1"/>
                </a:solidFill>
                <a:latin typeface="Arial" pitchFamily="34" charset="0"/>
                <a:cs typeface="Arial" pitchFamily="34" charset="0"/>
              </a:rPr>
              <a:t>Hanfi</a:t>
            </a:r>
            <a:r>
              <a:rPr lang="en-US" sz="2000" i="1" dirty="0">
                <a:solidFill>
                  <a:schemeClr val="tx1"/>
                </a:solidFill>
                <a:latin typeface="Arial" pitchFamily="34" charset="0"/>
                <a:cs typeface="Arial" pitchFamily="34" charset="0"/>
              </a:rPr>
              <a:t> Mussulman </a:t>
            </a:r>
            <a:r>
              <a:rPr lang="en-US" sz="2000" dirty="0">
                <a:solidFill>
                  <a:schemeClr val="tx1"/>
                </a:solidFill>
                <a:latin typeface="Arial" pitchFamily="34" charset="0"/>
                <a:cs typeface="Arial" pitchFamily="34" charset="0"/>
              </a:rPr>
              <a:t>branch of Islam.  The Garrison Sergeant Major stops her in the PX food court, asks for her unit, and notifies her battalion Command Sergeant Major to address the issue.  Her CSM informs her the article of clothing is not authorized.  If she continues to wear it she will face UCMJ action.  The Soldier seeks out the UMT for help.  How do you respond?</a:t>
            </a:r>
          </a:p>
          <a:p>
            <a:pPr>
              <a:lnSpc>
                <a:spcPct val="120000"/>
              </a:lnSpc>
            </a:pPr>
            <a:r>
              <a:rPr lang="en-US" sz="2000" b="1" dirty="0">
                <a:solidFill>
                  <a:schemeClr val="tx1"/>
                </a:solidFill>
                <a:latin typeface="Arial" pitchFamily="34" charset="0"/>
                <a:cs typeface="Arial" pitchFamily="34" charset="0"/>
              </a:rPr>
              <a:t>How does the Command respond?</a:t>
            </a:r>
          </a:p>
          <a:p>
            <a:pPr>
              <a:lnSpc>
                <a:spcPct val="120000"/>
              </a:lnSpc>
            </a:pPr>
            <a:r>
              <a:rPr lang="en-US" sz="2000" b="1" dirty="0">
                <a:solidFill>
                  <a:schemeClr val="tx1"/>
                </a:solidFill>
                <a:latin typeface="Arial" pitchFamily="34" charset="0"/>
                <a:cs typeface="Arial" pitchFamily="34" charset="0"/>
              </a:rPr>
              <a:t>How does the Chaplain respond?</a:t>
            </a:r>
          </a:p>
          <a:p>
            <a:pPr>
              <a:lnSpc>
                <a:spcPct val="120000"/>
              </a:lnSpc>
            </a:pPr>
            <a:r>
              <a:rPr lang="en-US" sz="2000" b="1" dirty="0">
                <a:solidFill>
                  <a:schemeClr val="tx1"/>
                </a:solidFill>
                <a:latin typeface="Arial" pitchFamily="34" charset="0"/>
                <a:cs typeface="Arial" pitchFamily="34" charset="0"/>
              </a:rPr>
              <a:t>Who is the approval authority and what is the process for this issue?</a:t>
            </a:r>
            <a:endParaRPr lang="en-US" sz="2000" b="1" dirty="0">
              <a:solidFill>
                <a:schemeClr val="tx1"/>
              </a:solidFill>
            </a:endParaRPr>
          </a:p>
        </p:txBody>
      </p:sp>
      <p:sp>
        <p:nvSpPr>
          <p:cNvPr id="2" name="Title 1"/>
          <p:cNvSpPr>
            <a:spLocks noGrp="1"/>
          </p:cNvSpPr>
          <p:nvPr>
            <p:ph type="title"/>
          </p:nvPr>
        </p:nvSpPr>
        <p:spPr/>
        <p:txBody>
          <a:bodyPr>
            <a:normAutofit/>
          </a:bodyPr>
          <a:lstStyle/>
          <a:p>
            <a:r>
              <a:rPr lang="en-US" sz="2400" b="1" dirty="0">
                <a:latin typeface="Arial" pitchFamily="34" charset="0"/>
                <a:cs typeface="Arial" pitchFamily="34" charset="0"/>
              </a:rPr>
              <a:t>Scenario 6 (Muslim)</a:t>
            </a:r>
          </a:p>
        </p:txBody>
      </p:sp>
    </p:spTree>
    <p:extLst>
      <p:ext uri="{BB962C8B-B14F-4D97-AF65-F5344CB8AC3E}">
        <p14:creationId xmlns:p14="http://schemas.microsoft.com/office/powerpoint/2010/main" val="41559896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446491" y="1178740"/>
            <a:ext cx="8251018" cy="4385816"/>
          </a:xfrm>
          <a:prstGeom prst="rect">
            <a:avLst/>
          </a:prstGeom>
          <a:noFill/>
        </p:spPr>
        <p:txBody>
          <a:bodyPr wrap="square" rtlCol="0">
            <a:spAutoFit/>
          </a:bodyPr>
          <a:lstStyle/>
          <a:p>
            <a:r>
              <a:rPr lang="en-US" dirty="0">
                <a:latin typeface="Arial" panose="020B0604020202020204" pitchFamily="34" charset="0"/>
                <a:cs typeface="Arial" panose="020B0604020202020204" pitchFamily="34" charset="0"/>
              </a:rPr>
              <a:t>A Chaplain is approached by a Soldier who wants to grow out his beard and hair as part of his sincere religious practice.  The Soldier is not a Sikh but a Norse Pagan. The Chaplain is a nice person and wants to help his Soldier out, checks Army policy and sees that uncut hair is only approved with a turban.</a:t>
            </a:r>
          </a:p>
          <a:p>
            <a:endParaRPr lang="en-US" dirty="0">
              <a:latin typeface="Arial" panose="020B0604020202020204" pitchFamily="34" charset="0"/>
              <a:cs typeface="Arial" panose="020B0604020202020204" pitchFamily="34" charset="0"/>
            </a:endParaRPr>
          </a:p>
          <a:p>
            <a:r>
              <a:rPr lang="en-US" dirty="0">
                <a:latin typeface="Arial" panose="020B0604020202020204" pitchFamily="34" charset="0"/>
                <a:cs typeface="Arial" panose="020B0604020202020204" pitchFamily="34" charset="0"/>
              </a:rPr>
              <a:t>The Chaplain puts in their memo that the Soldier is requesting a beard and uncut hair with a turban and recommends approval.  </a:t>
            </a:r>
          </a:p>
          <a:p>
            <a:pPr marL="257175" indent="-257175">
              <a:buFont typeface="Wingdings" panose="05000000000000000000" pitchFamily="2" charset="2"/>
              <a:buChar char="§"/>
            </a:pPr>
            <a:endParaRPr lang="en-US"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b="1" dirty="0">
                <a:latin typeface="Arial" panose="020B0604020202020204" pitchFamily="34" charset="0"/>
                <a:cs typeface="Arial" panose="020B0604020202020204" pitchFamily="34" charset="0"/>
              </a:rPr>
              <a:t>Evaluate the Chaplain’s approach.</a:t>
            </a:r>
          </a:p>
          <a:p>
            <a:pPr marL="285750" indent="-285750">
              <a:buFont typeface="Arial" panose="020B0604020202020204" pitchFamily="34" charset="0"/>
              <a:buChar char="•"/>
            </a:pPr>
            <a:endParaRPr lang="en-US" b="1"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b="1" dirty="0">
                <a:latin typeface="Arial" panose="020B0604020202020204" pitchFamily="34" charset="0"/>
                <a:cs typeface="Arial" panose="020B0604020202020204" pitchFamily="34" charset="0"/>
              </a:rPr>
              <a:t>Where are the issues and challenges in this situation?</a:t>
            </a:r>
          </a:p>
          <a:p>
            <a:pPr marL="285750" indent="-285750">
              <a:buFont typeface="Arial" panose="020B0604020202020204" pitchFamily="34" charset="0"/>
              <a:buChar char="•"/>
            </a:pPr>
            <a:endParaRPr lang="en-US" b="1"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b="1" dirty="0">
                <a:latin typeface="Arial" panose="020B0604020202020204" pitchFamily="34" charset="0"/>
                <a:cs typeface="Arial" panose="020B0604020202020204" pitchFamily="34" charset="0"/>
              </a:rPr>
              <a:t>Who is the approving authority for uncut hair without a turban?</a:t>
            </a:r>
          </a:p>
          <a:p>
            <a:pPr marL="257175" indent="-257175">
              <a:buFont typeface="Wingdings" panose="05000000000000000000" pitchFamily="2" charset="2"/>
              <a:buChar char="§"/>
            </a:pPr>
            <a:endParaRPr lang="en-US" sz="1500" dirty="0">
              <a:latin typeface="Arial" panose="020B0604020202020204" pitchFamily="34" charset="0"/>
              <a:cs typeface="Arial" panose="020B0604020202020204" pitchFamily="34" charset="0"/>
            </a:endParaRPr>
          </a:p>
          <a:p>
            <a:endParaRPr lang="en-US" sz="1500" dirty="0">
              <a:latin typeface="Arial" panose="020B0604020202020204" pitchFamily="34" charset="0"/>
              <a:cs typeface="Arial" panose="020B0604020202020204" pitchFamily="34" charset="0"/>
            </a:endParaRPr>
          </a:p>
          <a:p>
            <a:endParaRPr lang="en-US" sz="1500" dirty="0">
              <a:latin typeface="Arial" panose="020B0604020202020204" pitchFamily="34" charset="0"/>
              <a:cs typeface="Arial" panose="020B0604020202020204" pitchFamily="34" charset="0"/>
            </a:endParaRPr>
          </a:p>
        </p:txBody>
      </p:sp>
      <p:sp>
        <p:nvSpPr>
          <p:cNvPr id="4" name="Title 1">
            <a:extLst>
              <a:ext uri="{FF2B5EF4-FFF2-40B4-BE49-F238E27FC236}">
                <a16:creationId xmlns:a16="http://schemas.microsoft.com/office/drawing/2014/main" id="{BB2B645F-1D44-4CE4-B948-7C68E1C94222}"/>
              </a:ext>
            </a:extLst>
          </p:cNvPr>
          <p:cNvSpPr txBox="1">
            <a:spLocks/>
          </p:cNvSpPr>
          <p:nvPr/>
        </p:nvSpPr>
        <p:spPr>
          <a:xfrm>
            <a:off x="446491" y="167019"/>
            <a:ext cx="7886700" cy="497745"/>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sz="2400" b="1" dirty="0">
                <a:solidFill>
                  <a:schemeClr val="bg1"/>
                </a:solidFill>
                <a:latin typeface="Arial" pitchFamily="34" charset="0"/>
                <a:cs typeface="Arial" pitchFamily="34" charset="0"/>
              </a:rPr>
              <a:t>Scenario 7 (Norse Pagan)</a:t>
            </a:r>
          </a:p>
        </p:txBody>
      </p:sp>
    </p:spTree>
    <p:extLst>
      <p:ext uri="{BB962C8B-B14F-4D97-AF65-F5344CB8AC3E}">
        <p14:creationId xmlns:p14="http://schemas.microsoft.com/office/powerpoint/2010/main" val="19868957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279022" y="1427350"/>
            <a:ext cx="8710379" cy="3802836"/>
          </a:xfrm>
          <a:prstGeom prst="rect">
            <a:avLst/>
          </a:prstGeom>
        </p:spPr>
        <p:txBody>
          <a:bodyPr wrap="square">
            <a:spAutoFit/>
          </a:bodyPr>
          <a:lstStyle/>
          <a:p>
            <a:pPr>
              <a:lnSpc>
                <a:spcPct val="107000"/>
              </a:lnSpc>
            </a:pPr>
            <a:endParaRPr lang="en-US" sz="800" dirty="0">
              <a:latin typeface="Arial" panose="020B0604020202020204" pitchFamily="34" charset="0"/>
              <a:ea typeface="Times New Roman" panose="02020603050405020304" pitchFamily="18" charset="0"/>
              <a:cs typeface="Arial" panose="020B0604020202020204" pitchFamily="34" charset="0"/>
            </a:endParaRPr>
          </a:p>
          <a:p>
            <a:pPr>
              <a:lnSpc>
                <a:spcPct val="107000"/>
              </a:lnSpc>
            </a:pPr>
            <a:endParaRPr lang="en-US" sz="800" dirty="0">
              <a:latin typeface="Arial" panose="020B0604020202020204" pitchFamily="34" charset="0"/>
              <a:ea typeface="Times New Roman" panose="02020603050405020304" pitchFamily="18" charset="0"/>
              <a:cs typeface="Arial" panose="020B0604020202020204" pitchFamily="34" charset="0"/>
            </a:endParaRPr>
          </a:p>
          <a:p>
            <a:pPr algn="ctr">
              <a:lnSpc>
                <a:spcPct val="107000"/>
              </a:lnSpc>
            </a:pPr>
            <a:r>
              <a:rPr lang="en-US" sz="2400" i="1" dirty="0">
                <a:latin typeface="Arial" panose="020B0604020202020204" pitchFamily="34" charset="0"/>
                <a:ea typeface="Times New Roman" panose="02020603050405020304" pitchFamily="18" charset="0"/>
                <a:cs typeface="Arial" panose="020B0604020202020204" pitchFamily="34" charset="0"/>
              </a:rPr>
              <a:t>The government may substantially burden a person’s</a:t>
            </a:r>
          </a:p>
          <a:p>
            <a:pPr algn="ctr">
              <a:lnSpc>
                <a:spcPct val="107000"/>
              </a:lnSpc>
              <a:spcAft>
                <a:spcPts val="1200"/>
              </a:spcAft>
            </a:pPr>
            <a:r>
              <a:rPr lang="en-US" sz="2400" b="1" i="1" dirty="0">
                <a:latin typeface="Arial" panose="020B0604020202020204" pitchFamily="34" charset="0"/>
                <a:ea typeface="Times New Roman" panose="02020603050405020304" pitchFamily="18" charset="0"/>
                <a:cs typeface="Arial" panose="020B0604020202020204" pitchFamily="34" charset="0"/>
              </a:rPr>
              <a:t>exercise of religion </a:t>
            </a:r>
            <a:r>
              <a:rPr lang="en-US" sz="2400" i="1" dirty="0">
                <a:latin typeface="Arial" panose="020B0604020202020204" pitchFamily="34" charset="0"/>
                <a:ea typeface="Times New Roman" panose="02020603050405020304" pitchFamily="18" charset="0"/>
                <a:cs typeface="Arial" panose="020B0604020202020204" pitchFamily="34" charset="0"/>
              </a:rPr>
              <a:t>only if it demonstrates that application of the burden to the person— </a:t>
            </a:r>
            <a:endParaRPr lang="en-US" sz="2400" i="1" dirty="0">
              <a:latin typeface="Arial" panose="020B0604020202020204" pitchFamily="34" charset="0"/>
              <a:ea typeface="Calibri" panose="020F0502020204030204" pitchFamily="34" charset="0"/>
              <a:cs typeface="Arial" panose="020B0604020202020204" pitchFamily="34" charset="0"/>
            </a:endParaRPr>
          </a:p>
          <a:p>
            <a:pPr marL="914400" indent="-452438">
              <a:lnSpc>
                <a:spcPct val="107000"/>
              </a:lnSpc>
              <a:buAutoNum type="arabicParenBoth"/>
            </a:pPr>
            <a:r>
              <a:rPr lang="en-US" sz="2200" i="1" dirty="0">
                <a:latin typeface="Arial" panose="020B0604020202020204" pitchFamily="34" charset="0"/>
                <a:ea typeface="Times New Roman" panose="02020603050405020304" pitchFamily="18" charset="0"/>
                <a:cs typeface="Arial" panose="020B0604020202020204" pitchFamily="34" charset="0"/>
              </a:rPr>
              <a:t>is in furtherance of a </a:t>
            </a:r>
            <a:r>
              <a:rPr lang="en-US" sz="2200" b="1" i="1" dirty="0">
                <a:latin typeface="Arial" panose="020B0604020202020204" pitchFamily="34" charset="0"/>
                <a:ea typeface="Times New Roman" panose="02020603050405020304" pitchFamily="18" charset="0"/>
                <a:cs typeface="Arial" panose="020B0604020202020204" pitchFamily="34" charset="0"/>
              </a:rPr>
              <a:t>compelling governmental interest</a:t>
            </a:r>
            <a:r>
              <a:rPr lang="en-US" sz="2200" i="1" dirty="0">
                <a:latin typeface="Arial" panose="020B0604020202020204" pitchFamily="34" charset="0"/>
                <a:ea typeface="Times New Roman" panose="02020603050405020304" pitchFamily="18" charset="0"/>
                <a:cs typeface="Arial" panose="020B0604020202020204" pitchFamily="34" charset="0"/>
              </a:rPr>
              <a:t> </a:t>
            </a:r>
            <a:endParaRPr lang="en-US" sz="2200" b="1" i="1" dirty="0">
              <a:latin typeface="Arial" panose="020B0604020202020204" pitchFamily="34" charset="0"/>
              <a:ea typeface="Times New Roman" panose="02020603050405020304" pitchFamily="18" charset="0"/>
              <a:cs typeface="Arial" panose="020B0604020202020204" pitchFamily="34" charset="0"/>
            </a:endParaRPr>
          </a:p>
          <a:p>
            <a:pPr marL="914400" indent="-452438">
              <a:lnSpc>
                <a:spcPct val="107000"/>
              </a:lnSpc>
              <a:buAutoNum type="arabicParenBoth"/>
            </a:pPr>
            <a:r>
              <a:rPr lang="en-US" sz="2200" i="1" dirty="0">
                <a:latin typeface="Arial" panose="020B0604020202020204" pitchFamily="34" charset="0"/>
                <a:ea typeface="Times New Roman" panose="02020603050405020304" pitchFamily="18" charset="0"/>
                <a:cs typeface="Arial" panose="020B0604020202020204" pitchFamily="34" charset="0"/>
              </a:rPr>
              <a:t>is the </a:t>
            </a:r>
            <a:r>
              <a:rPr lang="en-US" sz="2200" b="1" i="1" dirty="0">
                <a:latin typeface="Arial" panose="020B0604020202020204" pitchFamily="34" charset="0"/>
                <a:ea typeface="Times New Roman" panose="02020603050405020304" pitchFamily="18" charset="0"/>
                <a:cs typeface="Arial" panose="020B0604020202020204" pitchFamily="34" charset="0"/>
              </a:rPr>
              <a:t>least restrictive means </a:t>
            </a:r>
            <a:r>
              <a:rPr lang="en-US" sz="2200" i="1" dirty="0">
                <a:latin typeface="Arial" panose="020B0604020202020204" pitchFamily="34" charset="0"/>
                <a:ea typeface="Times New Roman" panose="02020603050405020304" pitchFamily="18" charset="0"/>
                <a:cs typeface="Arial" panose="020B0604020202020204" pitchFamily="34" charset="0"/>
              </a:rPr>
              <a:t>of furthering that compelling governmental interest.</a:t>
            </a:r>
            <a:endParaRPr lang="en-US" sz="2200" i="1" dirty="0">
              <a:latin typeface="Arial" panose="020B0604020202020204" pitchFamily="34" charset="0"/>
              <a:ea typeface="Calibri" panose="020F0502020204030204" pitchFamily="34" charset="0"/>
              <a:cs typeface="Arial" panose="020B0604020202020204" pitchFamily="34" charset="0"/>
            </a:endParaRPr>
          </a:p>
          <a:p>
            <a:pPr>
              <a:lnSpc>
                <a:spcPct val="107000"/>
              </a:lnSpc>
            </a:pPr>
            <a:r>
              <a:rPr lang="en-US" sz="2400" dirty="0">
                <a:latin typeface="Arial" panose="020B0604020202020204" pitchFamily="34" charset="0"/>
                <a:ea typeface="Times New Roman" panose="02020603050405020304" pitchFamily="18" charset="0"/>
                <a:cs typeface="Arial" panose="020B0604020202020204" pitchFamily="34" charset="0"/>
              </a:rPr>
              <a:t>			         </a:t>
            </a:r>
            <a:r>
              <a:rPr lang="en-US" sz="1600" dirty="0">
                <a:latin typeface="Arial" panose="020B0604020202020204" pitchFamily="34" charset="0"/>
                <a:ea typeface="Times New Roman" panose="02020603050405020304" pitchFamily="18" charset="0"/>
                <a:cs typeface="Arial" panose="020B0604020202020204" pitchFamily="34" charset="0"/>
              </a:rPr>
              <a:t>Religious Freedom Restoration Act (</a:t>
            </a:r>
            <a:r>
              <a:rPr lang="en-US" sz="1600" b="1" dirty="0">
                <a:latin typeface="Arial" panose="020B0604020202020204" pitchFamily="34" charset="0"/>
                <a:ea typeface="Times New Roman" panose="02020603050405020304" pitchFamily="18" charset="0"/>
                <a:cs typeface="Arial" panose="020B0604020202020204" pitchFamily="34" charset="0"/>
              </a:rPr>
              <a:t>RFRA</a:t>
            </a:r>
            <a:r>
              <a:rPr lang="en-US" sz="1600" dirty="0">
                <a:latin typeface="Arial" panose="020B0604020202020204" pitchFamily="34" charset="0"/>
                <a:ea typeface="Times New Roman" panose="02020603050405020304" pitchFamily="18" charset="0"/>
                <a:cs typeface="Arial" panose="020B0604020202020204" pitchFamily="34" charset="0"/>
              </a:rPr>
              <a:t>), </a:t>
            </a:r>
          </a:p>
          <a:p>
            <a:pPr>
              <a:lnSpc>
                <a:spcPct val="107000"/>
              </a:lnSpc>
            </a:pPr>
            <a:r>
              <a:rPr lang="en-US" sz="1600" dirty="0">
                <a:latin typeface="Arial" panose="020B0604020202020204" pitchFamily="34" charset="0"/>
                <a:ea typeface="Calibri" panose="020F0502020204030204" pitchFamily="34" charset="0"/>
                <a:cs typeface="Arial" panose="020B0604020202020204" pitchFamily="34" charset="0"/>
              </a:rPr>
              <a:t>					      42 U.S.C. § 2000bb–2000bb-4 </a:t>
            </a:r>
          </a:p>
          <a:p>
            <a:pPr>
              <a:lnSpc>
                <a:spcPct val="107000"/>
              </a:lnSpc>
            </a:pPr>
            <a:r>
              <a:rPr lang="en-US" dirty="0">
                <a:effectLst/>
                <a:latin typeface="Arial" panose="020B0604020202020204" pitchFamily="34" charset="0"/>
                <a:ea typeface="Calibri" panose="020F0502020204030204" pitchFamily="34" charset="0"/>
                <a:cs typeface="Arial" panose="020B0604020202020204" pitchFamily="34" charset="0"/>
              </a:rPr>
              <a:t>    </a:t>
            </a:r>
          </a:p>
        </p:txBody>
      </p:sp>
      <p:sp>
        <p:nvSpPr>
          <p:cNvPr id="5" name="Title 1"/>
          <p:cNvSpPr>
            <a:spLocks noGrp="1"/>
          </p:cNvSpPr>
          <p:nvPr>
            <p:ph type="title"/>
          </p:nvPr>
        </p:nvSpPr>
        <p:spPr/>
        <p:txBody>
          <a:bodyPr>
            <a:noAutofit/>
          </a:bodyPr>
          <a:lstStyle/>
          <a:p>
            <a:r>
              <a:rPr lang="en-US" sz="2400" b="1" u="sng" dirty="0">
                <a:latin typeface="Arial" panose="020B0604020202020204" pitchFamily="34" charset="0"/>
                <a:cs typeface="Arial" panose="020B0604020202020204" pitchFamily="34" charset="0"/>
              </a:rPr>
              <a:t>Religious Freedom Restoration Act (RFRA)</a:t>
            </a:r>
          </a:p>
        </p:txBody>
      </p:sp>
      <p:pic>
        <p:nvPicPr>
          <p:cNvPr id="7" name="Content Placeholder 4"/>
          <p:cNvPicPr>
            <a:picLocks noGrp="1" noChangeAspect="1"/>
          </p:cNvPicPr>
          <p:nvPr>
            <p:ph idx="4294967295"/>
          </p:nvPr>
        </p:nvPicPr>
        <p:blipFill rotWithShape="1">
          <a:blip r:embed="rId3" cstate="print">
            <a:extLst>
              <a:ext uri="{28A0092B-C50C-407E-A947-70E740481C1C}">
                <a14:useLocalDpi xmlns:a14="http://schemas.microsoft.com/office/drawing/2010/main" val="0"/>
              </a:ext>
            </a:extLst>
          </a:blip>
          <a:srcRect l="2962" r="2388"/>
          <a:stretch/>
        </p:blipFill>
        <p:spPr>
          <a:xfrm>
            <a:off x="0" y="4484688"/>
            <a:ext cx="2921000" cy="1725612"/>
          </a:xfrm>
        </p:spPr>
      </p:pic>
      <p:sp>
        <p:nvSpPr>
          <p:cNvPr id="10" name="Title 1">
            <a:extLst>
              <a:ext uri="{FF2B5EF4-FFF2-40B4-BE49-F238E27FC236}">
                <a16:creationId xmlns:a16="http://schemas.microsoft.com/office/drawing/2014/main" id="{966F7843-A855-4D37-BA64-83F3DF16CEB4}"/>
              </a:ext>
            </a:extLst>
          </p:cNvPr>
          <p:cNvSpPr txBox="1">
            <a:spLocks/>
          </p:cNvSpPr>
          <p:nvPr/>
        </p:nvSpPr>
        <p:spPr>
          <a:xfrm>
            <a:off x="154599" y="1142338"/>
            <a:ext cx="8710379" cy="387871"/>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400" b="1" dirty="0">
                <a:latin typeface="Arial" panose="020B0604020202020204" pitchFamily="34" charset="0"/>
                <a:cs typeface="Arial" panose="020B0604020202020204" pitchFamily="34" charset="0"/>
              </a:rPr>
              <a:t>Legal Foundations of Religious Accommodation</a:t>
            </a:r>
          </a:p>
        </p:txBody>
      </p:sp>
    </p:spTree>
    <p:extLst>
      <p:ext uri="{BB962C8B-B14F-4D97-AF65-F5344CB8AC3E}">
        <p14:creationId xmlns:p14="http://schemas.microsoft.com/office/powerpoint/2010/main" val="10939142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type="body" sz="quarter" idx="16"/>
          </p:nvPr>
        </p:nvSpPr>
        <p:spPr>
          <a:xfrm>
            <a:off x="259882" y="1153011"/>
            <a:ext cx="8630730" cy="269875"/>
          </a:xfrm>
        </p:spPr>
        <p:txBody>
          <a:bodyPr>
            <a:noAutofit/>
          </a:bodyPr>
          <a:lstStyle/>
          <a:p>
            <a:pPr marL="0" lvl="0" indent="0">
              <a:lnSpc>
                <a:spcPct val="120000"/>
              </a:lnSpc>
              <a:buNone/>
            </a:pPr>
            <a:r>
              <a:rPr lang="en-US" sz="2000" dirty="0">
                <a:solidFill>
                  <a:schemeClr val="tx1"/>
                </a:solidFill>
                <a:latin typeface="Arial" pitchFamily="34" charset="0"/>
                <a:cs typeface="Arial" pitchFamily="34" charset="0"/>
              </a:rPr>
              <a:t>A Soldier identifies as Rastafarian and submits a request in writing for religious accommodation to wear dreadlocks.  The Soldier is directed to the Unit Ministry Team to receive guidance.  How do you respond?</a:t>
            </a:r>
          </a:p>
          <a:p>
            <a:pPr>
              <a:lnSpc>
                <a:spcPct val="120000"/>
              </a:lnSpc>
            </a:pPr>
            <a:r>
              <a:rPr lang="en-US" sz="2000" b="1" dirty="0">
                <a:solidFill>
                  <a:schemeClr val="tx1"/>
                </a:solidFill>
                <a:latin typeface="Arial" pitchFamily="34" charset="0"/>
                <a:cs typeface="Arial" pitchFamily="34" charset="0"/>
              </a:rPr>
              <a:t>How does the Command respond?</a:t>
            </a:r>
          </a:p>
          <a:p>
            <a:pPr>
              <a:lnSpc>
                <a:spcPct val="120000"/>
              </a:lnSpc>
            </a:pPr>
            <a:r>
              <a:rPr lang="en-US" sz="2000" b="1" dirty="0">
                <a:solidFill>
                  <a:schemeClr val="tx1"/>
                </a:solidFill>
                <a:latin typeface="Arial" pitchFamily="34" charset="0"/>
                <a:cs typeface="Arial" pitchFamily="34" charset="0"/>
              </a:rPr>
              <a:t>How does the Chaplain respond?</a:t>
            </a:r>
          </a:p>
          <a:p>
            <a:pPr>
              <a:lnSpc>
                <a:spcPct val="120000"/>
              </a:lnSpc>
            </a:pPr>
            <a:r>
              <a:rPr lang="en-US" sz="2000" b="1" dirty="0">
                <a:solidFill>
                  <a:schemeClr val="tx1"/>
                </a:solidFill>
                <a:latin typeface="Arial" pitchFamily="34" charset="0"/>
                <a:cs typeface="Arial" pitchFamily="34" charset="0"/>
              </a:rPr>
              <a:t>Who is the approval authority and what is the process for this issue?</a:t>
            </a:r>
            <a:endParaRPr lang="en-US" sz="2000" b="1" dirty="0">
              <a:solidFill>
                <a:schemeClr val="tx1"/>
              </a:solidFill>
            </a:endParaRPr>
          </a:p>
          <a:p>
            <a:pPr marL="0" lvl="0" indent="0">
              <a:lnSpc>
                <a:spcPct val="120000"/>
              </a:lnSpc>
              <a:buNone/>
            </a:pPr>
            <a:endParaRPr lang="en-US" sz="2000" dirty="0">
              <a:solidFill>
                <a:schemeClr val="tx1"/>
              </a:solidFill>
              <a:latin typeface="Arial" pitchFamily="34" charset="0"/>
              <a:cs typeface="Arial" pitchFamily="34" charset="0"/>
            </a:endParaRPr>
          </a:p>
          <a:p>
            <a:pPr marL="0" indent="0">
              <a:buNone/>
            </a:pPr>
            <a:endParaRPr lang="en-US" sz="2000" dirty="0">
              <a:solidFill>
                <a:schemeClr val="tx1"/>
              </a:solidFill>
            </a:endParaRPr>
          </a:p>
        </p:txBody>
      </p:sp>
      <p:sp>
        <p:nvSpPr>
          <p:cNvPr id="2" name="Title 1"/>
          <p:cNvSpPr>
            <a:spLocks noGrp="1"/>
          </p:cNvSpPr>
          <p:nvPr>
            <p:ph type="title"/>
          </p:nvPr>
        </p:nvSpPr>
        <p:spPr/>
        <p:txBody>
          <a:bodyPr>
            <a:normAutofit/>
          </a:bodyPr>
          <a:lstStyle/>
          <a:p>
            <a:r>
              <a:rPr lang="en-US" sz="2400" b="1" dirty="0">
                <a:latin typeface="Arial" pitchFamily="34" charset="0"/>
                <a:cs typeface="Arial" pitchFamily="34" charset="0"/>
              </a:rPr>
              <a:t>Scenario 8 (Rastafarian)</a:t>
            </a:r>
          </a:p>
        </p:txBody>
      </p:sp>
    </p:spTree>
    <p:extLst>
      <p:ext uri="{BB962C8B-B14F-4D97-AF65-F5344CB8AC3E}">
        <p14:creationId xmlns:p14="http://schemas.microsoft.com/office/powerpoint/2010/main" val="509607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type="body" sz="quarter" idx="16"/>
          </p:nvPr>
        </p:nvSpPr>
        <p:spPr>
          <a:xfrm>
            <a:off x="259882" y="1064876"/>
            <a:ext cx="8586663" cy="269875"/>
          </a:xfrm>
        </p:spPr>
        <p:txBody>
          <a:bodyPr>
            <a:noAutofit/>
          </a:bodyPr>
          <a:lstStyle/>
          <a:p>
            <a:pPr marL="0" lvl="0" indent="0">
              <a:lnSpc>
                <a:spcPct val="120000"/>
              </a:lnSpc>
              <a:buNone/>
            </a:pPr>
            <a:r>
              <a:rPr lang="en-US" spc="20" dirty="0">
                <a:solidFill>
                  <a:schemeClr val="tx1"/>
                </a:solidFill>
                <a:latin typeface="Arial" pitchFamily="34" charset="0"/>
                <a:cs typeface="Arial" pitchFamily="34" charset="0"/>
              </a:rPr>
              <a:t>A Soldier routinely shares their faith with co-workers during personal time and lunch breaks, and sometimes states that other religions are false and will not bring salvation. Their supervisor heard another Soldier complain that they found this expression of beliefs annoying and offensive. The supervisor, desiring to avoid workplace controversy, creates a new rule: Proselytizing or critiquing of religions in the unit is prohibited and religious conversations should occur only after duty hours. The Soldier comes to the chaplain saying their religion requires sharing their faith with others. The Soldier wants to know if they have a right to do so, or if they should request an accommodation for religious reasons to continue to share their faith to include expressing exclusive views on how their religion is the only true religion. The supervisor wants to talk to the chaplain about limiting religious talk to the chapel.</a:t>
            </a:r>
          </a:p>
          <a:p>
            <a:pPr>
              <a:lnSpc>
                <a:spcPct val="120000"/>
              </a:lnSpc>
            </a:pPr>
            <a:r>
              <a:rPr lang="en-US" b="1" dirty="0">
                <a:solidFill>
                  <a:schemeClr val="tx1"/>
                </a:solidFill>
                <a:latin typeface="Arial" pitchFamily="34" charset="0"/>
                <a:cs typeface="Arial" pitchFamily="34" charset="0"/>
              </a:rPr>
              <a:t>How does the Command respond?</a:t>
            </a:r>
          </a:p>
          <a:p>
            <a:pPr>
              <a:lnSpc>
                <a:spcPct val="120000"/>
              </a:lnSpc>
            </a:pPr>
            <a:r>
              <a:rPr lang="en-US" b="1" dirty="0">
                <a:solidFill>
                  <a:schemeClr val="tx1"/>
                </a:solidFill>
                <a:latin typeface="Arial" pitchFamily="34" charset="0"/>
                <a:cs typeface="Arial" pitchFamily="34" charset="0"/>
              </a:rPr>
              <a:t>How does the Chaplain respond?</a:t>
            </a:r>
          </a:p>
          <a:p>
            <a:pPr marL="0" lvl="0" indent="0">
              <a:lnSpc>
                <a:spcPct val="120000"/>
              </a:lnSpc>
              <a:buNone/>
            </a:pPr>
            <a:endParaRPr lang="en-US" spc="20" dirty="0">
              <a:solidFill>
                <a:schemeClr val="tx1"/>
              </a:solidFill>
              <a:latin typeface="Arial" pitchFamily="34" charset="0"/>
              <a:cs typeface="Arial" pitchFamily="34" charset="0"/>
            </a:endParaRPr>
          </a:p>
          <a:p>
            <a:pPr marL="0" lvl="0" indent="0">
              <a:lnSpc>
                <a:spcPct val="120000"/>
              </a:lnSpc>
              <a:buNone/>
            </a:pPr>
            <a:endParaRPr lang="en-US" dirty="0">
              <a:solidFill>
                <a:schemeClr val="tx1"/>
              </a:solidFill>
            </a:endParaRPr>
          </a:p>
        </p:txBody>
      </p:sp>
      <p:sp>
        <p:nvSpPr>
          <p:cNvPr id="2" name="Title 1"/>
          <p:cNvSpPr>
            <a:spLocks noGrp="1"/>
          </p:cNvSpPr>
          <p:nvPr>
            <p:ph type="title"/>
          </p:nvPr>
        </p:nvSpPr>
        <p:spPr/>
        <p:txBody>
          <a:bodyPr>
            <a:normAutofit/>
          </a:bodyPr>
          <a:lstStyle/>
          <a:p>
            <a:r>
              <a:rPr lang="en-US" sz="2400" b="1" dirty="0">
                <a:latin typeface="Arial" pitchFamily="34" charset="0"/>
                <a:cs typeface="Arial" pitchFamily="34" charset="0"/>
              </a:rPr>
              <a:t>Scenario 9 (Religious Speech) </a:t>
            </a:r>
          </a:p>
        </p:txBody>
      </p:sp>
    </p:spTree>
    <p:extLst>
      <p:ext uri="{BB962C8B-B14F-4D97-AF65-F5344CB8AC3E}">
        <p14:creationId xmlns:p14="http://schemas.microsoft.com/office/powerpoint/2010/main" val="22479138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04090" y="1237639"/>
            <a:ext cx="8290719" cy="5173724"/>
          </a:xfrm>
          <a:prstGeom prst="rect">
            <a:avLst/>
          </a:prstGeom>
          <a:noFill/>
        </p:spPr>
        <p:txBody>
          <a:bodyPr wrap="square" rtlCol="0">
            <a:spAutoFit/>
          </a:bodyPr>
          <a:lstStyle/>
          <a:p>
            <a:pPr marL="0" marR="0">
              <a:spcBef>
                <a:spcPts val="0"/>
              </a:spcBef>
              <a:spcAft>
                <a:spcPts val="0"/>
              </a:spcAft>
            </a:pPr>
            <a:r>
              <a:rPr lang="en-US" dirty="0">
                <a:effectLst/>
                <a:latin typeface="Arial" panose="020B0604020202020204" pitchFamily="34" charset="0"/>
                <a:ea typeface="Times New Roman" panose="02020603050405020304" pitchFamily="18" charset="0"/>
                <a:cs typeface="Arial" panose="020B0604020202020204" pitchFamily="34" charset="0"/>
              </a:rPr>
              <a:t>As part of a sermon series, a chaplain is assigned a text with a controversial topic. The text for the sermon was determined by the lectionary used by the chapel service.  The garrison chaplain is aware of the text to be covered in the upcoming sermon, and with the support of the garrison commander directs the chaplain to not read the text or address the controversial topic. The chaplain understands the controversy surrounding the topic and discusses the situation with his endorsing agency, supervisory chaplain, and unit commander. After considering how to proceed, the chaplain feels that he is obligated to stick to the assigned text and topic and assures the garrison chaplain that he will address the topic with wisdom, respect, and sensitivity. The garrison chaplain does not agree. </a:t>
            </a:r>
          </a:p>
          <a:p>
            <a:pPr marL="285750" marR="0" indent="-285750">
              <a:spcBef>
                <a:spcPts val="600"/>
              </a:spcBef>
              <a:spcAft>
                <a:spcPts val="0"/>
              </a:spcAft>
              <a:buFont typeface="Arial" panose="020B0604020202020204" pitchFamily="34" charset="0"/>
              <a:buChar char="•"/>
            </a:pPr>
            <a:r>
              <a:rPr lang="en-US" b="1" dirty="0">
                <a:effectLst/>
                <a:latin typeface="Arial" panose="020B0604020202020204" pitchFamily="34" charset="0"/>
                <a:ea typeface="Times New Roman" panose="02020603050405020304" pitchFamily="18" charset="0"/>
                <a:cs typeface="Arial" panose="020B0604020202020204" pitchFamily="34" charset="0"/>
              </a:rPr>
              <a:t>Where and what are the issues?</a:t>
            </a:r>
            <a:endParaRPr lang="en-US" dirty="0">
              <a:latin typeface="Arial" panose="020B0604020202020204" pitchFamily="34" charset="0"/>
              <a:ea typeface="Times New Roman" panose="02020603050405020304" pitchFamily="18" charset="0"/>
              <a:cs typeface="Arial" panose="020B0604020202020204" pitchFamily="34" charset="0"/>
            </a:endParaRPr>
          </a:p>
          <a:p>
            <a:pPr marL="285750" marR="0" indent="-285750">
              <a:spcBef>
                <a:spcPts val="600"/>
              </a:spcBef>
              <a:spcAft>
                <a:spcPts val="0"/>
              </a:spcAft>
              <a:buFont typeface="Arial" panose="020B0604020202020204" pitchFamily="34" charset="0"/>
              <a:buChar char="•"/>
            </a:pPr>
            <a:r>
              <a:rPr lang="en-US" b="1" dirty="0">
                <a:effectLst/>
                <a:latin typeface="Arial" panose="020B0604020202020204" pitchFamily="34" charset="0"/>
                <a:ea typeface="Times New Roman" panose="02020603050405020304" pitchFamily="18" charset="0"/>
                <a:cs typeface="Arial" panose="020B0604020202020204" pitchFamily="34" charset="0"/>
              </a:rPr>
              <a:t>What are the Chaplain’s options?</a:t>
            </a:r>
            <a:endParaRPr lang="en-US" dirty="0">
              <a:effectLst/>
              <a:latin typeface="Arial" panose="020B0604020202020204" pitchFamily="34" charset="0"/>
              <a:ea typeface="Times New Roman" panose="02020603050405020304" pitchFamily="18" charset="0"/>
              <a:cs typeface="Arial" panose="020B0604020202020204" pitchFamily="34" charset="0"/>
            </a:endParaRPr>
          </a:p>
          <a:p>
            <a:pPr marL="285750" marR="0" indent="-285750">
              <a:spcBef>
                <a:spcPts val="600"/>
              </a:spcBef>
              <a:spcAft>
                <a:spcPts val="0"/>
              </a:spcAft>
              <a:buFont typeface="Arial" panose="020B0604020202020204" pitchFamily="34" charset="0"/>
              <a:buChar char="•"/>
            </a:pPr>
            <a:r>
              <a:rPr lang="en-US" b="1" dirty="0">
                <a:latin typeface="Arial" panose="020B0604020202020204" pitchFamily="34" charset="0"/>
                <a:cs typeface="Arial" pitchFamily="34" charset="0"/>
              </a:rPr>
              <a:t>How does the Command respond?</a:t>
            </a:r>
          </a:p>
          <a:p>
            <a:pPr marL="285750" indent="-285750">
              <a:lnSpc>
                <a:spcPct val="120000"/>
              </a:lnSpc>
              <a:spcBef>
                <a:spcPts val="600"/>
              </a:spcBef>
              <a:buFont typeface="Arial" panose="020B0604020202020204" pitchFamily="34" charset="0"/>
              <a:buChar char="•"/>
            </a:pPr>
            <a:r>
              <a:rPr lang="en-US" b="1" dirty="0">
                <a:latin typeface="Arial" panose="020B0604020202020204" pitchFamily="34" charset="0"/>
                <a:cs typeface="Arial" pitchFamily="34" charset="0"/>
              </a:rPr>
              <a:t>Who is the approval authority for this issue (if any) and what is the process for this?</a:t>
            </a:r>
          </a:p>
          <a:p>
            <a:endParaRPr lang="en-US" sz="1500" dirty="0">
              <a:latin typeface="Arial" panose="020B0604020202020204" pitchFamily="34" charset="0"/>
              <a:cs typeface="Arial" panose="020B0604020202020204" pitchFamily="34" charset="0"/>
            </a:endParaRPr>
          </a:p>
        </p:txBody>
      </p:sp>
      <p:sp>
        <p:nvSpPr>
          <p:cNvPr id="3" name="Title 1">
            <a:extLst>
              <a:ext uri="{FF2B5EF4-FFF2-40B4-BE49-F238E27FC236}">
                <a16:creationId xmlns:a16="http://schemas.microsoft.com/office/drawing/2014/main" id="{ACA37423-B605-468A-A7A0-8ABBAD394238}"/>
              </a:ext>
            </a:extLst>
          </p:cNvPr>
          <p:cNvSpPr txBox="1">
            <a:spLocks/>
          </p:cNvSpPr>
          <p:nvPr/>
        </p:nvSpPr>
        <p:spPr>
          <a:xfrm>
            <a:off x="404090" y="237314"/>
            <a:ext cx="7886700" cy="497745"/>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sz="2400" b="1" dirty="0">
                <a:solidFill>
                  <a:schemeClr val="bg1"/>
                </a:solidFill>
                <a:latin typeface="Arial" pitchFamily="34" charset="0"/>
                <a:cs typeface="Arial" pitchFamily="34" charset="0"/>
              </a:rPr>
              <a:t>Scenario 10 (Religious Speech)</a:t>
            </a:r>
          </a:p>
        </p:txBody>
      </p:sp>
    </p:spTree>
    <p:extLst>
      <p:ext uri="{BB962C8B-B14F-4D97-AF65-F5344CB8AC3E}">
        <p14:creationId xmlns:p14="http://schemas.microsoft.com/office/powerpoint/2010/main" val="33237157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400" b="1" dirty="0">
                <a:latin typeface="Arial" panose="020B0604020202020204" pitchFamily="34" charset="0"/>
                <a:cs typeface="Arial" panose="020B0604020202020204" pitchFamily="34" charset="0"/>
              </a:rPr>
              <a:t>Practical Exercise 2</a:t>
            </a:r>
          </a:p>
        </p:txBody>
      </p:sp>
      <p:sp>
        <p:nvSpPr>
          <p:cNvPr id="7" name="TextBox 6"/>
          <p:cNvSpPr txBox="1"/>
          <p:nvPr/>
        </p:nvSpPr>
        <p:spPr>
          <a:xfrm>
            <a:off x="212725" y="968160"/>
            <a:ext cx="8843140" cy="5632311"/>
          </a:xfrm>
          <a:prstGeom prst="rect">
            <a:avLst/>
          </a:prstGeom>
          <a:noFill/>
        </p:spPr>
        <p:txBody>
          <a:bodyPr wrap="square" rtlCol="0">
            <a:spAutoFit/>
          </a:bodyPr>
          <a:lstStyle/>
          <a:p>
            <a:r>
              <a:rPr lang="en-US" dirty="0">
                <a:latin typeface="Arial" panose="020B0604020202020204" pitchFamily="34" charset="0"/>
                <a:cs typeface="Arial" panose="020B0604020202020204" pitchFamily="34" charset="0"/>
              </a:rPr>
              <a:t>Your sister BDE UMT brings you some of their chaplain interview memos to review and evaluate if they are correct. Review the following examples and determine:  </a:t>
            </a:r>
          </a:p>
          <a:p>
            <a:endParaRPr lang="en-US" dirty="0">
              <a:latin typeface="Arial" panose="020B0604020202020204" pitchFamily="34" charset="0"/>
              <a:cs typeface="Arial" panose="020B0604020202020204" pitchFamily="34" charset="0"/>
            </a:endParaRPr>
          </a:p>
          <a:p>
            <a:r>
              <a:rPr lang="en-US" dirty="0">
                <a:latin typeface="Arial" panose="020B0604020202020204" pitchFamily="34" charset="0"/>
                <a:cs typeface="Arial" panose="020B0604020202020204" pitchFamily="34" charset="0"/>
              </a:rPr>
              <a:t>Is there a </a:t>
            </a:r>
            <a:r>
              <a:rPr lang="en-US" b="1" dirty="0">
                <a:latin typeface="Arial" panose="020B0604020202020204" pitchFamily="34" charset="0"/>
                <a:cs typeface="Arial" panose="020B0604020202020204" pitchFamily="34" charset="0"/>
              </a:rPr>
              <a:t>religious</a:t>
            </a:r>
            <a:r>
              <a:rPr lang="en-US" dirty="0">
                <a:latin typeface="Arial" panose="020B0604020202020204" pitchFamily="34" charset="0"/>
                <a:cs typeface="Arial" panose="020B0604020202020204" pitchFamily="34" charset="0"/>
              </a:rPr>
              <a:t> basis for the request?  </a:t>
            </a:r>
          </a:p>
          <a:p>
            <a:pPr marL="285750" indent="-285750">
              <a:buFont typeface="Arial" panose="020B0604020202020204" pitchFamily="34" charset="0"/>
              <a:buChar char="•"/>
            </a:pPr>
            <a:r>
              <a:rPr lang="en-US" dirty="0">
                <a:latin typeface="Arial" panose="020B0604020202020204" pitchFamily="34" charset="0"/>
                <a:cs typeface="Arial" panose="020B0604020202020204" pitchFamily="34" charset="0"/>
              </a:rPr>
              <a:t>What is the origin of the belief system - What is the </a:t>
            </a:r>
            <a:r>
              <a:rPr lang="en-US" b="1" dirty="0">
                <a:latin typeface="Arial" panose="020B0604020202020204" pitchFamily="34" charset="0"/>
                <a:cs typeface="Arial" panose="020B0604020202020204" pitchFamily="34" charset="0"/>
              </a:rPr>
              <a:t>source of the belief</a:t>
            </a:r>
            <a:r>
              <a:rPr lang="en-US" dirty="0">
                <a:latin typeface="Arial" panose="020B0604020202020204" pitchFamily="34" charset="0"/>
                <a:cs typeface="Arial" panose="020B0604020202020204" pitchFamily="34" charset="0"/>
              </a:rPr>
              <a:t>?  </a:t>
            </a:r>
          </a:p>
          <a:p>
            <a:pPr marL="285750" indent="-285750">
              <a:buFont typeface="Arial" panose="020B0604020202020204" pitchFamily="34" charset="0"/>
              <a:buChar char="•"/>
            </a:pPr>
            <a:r>
              <a:rPr lang="en-US" dirty="0">
                <a:latin typeface="Arial" panose="020B0604020202020204" pitchFamily="34" charset="0"/>
                <a:cs typeface="Arial" panose="020B0604020202020204" pitchFamily="34" charset="0"/>
              </a:rPr>
              <a:t>Is the requesting belief driving the practice a stand-alone belief, or is it </a:t>
            </a:r>
            <a:r>
              <a:rPr lang="en-US" b="1" dirty="0">
                <a:latin typeface="Arial" panose="020B0604020202020204" pitchFamily="34" charset="0"/>
                <a:cs typeface="Arial" panose="020B0604020202020204" pitchFamily="34" charset="0"/>
              </a:rPr>
              <a:t>part of a larger belief system</a:t>
            </a:r>
            <a:r>
              <a:rPr lang="en-US" dirty="0">
                <a:latin typeface="Arial" panose="020B0604020202020204" pitchFamily="34" charset="0"/>
                <a:cs typeface="Arial" panose="020B0604020202020204" pitchFamily="34" charset="0"/>
              </a:rPr>
              <a:t>?</a:t>
            </a:r>
          </a:p>
          <a:p>
            <a:pPr marL="285750" indent="-285750">
              <a:buFont typeface="Arial" panose="020B0604020202020204" pitchFamily="34" charset="0"/>
              <a:buChar char="•"/>
            </a:pPr>
            <a:r>
              <a:rPr lang="en-US" dirty="0">
                <a:latin typeface="Arial" panose="020B0604020202020204" pitchFamily="34" charset="0"/>
                <a:cs typeface="Arial" panose="020B0604020202020204" pitchFamily="34" charset="0"/>
              </a:rPr>
              <a:t>Is it a cultural belief, personal philosophy, or preference instead?</a:t>
            </a:r>
          </a:p>
          <a:p>
            <a:pPr marL="285750" indent="-285750">
              <a:buFont typeface="Arial" panose="020B0604020202020204" pitchFamily="34" charset="0"/>
              <a:buChar char="•"/>
            </a:pPr>
            <a:endParaRPr lang="en-US" dirty="0">
              <a:latin typeface="Arial" panose="020B0604020202020204" pitchFamily="34" charset="0"/>
              <a:cs typeface="Arial" panose="020B0604020202020204" pitchFamily="34" charset="0"/>
            </a:endParaRPr>
          </a:p>
          <a:p>
            <a:r>
              <a:rPr lang="en-US" dirty="0">
                <a:latin typeface="Arial" panose="020B0604020202020204" pitchFamily="34" charset="0"/>
                <a:cs typeface="Arial" panose="020B0604020202020204" pitchFamily="34" charset="0"/>
              </a:rPr>
              <a:t>Is this a </a:t>
            </a:r>
            <a:r>
              <a:rPr lang="en-US" b="1" dirty="0">
                <a:latin typeface="Arial" panose="020B0604020202020204" pitchFamily="34" charset="0"/>
                <a:cs typeface="Arial" panose="020B0604020202020204" pitchFamily="34" charset="0"/>
              </a:rPr>
              <a:t>sincere belief</a:t>
            </a:r>
            <a:r>
              <a:rPr lang="en-US" dirty="0">
                <a:latin typeface="Arial" panose="020B0604020202020204" pitchFamily="34" charset="0"/>
                <a:cs typeface="Arial" panose="020B0604020202020204" pitchFamily="34" charset="0"/>
              </a:rPr>
              <a:t>?</a:t>
            </a:r>
          </a:p>
          <a:p>
            <a:pPr marL="285750" indent="-285750">
              <a:buFont typeface="Arial" panose="020B0604020202020204" pitchFamily="34" charset="0"/>
              <a:buChar char="•"/>
            </a:pPr>
            <a:r>
              <a:rPr lang="en-US" dirty="0">
                <a:latin typeface="Arial" panose="020B0604020202020204" pitchFamily="34" charset="0"/>
                <a:cs typeface="Arial" panose="020B0604020202020204" pitchFamily="34" charset="0"/>
              </a:rPr>
              <a:t>What are the </a:t>
            </a:r>
            <a:r>
              <a:rPr lang="en-US" b="1" dirty="0">
                <a:latin typeface="Arial" panose="020B0604020202020204" pitchFamily="34" charset="0"/>
                <a:cs typeface="Arial" panose="020B0604020202020204" pitchFamily="34" charset="0"/>
              </a:rPr>
              <a:t>indicators</a:t>
            </a:r>
            <a:r>
              <a:rPr lang="en-US" dirty="0">
                <a:latin typeface="Arial" panose="020B0604020202020204" pitchFamily="34" charset="0"/>
                <a:cs typeface="Arial" panose="020B0604020202020204" pitchFamily="34" charset="0"/>
              </a:rPr>
              <a:t> for sincerity?  </a:t>
            </a:r>
            <a:r>
              <a:rPr lang="en-US" b="1" dirty="0">
                <a:latin typeface="Arial" panose="020B0604020202020204" pitchFamily="34" charset="0"/>
                <a:cs typeface="Arial" panose="020B0604020202020204" pitchFamily="34" charset="0"/>
              </a:rPr>
              <a:t>Indicators</a:t>
            </a:r>
            <a:r>
              <a:rPr lang="en-US" dirty="0">
                <a:latin typeface="Arial" panose="020B0604020202020204" pitchFamily="34" charset="0"/>
                <a:cs typeface="Arial" panose="020B0604020202020204" pitchFamily="34" charset="0"/>
              </a:rPr>
              <a:t> for insincerity?</a:t>
            </a:r>
          </a:p>
          <a:p>
            <a:pPr marL="285750" indent="-285750">
              <a:buFont typeface="Arial" panose="020B0604020202020204" pitchFamily="34" charset="0"/>
              <a:buChar char="•"/>
            </a:pPr>
            <a:r>
              <a:rPr lang="en-US" dirty="0">
                <a:latin typeface="Arial" panose="020B0604020202020204" pitchFamily="34" charset="0"/>
                <a:cs typeface="Arial" panose="020B0604020202020204" pitchFamily="34" charset="0"/>
              </a:rPr>
              <a:t>How is the requestor’s practices and way of life </a:t>
            </a:r>
            <a:r>
              <a:rPr lang="en-US" b="1" dirty="0">
                <a:latin typeface="Arial" panose="020B0604020202020204" pitchFamily="34" charset="0"/>
                <a:cs typeface="Arial" panose="020B0604020202020204" pitchFamily="34" charset="0"/>
              </a:rPr>
              <a:t>congruent</a:t>
            </a:r>
            <a:r>
              <a:rPr lang="en-US" dirty="0">
                <a:latin typeface="Arial" panose="020B0604020202020204" pitchFamily="34" charset="0"/>
                <a:cs typeface="Arial" panose="020B0604020202020204" pitchFamily="34" charset="0"/>
              </a:rPr>
              <a:t> with the belief system.</a:t>
            </a:r>
          </a:p>
          <a:p>
            <a:pPr marL="285750" indent="-285750">
              <a:buFont typeface="Arial" panose="020B0604020202020204" pitchFamily="34" charset="0"/>
              <a:buChar char="•"/>
            </a:pPr>
            <a:r>
              <a:rPr lang="en-US" b="1" dirty="0">
                <a:latin typeface="Arial" panose="020B0604020202020204" pitchFamily="34" charset="0"/>
                <a:cs typeface="Arial" panose="020B0604020202020204" pitchFamily="34" charset="0"/>
              </a:rPr>
              <a:t>Does the policy (uniform, vaccine, etc.) impact their free exercise of religion</a:t>
            </a:r>
            <a:r>
              <a:rPr lang="en-US" dirty="0">
                <a:latin typeface="Arial" panose="020B0604020202020204" pitchFamily="34" charset="0"/>
                <a:cs typeface="Arial" panose="020B0604020202020204" pitchFamily="34" charset="0"/>
              </a:rPr>
              <a:t>?  If so, </a:t>
            </a:r>
            <a:r>
              <a:rPr lang="en-US" b="1" dirty="0">
                <a:latin typeface="Arial" panose="020B0604020202020204" pitchFamily="34" charset="0"/>
                <a:cs typeface="Arial" panose="020B0604020202020204" pitchFamily="34" charset="0"/>
              </a:rPr>
              <a:t>how</a:t>
            </a:r>
            <a:r>
              <a:rPr lang="en-US" dirty="0">
                <a:latin typeface="Arial" panose="020B0604020202020204" pitchFamily="34" charset="0"/>
                <a:cs typeface="Arial" panose="020B0604020202020204" pitchFamily="34" charset="0"/>
              </a:rPr>
              <a:t>?</a:t>
            </a:r>
          </a:p>
          <a:p>
            <a:pPr marL="285750" indent="-285750">
              <a:buFont typeface="Arial" panose="020B0604020202020204" pitchFamily="34" charset="0"/>
              <a:buChar char="•"/>
            </a:pPr>
            <a:endParaRPr lang="en-US" dirty="0">
              <a:latin typeface="Arial" panose="020B0604020202020204" pitchFamily="34" charset="0"/>
              <a:cs typeface="Arial" panose="020B0604020202020204" pitchFamily="34" charset="0"/>
            </a:endParaRPr>
          </a:p>
          <a:p>
            <a:pPr fontAlgn="base"/>
            <a:r>
              <a:rPr lang="en-US" dirty="0">
                <a:latin typeface="Arial" panose="020B0604020202020204" pitchFamily="34" charset="0"/>
                <a:cs typeface="Arial" panose="020B0604020202020204" pitchFamily="34" charset="0"/>
              </a:rPr>
              <a:t>Does the interviewing chaplain summarize the interview? If so, does s/he: ​</a:t>
            </a:r>
          </a:p>
          <a:p>
            <a:pPr marL="285750" indent="-285750" fontAlgn="base">
              <a:buFont typeface="Arial" panose="020B0604020202020204" pitchFamily="34" charset="0"/>
              <a:buChar char="•"/>
            </a:pPr>
            <a:r>
              <a:rPr lang="en-US" dirty="0">
                <a:latin typeface="Arial" panose="020B0604020202020204" pitchFamily="34" charset="0"/>
                <a:cs typeface="Arial" panose="020B0604020202020204" pitchFamily="34" charset="0"/>
              </a:rPr>
              <a:t>address the religious nature of the request? ​</a:t>
            </a:r>
          </a:p>
          <a:p>
            <a:pPr marL="285750" indent="-285750" fontAlgn="base">
              <a:buFont typeface="Arial" panose="020B0604020202020204" pitchFamily="34" charset="0"/>
              <a:buChar char="•"/>
            </a:pPr>
            <a:r>
              <a:rPr lang="en-US" dirty="0">
                <a:latin typeface="Arial" panose="020B0604020202020204" pitchFamily="34" charset="0"/>
                <a:cs typeface="Arial" panose="020B0604020202020204" pitchFamily="34" charset="0"/>
              </a:rPr>
              <a:t>address the sincerity of belief?​</a:t>
            </a:r>
          </a:p>
          <a:p>
            <a:pPr fontAlgn="base"/>
            <a:r>
              <a:rPr lang="en-US" dirty="0">
                <a:latin typeface="Arial" panose="020B0604020202020204" pitchFamily="34" charset="0"/>
                <a:cs typeface="Arial" panose="020B0604020202020204" pitchFamily="34" charset="0"/>
              </a:rPr>
              <a:t>​</a:t>
            </a:r>
          </a:p>
          <a:p>
            <a:pPr fontAlgn="base"/>
            <a:r>
              <a:rPr lang="en-US" dirty="0">
                <a:latin typeface="Arial" panose="020B0604020202020204" pitchFamily="34" charset="0"/>
                <a:cs typeface="Arial" panose="020B0604020202020204" pitchFamily="34" charset="0"/>
              </a:rPr>
              <a:t>Per the law and policy </a:t>
            </a:r>
            <a:r>
              <a:rPr lang="en-US" i="1" dirty="0">
                <a:latin typeface="Arial" panose="020B0604020202020204" pitchFamily="34" charset="0"/>
                <a:cs typeface="Arial" panose="020B0604020202020204" pitchFamily="34" charset="0"/>
              </a:rPr>
              <a:t>religion </a:t>
            </a:r>
            <a:r>
              <a:rPr lang="en-US" dirty="0">
                <a:latin typeface="Arial" panose="020B0604020202020204" pitchFamily="34" charset="0"/>
                <a:cs typeface="Arial" panose="020B0604020202020204" pitchFamily="34" charset="0"/>
              </a:rPr>
              <a:t>criteria, is the chaplain's memorandum accurate? </a:t>
            </a:r>
          </a:p>
        </p:txBody>
      </p:sp>
      <p:sp>
        <p:nvSpPr>
          <p:cNvPr id="3" name="AutoShape 2" descr="https://powerpoint.dod.online.office365.us/pods/GetClipboardImage.ashx?Id=903cf890-12f5-4f38-80d6-8d4b593cef33&amp;DC=GX3&amp;pkey=99da2c7f-9cfd-4571-955c-669d309a3d43&amp;wdwaccluster=GX3"/>
          <p:cNvSpPr>
            <a:spLocks noChangeAspect="1" noChangeArrowheads="1"/>
          </p:cNvSpPr>
          <p:nvPr/>
        </p:nvSpPr>
        <p:spPr bwMode="auto">
          <a:xfrm>
            <a:off x="21272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 name="AutoShape 4" descr="https://powerpoint.dod.online.office365.us/pods/GetClipboardImage.ashx?Id=903cf890-12f5-4f38-80d6-8d4b593cef33&amp;DC=GX3&amp;pkey=99da2c7f-9cfd-4571-955c-669d309a3d43&amp;wdwaccluster=GX3"/>
          <p:cNvSpPr>
            <a:spLocks noChangeAspect="1" noChangeArrowheads="1"/>
          </p:cNvSpPr>
          <p:nvPr/>
        </p:nvSpPr>
        <p:spPr bwMode="auto">
          <a:xfrm>
            <a:off x="365125" y="7939"/>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 name="AutoShape 6" descr="https://powerpoint.dod.online.office365.us/pods/GetClipboardImage.ashx?Id=05aabf7e-6584-4d50-a9e9-f81453fb78be&amp;DC=GX3&amp;pkey=b8bb58b0-5c42-4b24-80b2-4f37deed71e4&amp;wdwaccluster=GX3"/>
          <p:cNvSpPr>
            <a:spLocks noChangeAspect="1" noChangeArrowheads="1"/>
          </p:cNvSpPr>
          <p:nvPr/>
        </p:nvSpPr>
        <p:spPr bwMode="auto">
          <a:xfrm>
            <a:off x="517525" y="160339"/>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 name="AutoShape 8" descr="https://powerpoint.dod.online.office365.us/pods/GetClipboardImage.ashx?Id=d8a8849c-15f4-400b-b60b-c8bd373b7efc&amp;DC=GX3&amp;pkey=2311c2af-bb35-4c74-834b-7bf94da2aa45&amp;wdwaccluster=GX3"/>
          <p:cNvSpPr>
            <a:spLocks noChangeAspect="1" noChangeArrowheads="1"/>
          </p:cNvSpPr>
          <p:nvPr/>
        </p:nvSpPr>
        <p:spPr bwMode="auto">
          <a:xfrm>
            <a:off x="669925" y="312739"/>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235580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9882" y="110817"/>
            <a:ext cx="6987940" cy="584238"/>
          </a:xfrm>
        </p:spPr>
        <p:txBody>
          <a:bodyPr>
            <a:noAutofit/>
          </a:bodyPr>
          <a:lstStyle/>
          <a:p>
            <a:r>
              <a:rPr lang="en-US" sz="2400" b="1" dirty="0">
                <a:latin typeface="Arial" panose="020B0604020202020204" pitchFamily="34" charset="0"/>
                <a:cs typeface="Arial" panose="020B0604020202020204" pitchFamily="34" charset="0"/>
              </a:rPr>
              <a:t>Practical Exercise 2: </a:t>
            </a:r>
            <a:br>
              <a:rPr lang="en-US" sz="2400" b="1" dirty="0">
                <a:latin typeface="Arial" panose="020B0604020202020204" pitchFamily="34" charset="0"/>
                <a:cs typeface="Arial" panose="020B0604020202020204" pitchFamily="34" charset="0"/>
              </a:rPr>
            </a:br>
            <a:r>
              <a:rPr lang="en-US" sz="2400" b="1" dirty="0">
                <a:solidFill>
                  <a:srgbClr val="FFC000"/>
                </a:solidFill>
                <a:latin typeface="Arial" panose="020B0604020202020204" pitchFamily="34" charset="0"/>
                <a:cs typeface="Arial" panose="020B0604020202020204" pitchFamily="34" charset="0"/>
              </a:rPr>
              <a:t>Example 1 – SSG A</a:t>
            </a:r>
            <a:endParaRPr lang="en-US" sz="2400" b="1" dirty="0">
              <a:latin typeface="Arial" panose="020B0604020202020204" pitchFamily="34" charset="0"/>
              <a:cs typeface="Arial" panose="020B0604020202020204" pitchFamily="34" charset="0"/>
            </a:endParaRPr>
          </a:p>
        </p:txBody>
      </p:sp>
      <p:sp>
        <p:nvSpPr>
          <p:cNvPr id="16" name="Rectangle 2">
            <a:extLst>
              <a:ext uri="{FF2B5EF4-FFF2-40B4-BE49-F238E27FC236}">
                <a16:creationId xmlns:a16="http://schemas.microsoft.com/office/drawing/2014/main" id="{468760A6-E7CB-4F20-B76F-9EE7A8A4819D}"/>
              </a:ext>
            </a:extLst>
          </p:cNvPr>
          <p:cNvSpPr>
            <a:spLocks noChangeArrowheads="1"/>
          </p:cNvSpPr>
          <p:nvPr/>
        </p:nvSpPr>
        <p:spPr bwMode="auto">
          <a:xfrm>
            <a:off x="96715" y="955532"/>
            <a:ext cx="8915400" cy="56323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spAutoFit/>
          </a:bodyPr>
          <a:lstStyle>
            <a:lvl1pPr indent="6350" eaLnBrk="0" fontAlgn="base" hangingPunct="0">
              <a:spcBef>
                <a:spcPct val="0"/>
              </a:spcBef>
              <a:spcAft>
                <a:spcPct val="0"/>
              </a:spcAft>
              <a:tabLst>
                <a:tab pos="668338" algn="l"/>
              </a:tabLst>
              <a:defRPr>
                <a:solidFill>
                  <a:schemeClr val="tx1"/>
                </a:solidFill>
                <a:latin typeface="Arial" panose="020B0604020202020204" pitchFamily="34" charset="0"/>
              </a:defRPr>
            </a:lvl1pPr>
            <a:lvl2pPr eaLnBrk="0" fontAlgn="base" hangingPunct="0">
              <a:spcBef>
                <a:spcPct val="0"/>
              </a:spcBef>
              <a:spcAft>
                <a:spcPct val="0"/>
              </a:spcAft>
              <a:tabLst>
                <a:tab pos="668338" algn="l"/>
              </a:tabLst>
              <a:defRPr>
                <a:solidFill>
                  <a:schemeClr val="tx1"/>
                </a:solidFill>
                <a:latin typeface="Arial" panose="020B0604020202020204" pitchFamily="34" charset="0"/>
              </a:defRPr>
            </a:lvl2pPr>
            <a:lvl3pPr eaLnBrk="0" fontAlgn="base" hangingPunct="0">
              <a:spcBef>
                <a:spcPct val="0"/>
              </a:spcBef>
              <a:spcAft>
                <a:spcPct val="0"/>
              </a:spcAft>
              <a:tabLst>
                <a:tab pos="668338" algn="l"/>
              </a:tabLst>
              <a:defRPr>
                <a:solidFill>
                  <a:schemeClr val="tx1"/>
                </a:solidFill>
                <a:latin typeface="Arial" panose="020B0604020202020204" pitchFamily="34" charset="0"/>
              </a:defRPr>
            </a:lvl3pPr>
            <a:lvl4pPr eaLnBrk="0" fontAlgn="base" hangingPunct="0">
              <a:spcBef>
                <a:spcPct val="0"/>
              </a:spcBef>
              <a:spcAft>
                <a:spcPct val="0"/>
              </a:spcAft>
              <a:tabLst>
                <a:tab pos="668338" algn="l"/>
              </a:tabLst>
              <a:defRPr>
                <a:solidFill>
                  <a:schemeClr val="tx1"/>
                </a:solidFill>
                <a:latin typeface="Arial" panose="020B0604020202020204" pitchFamily="34" charset="0"/>
              </a:defRPr>
            </a:lvl4pPr>
            <a:lvl5pPr eaLnBrk="0" fontAlgn="base" hangingPunct="0">
              <a:spcBef>
                <a:spcPct val="0"/>
              </a:spcBef>
              <a:spcAft>
                <a:spcPct val="0"/>
              </a:spcAft>
              <a:tabLst>
                <a:tab pos="668338" algn="l"/>
              </a:tabLst>
              <a:defRPr>
                <a:solidFill>
                  <a:schemeClr val="tx1"/>
                </a:solidFill>
                <a:latin typeface="Arial" panose="020B0604020202020204" pitchFamily="34" charset="0"/>
              </a:defRPr>
            </a:lvl5pPr>
            <a:lvl6pPr eaLnBrk="0" fontAlgn="base" hangingPunct="0">
              <a:spcBef>
                <a:spcPct val="0"/>
              </a:spcBef>
              <a:spcAft>
                <a:spcPct val="0"/>
              </a:spcAft>
              <a:tabLst>
                <a:tab pos="668338" algn="l"/>
              </a:tabLst>
              <a:defRPr>
                <a:solidFill>
                  <a:schemeClr val="tx1"/>
                </a:solidFill>
                <a:latin typeface="Arial" panose="020B0604020202020204" pitchFamily="34" charset="0"/>
              </a:defRPr>
            </a:lvl6pPr>
            <a:lvl7pPr eaLnBrk="0" fontAlgn="base" hangingPunct="0">
              <a:spcBef>
                <a:spcPct val="0"/>
              </a:spcBef>
              <a:spcAft>
                <a:spcPct val="0"/>
              </a:spcAft>
              <a:tabLst>
                <a:tab pos="668338" algn="l"/>
              </a:tabLst>
              <a:defRPr>
                <a:solidFill>
                  <a:schemeClr val="tx1"/>
                </a:solidFill>
                <a:latin typeface="Arial" panose="020B0604020202020204" pitchFamily="34" charset="0"/>
              </a:defRPr>
            </a:lvl7pPr>
            <a:lvl8pPr eaLnBrk="0" fontAlgn="base" hangingPunct="0">
              <a:spcBef>
                <a:spcPct val="0"/>
              </a:spcBef>
              <a:spcAft>
                <a:spcPct val="0"/>
              </a:spcAft>
              <a:tabLst>
                <a:tab pos="668338" algn="l"/>
              </a:tabLst>
              <a:defRPr>
                <a:solidFill>
                  <a:schemeClr val="tx1"/>
                </a:solidFill>
                <a:latin typeface="Arial" panose="020B0604020202020204" pitchFamily="34" charset="0"/>
              </a:defRPr>
            </a:lvl8pPr>
            <a:lvl9pPr eaLnBrk="0" fontAlgn="base" hangingPunct="0">
              <a:spcBef>
                <a:spcPct val="0"/>
              </a:spcBef>
              <a:spcAft>
                <a:spcPct val="0"/>
              </a:spcAft>
              <a:tabLst>
                <a:tab pos="668338" algn="l"/>
              </a:tabLst>
              <a:defRPr>
                <a:solidFill>
                  <a:schemeClr val="tx1"/>
                </a:solidFill>
                <a:latin typeface="Arial" panose="020B0604020202020204" pitchFamily="34" charset="0"/>
              </a:defRPr>
            </a:lvl9pPr>
          </a:lstStyle>
          <a:p>
            <a:pPr indent="0"/>
            <a:r>
              <a:rPr kumimoji="0" lang="en-US" altLang="en-US" b="0" i="0" u="none" strike="noStrike" cap="none" normalizeH="0" baseline="0" dirty="0">
                <a:ln>
                  <a:noFill/>
                </a:ln>
                <a:solidFill>
                  <a:schemeClr val="tx1"/>
                </a:solidFill>
                <a:effectLst/>
                <a:ea typeface="Arial" panose="020B0604020202020204" pitchFamily="34" charset="0"/>
              </a:rPr>
              <a:t>1. I request a religious accommodation to wear a beard in accordance with AR 670-1 uniform and grooming standards, and per my sincere individual connection with the Divine </a:t>
            </a:r>
            <a:r>
              <a:rPr kumimoji="0" lang="en-US" altLang="en-US" b="0" i="1" u="none" strike="noStrike" cap="none" normalizeH="0" baseline="0" dirty="0" err="1">
                <a:ln>
                  <a:noFill/>
                </a:ln>
                <a:solidFill>
                  <a:schemeClr val="tx1"/>
                </a:solidFill>
                <a:effectLst/>
                <a:ea typeface="Arial" panose="020B0604020202020204" pitchFamily="34" charset="0"/>
              </a:rPr>
              <a:t>Aesir</a:t>
            </a:r>
            <a:r>
              <a:rPr kumimoji="0" lang="en-US" altLang="en-US" b="0" i="0" u="none" strike="noStrike" cap="none" normalizeH="0" baseline="0" dirty="0">
                <a:ln>
                  <a:noFill/>
                </a:ln>
                <a:solidFill>
                  <a:schemeClr val="tx1"/>
                </a:solidFill>
                <a:effectLst/>
                <a:ea typeface="Arial" panose="020B0604020202020204" pitchFamily="34" charset="0"/>
              </a:rPr>
              <a:t> (Nordic pantheon), and especially Odin, the All-Father.  </a:t>
            </a:r>
            <a:endParaRPr kumimoji="0" lang="en-US" altLang="en-US" b="0" i="0" u="none" strike="noStrike" cap="none" normalizeH="0" baseline="0" dirty="0">
              <a:ln>
                <a:noFill/>
              </a:ln>
              <a:solidFill>
                <a:schemeClr val="tx1"/>
              </a:solidFill>
              <a:effectLst/>
            </a:endParaRPr>
          </a:p>
          <a:p>
            <a:pPr lvl="0" indent="0"/>
            <a:endParaRPr lang="en-US" altLang="en-US" dirty="0"/>
          </a:p>
          <a:p>
            <a:pPr lvl="0" indent="0"/>
            <a:r>
              <a:rPr kumimoji="0" lang="en-US" altLang="en-US" b="0" i="0" u="none" strike="noStrike" cap="none" normalizeH="0" baseline="0" dirty="0">
                <a:ln>
                  <a:noFill/>
                </a:ln>
                <a:solidFill>
                  <a:schemeClr val="tx1"/>
                </a:solidFill>
                <a:effectLst/>
                <a:ea typeface="Arial" panose="020B0604020202020204" pitchFamily="34" charset="0"/>
              </a:rPr>
              <a:t>2. This request is based on my Norse Pagan religious practice. The Norse gods speak to me. When I was 18 and first discovered </a:t>
            </a:r>
            <a:r>
              <a:rPr kumimoji="0" lang="en-US" altLang="en-US" b="0" i="1" u="none" strike="noStrike" cap="none" normalizeH="0" baseline="0" dirty="0">
                <a:ln>
                  <a:noFill/>
                </a:ln>
                <a:solidFill>
                  <a:schemeClr val="tx1"/>
                </a:solidFill>
                <a:effectLst/>
                <a:ea typeface="Arial" panose="020B0604020202020204" pitchFamily="34" charset="0"/>
              </a:rPr>
              <a:t>Asatru</a:t>
            </a:r>
            <a:r>
              <a:rPr kumimoji="0" lang="en-US" altLang="en-US" b="0" i="0" u="none" strike="noStrike" cap="none" normalizeH="0" baseline="0" dirty="0">
                <a:ln>
                  <a:noFill/>
                </a:ln>
                <a:solidFill>
                  <a:schemeClr val="tx1"/>
                </a:solidFill>
                <a:effectLst/>
                <a:ea typeface="Arial" panose="020B0604020202020204" pitchFamily="34" charset="0"/>
              </a:rPr>
              <a:t> (Nordic name for “Nordic Paganism”), it felt like I was discovering the name for something I'd always felt. The Norse gods' example guides me and makes me strive to be a better person and a better Soldier. Despite this, I was initially hesitant to reveal my religion in the Army for fear of persecution. Following my </a:t>
            </a:r>
            <a:r>
              <a:rPr lang="en-US" altLang="en-US" dirty="0">
                <a:ea typeface="Arial" panose="020B0604020202020204" pitchFamily="34" charset="0"/>
              </a:rPr>
              <a:t>2022 deployment</a:t>
            </a:r>
            <a:r>
              <a:rPr kumimoji="0" lang="en-US" altLang="en-US" b="0" i="0" u="none" strike="noStrike" cap="none" normalizeH="0" baseline="0" dirty="0">
                <a:ln>
                  <a:noFill/>
                </a:ln>
                <a:solidFill>
                  <a:schemeClr val="tx1"/>
                </a:solidFill>
                <a:effectLst/>
                <a:ea typeface="Arial" panose="020B0604020202020204" pitchFamily="34" charset="0"/>
              </a:rPr>
              <a:t>, I saw that the Army was dedicated to acceptance of all religions, so I began speaking to my chaplain about requesting accommodation. </a:t>
            </a:r>
          </a:p>
          <a:p>
            <a:pPr marR="0" lvl="0" indent="0" algn="l" defTabSz="914400" rtl="0" eaLnBrk="0" fontAlgn="base" latinLnBrk="0" hangingPunct="0">
              <a:spcBef>
                <a:spcPct val="0"/>
              </a:spcBef>
              <a:spcAft>
                <a:spcPct val="0"/>
              </a:spcAft>
              <a:buClrTx/>
              <a:buSzTx/>
              <a:tabLst>
                <a:tab pos="668338" algn="l"/>
              </a:tabLst>
            </a:pPr>
            <a:endParaRPr kumimoji="0" lang="en-US" altLang="en-US" b="0" i="0" u="none" strike="noStrike" cap="none" normalizeH="0" baseline="0" dirty="0">
              <a:ln>
                <a:noFill/>
              </a:ln>
              <a:solidFill>
                <a:schemeClr val="tx1"/>
              </a:solidFill>
              <a:effectLst/>
              <a:ea typeface="Arial" panose="020B0604020202020204" pitchFamily="34" charset="0"/>
            </a:endParaRPr>
          </a:p>
          <a:p>
            <a:pPr marR="0" lvl="0" indent="0" algn="l" defTabSz="914400" rtl="0" eaLnBrk="0" fontAlgn="base" latinLnBrk="0" hangingPunct="0">
              <a:spcBef>
                <a:spcPct val="0"/>
              </a:spcBef>
              <a:spcAft>
                <a:spcPct val="0"/>
              </a:spcAft>
              <a:buClrTx/>
              <a:buSzTx/>
              <a:tabLst>
                <a:tab pos="668338" algn="l"/>
              </a:tabLst>
            </a:pPr>
            <a:r>
              <a:rPr kumimoji="0" lang="en-US" altLang="en-US" b="0" i="0" u="none" strike="noStrike" cap="none" normalizeH="0" baseline="0" dirty="0">
                <a:ln>
                  <a:noFill/>
                </a:ln>
                <a:solidFill>
                  <a:schemeClr val="tx1"/>
                </a:solidFill>
                <a:effectLst/>
                <a:ea typeface="Arial" panose="020B0604020202020204" pitchFamily="34" charset="0"/>
              </a:rPr>
              <a:t>3. All the Norse gods are described as having beards, except for the gender-fluid Loki. Norse </a:t>
            </a:r>
            <a:r>
              <a:rPr kumimoji="0" lang="en-US" altLang="en-US" b="0" i="1" u="none" strike="noStrike" cap="none" normalizeH="0" baseline="0" dirty="0">
                <a:ln>
                  <a:noFill/>
                </a:ln>
                <a:solidFill>
                  <a:schemeClr val="tx1"/>
                </a:solidFill>
                <a:effectLst/>
                <a:ea typeface="Arial" panose="020B0604020202020204" pitchFamily="34" charset="0"/>
              </a:rPr>
              <a:t>Eddas</a:t>
            </a:r>
            <a:r>
              <a:rPr kumimoji="0" lang="en-US" altLang="en-US" b="0" i="0" u="none" strike="noStrike" cap="none" normalizeH="0" baseline="0" dirty="0">
                <a:ln>
                  <a:noFill/>
                </a:ln>
                <a:solidFill>
                  <a:schemeClr val="tx1"/>
                </a:solidFill>
                <a:effectLst/>
                <a:ea typeface="Arial" panose="020B0604020202020204" pitchFamily="34" charset="0"/>
              </a:rPr>
              <a:t> (1000-year-old heroic poems) describe Loki as being a liar, a coward, and having no honor. In Norse texts, such as the </a:t>
            </a:r>
            <a:r>
              <a:rPr kumimoji="0" lang="en-US" altLang="en-US" b="0" i="1" u="none" strike="noStrike" cap="none" normalizeH="0" baseline="0" dirty="0" err="1">
                <a:ln>
                  <a:noFill/>
                </a:ln>
                <a:solidFill>
                  <a:schemeClr val="tx1"/>
                </a:solidFill>
                <a:effectLst/>
                <a:ea typeface="Arial" panose="020B0604020202020204" pitchFamily="34" charset="0"/>
              </a:rPr>
              <a:t>Havamal</a:t>
            </a:r>
            <a:r>
              <a:rPr kumimoji="0" lang="en-US" altLang="en-US" b="0" i="0" u="none" strike="noStrike" cap="none" normalizeH="0" baseline="0" dirty="0">
                <a:ln>
                  <a:noFill/>
                </a:ln>
                <a:solidFill>
                  <a:schemeClr val="tx1"/>
                </a:solidFill>
                <a:effectLst/>
                <a:ea typeface="Arial" panose="020B0604020202020204" pitchFamily="34" charset="0"/>
              </a:rPr>
              <a:t> (Words of the High One [Odin]) beards are a symbol of manhood, honor, warrior-ethos, and closeness with the gods. I can not expect my prayers to reach </a:t>
            </a:r>
            <a:r>
              <a:rPr lang="en-US" altLang="en-US" dirty="0">
                <a:ea typeface="Arial" panose="020B0604020202020204" pitchFamily="34" charset="0"/>
              </a:rPr>
              <a:t>the All-Father or even </a:t>
            </a:r>
            <a:r>
              <a:rPr kumimoji="0" lang="en-US" altLang="en-US" b="0" i="0" u="none" strike="noStrike" cap="none" normalizeH="0" baseline="0" dirty="0">
                <a:ln>
                  <a:noFill/>
                </a:ln>
                <a:solidFill>
                  <a:schemeClr val="tx1"/>
                </a:solidFill>
                <a:effectLst/>
                <a:ea typeface="Arial" panose="020B0604020202020204" pitchFamily="34" charset="0"/>
              </a:rPr>
              <a:t>pass into Valhalla without a beard. </a:t>
            </a:r>
            <a:endParaRPr lang="en-US" altLang="en-US" dirty="0">
              <a:ea typeface="Arial" panose="020B0604020202020204" pitchFamily="34" charset="0"/>
            </a:endParaRPr>
          </a:p>
          <a:p>
            <a:pPr marL="0" marR="0" lvl="0" indent="6350" algn="l" defTabSz="914400" rtl="0" eaLnBrk="0" fontAlgn="base" latinLnBrk="0" hangingPunct="0">
              <a:spcBef>
                <a:spcPct val="0"/>
              </a:spcBef>
              <a:spcAft>
                <a:spcPct val="0"/>
              </a:spcAft>
              <a:buClrTx/>
              <a:buSzTx/>
              <a:buFontTx/>
              <a:buChar char="•"/>
              <a:tabLst>
                <a:tab pos="668338" algn="l"/>
              </a:tabLst>
            </a:pPr>
            <a:endParaRPr kumimoji="0" lang="en-US" altLang="en-US" b="0" i="0" u="none" strike="noStrike" cap="none" normalizeH="0" baseline="0" dirty="0">
              <a:ln>
                <a:noFill/>
              </a:ln>
              <a:solidFill>
                <a:schemeClr val="tx1"/>
              </a:solidFill>
              <a:effectLst/>
              <a:ea typeface="Arial" panose="020B0604020202020204" pitchFamily="34" charset="0"/>
            </a:endParaRPr>
          </a:p>
        </p:txBody>
      </p:sp>
    </p:spTree>
    <p:extLst>
      <p:ext uri="{BB962C8B-B14F-4D97-AF65-F5344CB8AC3E}">
        <p14:creationId xmlns:p14="http://schemas.microsoft.com/office/powerpoint/2010/main" val="38679610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61365" y="943234"/>
            <a:ext cx="8830236" cy="2585323"/>
          </a:xfrm>
          <a:prstGeom prst="rect">
            <a:avLst/>
          </a:prstGeom>
        </p:spPr>
        <p:txBody>
          <a:bodyPr wrap="square">
            <a:spAutoFit/>
          </a:bodyPr>
          <a:lstStyle/>
          <a:p>
            <a:pPr fontAlgn="base"/>
            <a:r>
              <a:rPr lang="en-US" dirty="0">
                <a:solidFill>
                  <a:srgbClr val="000000"/>
                </a:solidFill>
                <a:latin typeface="Arial" panose="020B0604020202020204" pitchFamily="34" charset="0"/>
              </a:rPr>
              <a:t>1. On 01 MAR 24, I conducted an in-person interview with SSG </a:t>
            </a:r>
            <a:r>
              <a:rPr lang="en-US" dirty="0">
                <a:solidFill>
                  <a:srgbClr val="000000"/>
                </a:solidFill>
                <a:latin typeface="Arial" panose="020B0604020202020204" pitchFamily="34" charset="0"/>
                <a:cs typeface="Arial" panose="020B0604020202020204" pitchFamily="34" charset="0"/>
              </a:rPr>
              <a:t>A</a:t>
            </a:r>
            <a:r>
              <a:rPr lang="en-US" sz="1800" dirty="0">
                <a:latin typeface="Arial" panose="020B0604020202020204" pitchFamily="34" charset="0"/>
                <a:cs typeface="Arial" panose="020B0604020202020204" pitchFamily="34" charset="0"/>
              </a:rPr>
              <a:t> </a:t>
            </a:r>
            <a:r>
              <a:rPr lang="en-US" dirty="0">
                <a:solidFill>
                  <a:srgbClr val="000000"/>
                </a:solidFill>
                <a:latin typeface="Arial" panose="020B0604020202020204" pitchFamily="34" charset="0"/>
              </a:rPr>
              <a:t>regarding his request for religious accommodation.​</a:t>
            </a:r>
            <a:endParaRPr lang="en-US" dirty="0">
              <a:solidFill>
                <a:srgbClr val="000000"/>
              </a:solidFill>
              <a:latin typeface="Segoe UI" panose="020B0502040204020203" pitchFamily="34" charset="0"/>
            </a:endParaRPr>
          </a:p>
          <a:p>
            <a:pPr fontAlgn="base"/>
            <a:r>
              <a:rPr lang="en-US" dirty="0">
                <a:solidFill>
                  <a:srgbClr val="000000"/>
                </a:solidFill>
                <a:latin typeface="Arial" panose="020B0604020202020204" pitchFamily="34" charset="0"/>
              </a:rPr>
              <a:t>​</a:t>
            </a:r>
            <a:endParaRPr lang="en-US" dirty="0">
              <a:solidFill>
                <a:srgbClr val="000000"/>
              </a:solidFill>
              <a:latin typeface="Segoe UI" panose="020B0502040204020203" pitchFamily="34" charset="0"/>
            </a:endParaRPr>
          </a:p>
          <a:p>
            <a:pPr fontAlgn="base"/>
            <a:r>
              <a:rPr lang="en-US" dirty="0">
                <a:solidFill>
                  <a:srgbClr val="000000"/>
                </a:solidFill>
                <a:latin typeface="Arial" panose="020B0604020202020204" pitchFamily="34" charset="0"/>
              </a:rPr>
              <a:t>2. SSG A requests a religious accommodation to wear a beard.  </a:t>
            </a:r>
            <a:endParaRPr lang="en-US" dirty="0">
              <a:solidFill>
                <a:srgbClr val="000000"/>
              </a:solidFill>
              <a:latin typeface="Segoe UI" panose="020B0502040204020203" pitchFamily="34" charset="0"/>
            </a:endParaRPr>
          </a:p>
          <a:p>
            <a:pPr fontAlgn="base"/>
            <a:r>
              <a:rPr lang="en-US" dirty="0">
                <a:solidFill>
                  <a:srgbClr val="000000"/>
                </a:solidFill>
                <a:latin typeface="Arial" panose="020B0604020202020204" pitchFamily="34" charset="0"/>
              </a:rPr>
              <a:t>​</a:t>
            </a:r>
            <a:endParaRPr lang="en-US" dirty="0">
              <a:solidFill>
                <a:srgbClr val="000000"/>
              </a:solidFill>
              <a:latin typeface="Segoe UI" panose="020B0502040204020203" pitchFamily="34" charset="0"/>
            </a:endParaRPr>
          </a:p>
          <a:p>
            <a:pPr fontAlgn="base"/>
            <a:r>
              <a:rPr lang="en-US" dirty="0">
                <a:solidFill>
                  <a:srgbClr val="000000"/>
                </a:solidFill>
                <a:latin typeface="Arial" panose="020B0604020202020204" pitchFamily="34" charset="0"/>
              </a:rPr>
              <a:t>3. SSG A was very nice to speak with. We both like college sports. I think he needs his request accommodated because he is an important member of the unit.</a:t>
            </a:r>
            <a:endParaRPr lang="en-US" dirty="0">
              <a:solidFill>
                <a:srgbClr val="000000"/>
              </a:solidFill>
              <a:latin typeface="Segoe UI" panose="020B0502040204020203" pitchFamily="34" charset="0"/>
            </a:endParaRPr>
          </a:p>
          <a:p>
            <a:pPr fontAlgn="base"/>
            <a:r>
              <a:rPr lang="en-US" dirty="0">
                <a:solidFill>
                  <a:srgbClr val="000000"/>
                </a:solidFill>
                <a:latin typeface="Arial" panose="020B0604020202020204" pitchFamily="34" charset="0"/>
              </a:rPr>
              <a:t>​</a:t>
            </a:r>
            <a:endParaRPr lang="en-US" dirty="0">
              <a:solidFill>
                <a:srgbClr val="000000"/>
              </a:solidFill>
              <a:latin typeface="Segoe UI" panose="020B0502040204020203" pitchFamily="34" charset="0"/>
            </a:endParaRPr>
          </a:p>
          <a:p>
            <a:pPr fontAlgn="base"/>
            <a:r>
              <a:rPr lang="en-US" dirty="0">
                <a:solidFill>
                  <a:srgbClr val="000000"/>
                </a:solidFill>
                <a:latin typeface="Arial" panose="020B0604020202020204" pitchFamily="34" charset="0"/>
              </a:rPr>
              <a:t>4. I recommend approval for SSG A’s request.</a:t>
            </a:r>
            <a:endParaRPr lang="en-US" dirty="0">
              <a:solidFill>
                <a:srgbClr val="000000"/>
              </a:solidFill>
              <a:latin typeface="Segoe UI" panose="020B0502040204020203" pitchFamily="34" charset="0"/>
            </a:endParaRPr>
          </a:p>
        </p:txBody>
      </p:sp>
      <p:sp>
        <p:nvSpPr>
          <p:cNvPr id="6" name="Rectangle 5"/>
          <p:cNvSpPr/>
          <p:nvPr/>
        </p:nvSpPr>
        <p:spPr>
          <a:xfrm>
            <a:off x="161365" y="112237"/>
            <a:ext cx="7736542" cy="830997"/>
          </a:xfrm>
          <a:prstGeom prst="rect">
            <a:avLst/>
          </a:prstGeom>
        </p:spPr>
        <p:txBody>
          <a:bodyPr wrap="square">
            <a:spAutoFit/>
          </a:bodyPr>
          <a:lstStyle/>
          <a:p>
            <a:r>
              <a:rPr lang="en-US" sz="2400" b="1" dirty="0">
                <a:solidFill>
                  <a:schemeClr val="bg1"/>
                </a:solidFill>
                <a:latin typeface="Arial" panose="020B0604020202020204" pitchFamily="34" charset="0"/>
              </a:rPr>
              <a:t>Interviewing Chaplains Memo </a:t>
            </a:r>
          </a:p>
          <a:p>
            <a:r>
              <a:rPr lang="en-US" sz="2400" b="1" dirty="0">
                <a:solidFill>
                  <a:srgbClr val="FFC000"/>
                </a:solidFill>
                <a:latin typeface="Arial" panose="020B0604020202020204" pitchFamily="34" charset="0"/>
                <a:cs typeface="Arial" panose="020B0604020202020204" pitchFamily="34" charset="0"/>
              </a:rPr>
              <a:t>Example 1 – SSG A </a:t>
            </a:r>
            <a:r>
              <a:rPr lang="en-US" sz="2400" b="1" dirty="0">
                <a:solidFill>
                  <a:schemeClr val="bg1"/>
                </a:solidFill>
                <a:latin typeface="Arial" panose="020B0604020202020204" pitchFamily="34" charset="0"/>
              </a:rPr>
              <a:t>​</a:t>
            </a:r>
            <a:endParaRPr lang="en-US" sz="2400" b="1" dirty="0">
              <a:solidFill>
                <a:schemeClr val="bg1"/>
              </a:solidFill>
            </a:endParaRPr>
          </a:p>
        </p:txBody>
      </p:sp>
    </p:spTree>
    <p:extLst>
      <p:ext uri="{BB962C8B-B14F-4D97-AF65-F5344CB8AC3E}">
        <p14:creationId xmlns:p14="http://schemas.microsoft.com/office/powerpoint/2010/main" val="2456835429"/>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9882" y="165902"/>
            <a:ext cx="6987940" cy="584238"/>
          </a:xfrm>
        </p:spPr>
        <p:txBody>
          <a:bodyPr>
            <a:noAutofit/>
          </a:bodyPr>
          <a:lstStyle/>
          <a:p>
            <a:r>
              <a:rPr lang="en-US" sz="2400" b="1" dirty="0">
                <a:latin typeface="Arial" panose="020B0604020202020204" pitchFamily="34" charset="0"/>
                <a:cs typeface="Arial" panose="020B0604020202020204" pitchFamily="34" charset="0"/>
              </a:rPr>
              <a:t>Practical Exercise 2: </a:t>
            </a:r>
            <a:br>
              <a:rPr lang="en-US" sz="2400" b="1" dirty="0">
                <a:latin typeface="Arial" panose="020B0604020202020204" pitchFamily="34" charset="0"/>
                <a:cs typeface="Arial" panose="020B0604020202020204" pitchFamily="34" charset="0"/>
              </a:rPr>
            </a:br>
            <a:r>
              <a:rPr lang="en-US" sz="2400" b="1" dirty="0">
                <a:solidFill>
                  <a:srgbClr val="FFC000"/>
                </a:solidFill>
                <a:latin typeface="Arial" panose="020B0604020202020204" pitchFamily="34" charset="0"/>
                <a:cs typeface="Arial" panose="020B0604020202020204" pitchFamily="34" charset="0"/>
              </a:rPr>
              <a:t>Example 2 – SFC B</a:t>
            </a:r>
            <a:endParaRPr lang="en-US" sz="2400" b="1" dirty="0">
              <a:latin typeface="Arial" panose="020B0604020202020204" pitchFamily="34" charset="0"/>
              <a:cs typeface="Arial" panose="020B0604020202020204" pitchFamily="34" charset="0"/>
            </a:endParaRPr>
          </a:p>
        </p:txBody>
      </p:sp>
      <p:sp>
        <p:nvSpPr>
          <p:cNvPr id="7" name="TextBox 6"/>
          <p:cNvSpPr txBox="1"/>
          <p:nvPr/>
        </p:nvSpPr>
        <p:spPr>
          <a:xfrm>
            <a:off x="2" y="953265"/>
            <a:ext cx="9143999" cy="5632311"/>
          </a:xfrm>
          <a:prstGeom prst="rect">
            <a:avLst/>
          </a:prstGeom>
          <a:noFill/>
        </p:spPr>
        <p:txBody>
          <a:bodyPr wrap="square" rtlCol="0">
            <a:spAutoFit/>
          </a:bodyPr>
          <a:lstStyle/>
          <a:p>
            <a:r>
              <a:rPr lang="en-US" dirty="0">
                <a:latin typeface="Arial" panose="020B0604020202020204" pitchFamily="34" charset="0"/>
                <a:cs typeface="Arial" panose="020B0604020202020204" pitchFamily="34" charset="0"/>
              </a:rPr>
              <a:t>1. I request religious accommodation to wear a head covering similar to a Muslim hijab. </a:t>
            </a:r>
          </a:p>
          <a:p>
            <a:pPr marL="285750" indent="-285750">
              <a:buFont typeface="Arial" panose="020B0604020202020204" pitchFamily="34" charset="0"/>
              <a:buChar char="•"/>
            </a:pPr>
            <a:endParaRPr lang="en-US" dirty="0">
              <a:latin typeface="Arial" panose="020B0604020202020204" pitchFamily="34" charset="0"/>
              <a:cs typeface="Arial" panose="020B0604020202020204" pitchFamily="34" charset="0"/>
            </a:endParaRPr>
          </a:p>
          <a:p>
            <a:r>
              <a:rPr lang="en-US" dirty="0">
                <a:latin typeface="Arial" panose="020B0604020202020204" pitchFamily="34" charset="0"/>
                <a:cs typeface="Arial" panose="020B0604020202020204" pitchFamily="34" charset="0"/>
              </a:rPr>
              <a:t>2. I do not believe in god. I believe in the truth that nothing matters, that there is nothing above the ceiling of humanity, and that in the end you will be nothing.  We call ourselves modern Nihilists, but you may know us as “secular humanists.” Nihilists believe in what the philosopher Nietzsche taught, and we exercise the “will to power.” I believe that I am the </a:t>
            </a:r>
            <a:r>
              <a:rPr lang="en-US" i="1" dirty="0">
                <a:latin typeface="Arial" panose="020B0604020202020204" pitchFamily="34" charset="0"/>
                <a:cs typeface="Arial" panose="020B0604020202020204" pitchFamily="34" charset="0"/>
              </a:rPr>
              <a:t>Uber Mensch</a:t>
            </a:r>
            <a:r>
              <a:rPr lang="en-US" dirty="0">
                <a:latin typeface="Arial" panose="020B0604020202020204" pitchFamily="34" charset="0"/>
                <a:cs typeface="Arial" panose="020B0604020202020204" pitchFamily="34" charset="0"/>
              </a:rPr>
              <a:t>, the </a:t>
            </a:r>
            <a:r>
              <a:rPr lang="en-US" i="1" dirty="0">
                <a:latin typeface="Arial" panose="020B0604020202020204" pitchFamily="34" charset="0"/>
                <a:cs typeface="Arial" panose="020B0604020202020204" pitchFamily="34" charset="0"/>
              </a:rPr>
              <a:t>Super Person, </a:t>
            </a:r>
            <a:r>
              <a:rPr lang="en-US" dirty="0">
                <a:latin typeface="Arial" panose="020B0604020202020204" pitchFamily="34" charset="0"/>
                <a:cs typeface="Arial" panose="020B0604020202020204" pitchFamily="34" charset="0"/>
              </a:rPr>
              <a:t>and therefore can self-determine what I wear on my body. </a:t>
            </a:r>
          </a:p>
          <a:p>
            <a:endParaRPr lang="en-US" dirty="0">
              <a:latin typeface="Arial" panose="020B0604020202020204" pitchFamily="34" charset="0"/>
              <a:cs typeface="Arial" panose="020B0604020202020204" pitchFamily="34" charset="0"/>
            </a:endParaRPr>
          </a:p>
          <a:p>
            <a:r>
              <a:rPr lang="en-US" dirty="0">
                <a:latin typeface="Arial" panose="020B0604020202020204" pitchFamily="34" charset="0"/>
                <a:cs typeface="Arial" panose="020B0604020202020204" pitchFamily="34" charset="0"/>
              </a:rPr>
              <a:t>3. To understand what is meant by Nihilism and what it means to be a modern Nihilist, you must first understand what it is not. In fact, there is no evidence for any gods, therefore no reason to believe in any of them. While we do celebrate Satan as a literary figure, we just see that symbolically as the unbowed will in the face of the oppressor god. Nihilists see this as a secular symbol, and simply a call to action to not remain idle in the shadow of injustice and oppression. We are not weak like religious people.</a:t>
            </a:r>
          </a:p>
          <a:p>
            <a:pPr marL="285750" indent="-285750">
              <a:buFont typeface="Arial" panose="020B0604020202020204" pitchFamily="34" charset="0"/>
              <a:buChar char="•"/>
            </a:pPr>
            <a:endParaRPr lang="en-US" dirty="0">
              <a:latin typeface="Arial" panose="020B0604020202020204" pitchFamily="34" charset="0"/>
              <a:cs typeface="Arial" panose="020B0604020202020204" pitchFamily="34" charset="0"/>
            </a:endParaRPr>
          </a:p>
          <a:p>
            <a:r>
              <a:rPr lang="en-US" dirty="0">
                <a:latin typeface="Arial" panose="020B0604020202020204" pitchFamily="34" charset="0"/>
                <a:cs typeface="Arial" panose="020B0604020202020204" pitchFamily="34" charset="0"/>
              </a:rPr>
              <a:t>4. Muslims should not be the only ones to get to wear a head scarf. It is a symbol of a woman’s power under her restraint. Nihilists believe what we want to, and no one can tell us how to practice our secular humanism and therefore what to wear. I prefer to wear a head scarf to demonstrate the sanctity and inviolability of my body as my temple. </a:t>
            </a:r>
          </a:p>
        </p:txBody>
      </p:sp>
    </p:spTree>
    <p:extLst>
      <p:ext uri="{BB962C8B-B14F-4D97-AF65-F5344CB8AC3E}">
        <p14:creationId xmlns:p14="http://schemas.microsoft.com/office/powerpoint/2010/main" val="17847456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61365" y="943234"/>
            <a:ext cx="8830236" cy="3139321"/>
          </a:xfrm>
          <a:prstGeom prst="rect">
            <a:avLst/>
          </a:prstGeom>
        </p:spPr>
        <p:txBody>
          <a:bodyPr wrap="square">
            <a:spAutoFit/>
          </a:bodyPr>
          <a:lstStyle/>
          <a:p>
            <a:pPr indent="233363" fontAlgn="base">
              <a:buAutoNum type="arabicPeriod"/>
            </a:pPr>
            <a:r>
              <a:rPr lang="en-US" dirty="0">
                <a:solidFill>
                  <a:srgbClr val="000000"/>
                </a:solidFill>
                <a:latin typeface="Arial" panose="020B0604020202020204" pitchFamily="34" charset="0"/>
              </a:rPr>
              <a:t>On 17 JAN 24, I conducted an in-person interview with SFC B regarding her request for religious accommodation.​</a:t>
            </a:r>
          </a:p>
          <a:p>
            <a:pPr fontAlgn="base"/>
            <a:endParaRPr lang="en-US" dirty="0">
              <a:solidFill>
                <a:srgbClr val="000000"/>
              </a:solidFill>
              <a:latin typeface="Segoe UI" panose="020B0502040204020203" pitchFamily="34" charset="0"/>
            </a:endParaRPr>
          </a:p>
          <a:p>
            <a:pPr fontAlgn="base"/>
            <a:r>
              <a:rPr lang="en-US" dirty="0">
                <a:solidFill>
                  <a:srgbClr val="000000"/>
                </a:solidFill>
                <a:latin typeface="Arial" panose="020B0604020202020204" pitchFamily="34" charset="0"/>
              </a:rPr>
              <a:t>2. SFC B requests a religious accommodation to wear a head covering under Army Regulation (AR) 600-20, para. 5-6.​</a:t>
            </a:r>
          </a:p>
          <a:p>
            <a:pPr fontAlgn="base"/>
            <a:endParaRPr lang="en-US" dirty="0">
              <a:solidFill>
                <a:srgbClr val="000000"/>
              </a:solidFill>
              <a:latin typeface="Segoe UI" panose="020B0502040204020203" pitchFamily="34" charset="0"/>
            </a:endParaRPr>
          </a:p>
          <a:p>
            <a:pPr fontAlgn="base"/>
            <a:r>
              <a:rPr lang="en-US" dirty="0">
                <a:solidFill>
                  <a:srgbClr val="000000"/>
                </a:solidFill>
                <a:latin typeface="Arial" panose="020B0604020202020204" pitchFamily="34" charset="0"/>
              </a:rPr>
              <a:t>3. SFC B’s request is religious.  </a:t>
            </a:r>
          </a:p>
          <a:p>
            <a:pPr fontAlgn="base"/>
            <a:r>
              <a:rPr lang="en-US" dirty="0">
                <a:solidFill>
                  <a:srgbClr val="000000"/>
                </a:solidFill>
                <a:latin typeface="Arial" panose="020B0604020202020204" pitchFamily="34" charset="0"/>
              </a:rPr>
              <a:t> ​</a:t>
            </a:r>
            <a:endParaRPr lang="en-US" dirty="0">
              <a:solidFill>
                <a:srgbClr val="000000"/>
              </a:solidFill>
              <a:latin typeface="Segoe UI" panose="020B0502040204020203" pitchFamily="34" charset="0"/>
            </a:endParaRPr>
          </a:p>
          <a:p>
            <a:pPr fontAlgn="base"/>
            <a:r>
              <a:rPr lang="en-US" dirty="0">
                <a:solidFill>
                  <a:srgbClr val="000000"/>
                </a:solidFill>
                <a:latin typeface="Arial" panose="020B0604020202020204" pitchFamily="34" charset="0"/>
              </a:rPr>
              <a:t>4. SFC B has visited my office many times, and often corners me before command and staff and in the motor pool. She is very sincere about wanting to wear a head scarf.</a:t>
            </a:r>
            <a:endParaRPr lang="en-US" dirty="0">
              <a:solidFill>
                <a:srgbClr val="000000"/>
              </a:solidFill>
              <a:latin typeface="Segoe UI" panose="020B0502040204020203" pitchFamily="34" charset="0"/>
            </a:endParaRPr>
          </a:p>
        </p:txBody>
      </p:sp>
      <p:sp>
        <p:nvSpPr>
          <p:cNvPr id="6" name="Rectangle 5"/>
          <p:cNvSpPr/>
          <p:nvPr/>
        </p:nvSpPr>
        <p:spPr>
          <a:xfrm>
            <a:off x="161365" y="167926"/>
            <a:ext cx="8184776" cy="830997"/>
          </a:xfrm>
          <a:prstGeom prst="rect">
            <a:avLst/>
          </a:prstGeom>
        </p:spPr>
        <p:txBody>
          <a:bodyPr wrap="square">
            <a:spAutoFit/>
          </a:bodyPr>
          <a:lstStyle/>
          <a:p>
            <a:r>
              <a:rPr lang="en-US" sz="2400" b="1" dirty="0">
                <a:solidFill>
                  <a:schemeClr val="bg1"/>
                </a:solidFill>
                <a:latin typeface="Arial" panose="020B0604020202020204" pitchFamily="34" charset="0"/>
              </a:rPr>
              <a:t>Interviewing Chaplains Memo </a:t>
            </a:r>
          </a:p>
          <a:p>
            <a:r>
              <a:rPr lang="en-US" sz="2400" b="1" dirty="0">
                <a:solidFill>
                  <a:srgbClr val="FFC000"/>
                </a:solidFill>
                <a:latin typeface="Arial" panose="020B0604020202020204" pitchFamily="34" charset="0"/>
                <a:cs typeface="Arial" panose="020B0604020202020204" pitchFamily="34" charset="0"/>
              </a:rPr>
              <a:t>Example 2 – SFC B</a:t>
            </a:r>
            <a:endParaRPr lang="en-US" sz="2400" b="1" dirty="0">
              <a:solidFill>
                <a:schemeClr val="bg1"/>
              </a:solidFill>
            </a:endParaRPr>
          </a:p>
        </p:txBody>
      </p:sp>
    </p:spTree>
    <p:extLst>
      <p:ext uri="{BB962C8B-B14F-4D97-AF65-F5344CB8AC3E}">
        <p14:creationId xmlns:p14="http://schemas.microsoft.com/office/powerpoint/2010/main" val="4125631892"/>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9882" y="220172"/>
            <a:ext cx="6987940" cy="584238"/>
          </a:xfrm>
        </p:spPr>
        <p:txBody>
          <a:bodyPr>
            <a:noAutofit/>
          </a:bodyPr>
          <a:lstStyle/>
          <a:p>
            <a:r>
              <a:rPr lang="en-US" sz="2400" b="1" dirty="0">
                <a:latin typeface="Arial" panose="020B0604020202020204" pitchFamily="34" charset="0"/>
                <a:cs typeface="Arial" panose="020B0604020202020204" pitchFamily="34" charset="0"/>
              </a:rPr>
              <a:t>Practical Exercise 2: </a:t>
            </a:r>
            <a:br>
              <a:rPr lang="en-US" sz="2400" b="1" dirty="0">
                <a:latin typeface="Arial" panose="020B0604020202020204" pitchFamily="34" charset="0"/>
                <a:cs typeface="Arial" panose="020B0604020202020204" pitchFamily="34" charset="0"/>
              </a:rPr>
            </a:br>
            <a:r>
              <a:rPr lang="en-US" sz="2400" b="1" dirty="0">
                <a:solidFill>
                  <a:srgbClr val="FFC000"/>
                </a:solidFill>
                <a:latin typeface="Arial" panose="020B0604020202020204" pitchFamily="34" charset="0"/>
                <a:cs typeface="Arial" panose="020B0604020202020204" pitchFamily="34" charset="0"/>
              </a:rPr>
              <a:t>Example 3 – 1LT C</a:t>
            </a:r>
            <a:endParaRPr lang="en-US" sz="2400" b="1" dirty="0">
              <a:latin typeface="Arial" panose="020B0604020202020204" pitchFamily="34" charset="0"/>
              <a:cs typeface="Arial" panose="020B0604020202020204" pitchFamily="34" charset="0"/>
            </a:endParaRPr>
          </a:p>
        </p:txBody>
      </p:sp>
      <p:sp>
        <p:nvSpPr>
          <p:cNvPr id="7" name="TextBox 6"/>
          <p:cNvSpPr txBox="1"/>
          <p:nvPr/>
        </p:nvSpPr>
        <p:spPr>
          <a:xfrm>
            <a:off x="2" y="1005517"/>
            <a:ext cx="9143999" cy="5632311"/>
          </a:xfrm>
          <a:prstGeom prst="rect">
            <a:avLst/>
          </a:prstGeom>
          <a:noFill/>
        </p:spPr>
        <p:txBody>
          <a:bodyPr wrap="square" rtlCol="0">
            <a:spAutoFit/>
          </a:bodyPr>
          <a:lstStyle/>
          <a:p>
            <a:pPr algn="l"/>
            <a:r>
              <a:rPr lang="en-US" b="0" i="0" u="none" strike="noStrike" baseline="0" dirty="0">
                <a:solidFill>
                  <a:srgbClr val="060606"/>
                </a:solidFill>
                <a:latin typeface="Arial" panose="020B0604020202020204" pitchFamily="34" charset="0"/>
                <a:cs typeface="Arial" panose="020B0604020202020204" pitchFamily="34" charset="0"/>
              </a:rPr>
              <a:t>1. I request a religious accommodation for Army Regulation (AR) 670-1 standards to</a:t>
            </a:r>
          </a:p>
          <a:p>
            <a:pPr algn="l"/>
            <a:r>
              <a:rPr lang="en-US" b="0" i="0" u="none" strike="noStrike" baseline="0" dirty="0">
                <a:solidFill>
                  <a:srgbClr val="060606"/>
                </a:solidFill>
                <a:latin typeface="Arial" panose="020B0604020202020204" pitchFamily="34" charset="0"/>
                <a:cs typeface="Arial" panose="020B0604020202020204" pitchFamily="34" charset="0"/>
              </a:rPr>
              <a:t>wear a beard based on my Presbyterian Christian faith as contained in Scripture and the early Church Fathers.</a:t>
            </a:r>
          </a:p>
          <a:p>
            <a:pPr algn="l"/>
            <a:endParaRPr lang="en-US" dirty="0">
              <a:solidFill>
                <a:srgbClr val="060606"/>
              </a:solidFill>
              <a:latin typeface="Arial" panose="020B0604020202020204" pitchFamily="34" charset="0"/>
              <a:cs typeface="Arial" panose="020B0604020202020204" pitchFamily="34" charset="0"/>
            </a:endParaRPr>
          </a:p>
          <a:p>
            <a:r>
              <a:rPr lang="en-US" b="0" i="0" u="none" strike="noStrike" baseline="0" dirty="0">
                <a:solidFill>
                  <a:srgbClr val="060606"/>
                </a:solidFill>
                <a:latin typeface="Arial" panose="020B0604020202020204" pitchFamily="34" charset="0"/>
                <a:cs typeface="Arial" panose="020B0604020202020204" pitchFamily="34" charset="0"/>
              </a:rPr>
              <a:t>2</a:t>
            </a:r>
            <a:r>
              <a:rPr lang="en-US" b="0" i="0" u="none" strike="noStrike" baseline="0" dirty="0">
                <a:solidFill>
                  <a:srgbClr val="080808"/>
                </a:solidFill>
                <a:latin typeface="Arial" panose="020B0604020202020204" pitchFamily="34" charset="0"/>
                <a:cs typeface="Arial" panose="020B0604020202020204" pitchFamily="34" charset="0"/>
              </a:rPr>
              <a:t>. Sacred Scripture supports beard wear: Genesis 1:26-28; Leviticus 19:27; 2 Samuel 10:4-5; Ezra 9:3; </a:t>
            </a:r>
            <a:r>
              <a:rPr lang="pl-PL" b="0" i="0" u="none" strike="noStrike" baseline="0" dirty="0">
                <a:solidFill>
                  <a:srgbClr val="080808"/>
                </a:solidFill>
                <a:latin typeface="Arial" panose="020B0604020202020204" pitchFamily="34" charset="0"/>
                <a:cs typeface="Arial" panose="020B0604020202020204" pitchFamily="34" charset="0"/>
              </a:rPr>
              <a:t>Isaiah 15:2; Jeremiah 41:5.</a:t>
            </a:r>
            <a:r>
              <a:rPr lang="en-US" b="0" i="0" u="none" strike="noStrike" baseline="0" dirty="0">
                <a:solidFill>
                  <a:srgbClr val="080808"/>
                </a:solidFill>
                <a:latin typeface="Arial" panose="020B0604020202020204" pitchFamily="34" charset="0"/>
                <a:cs typeface="Arial" panose="020B0604020202020204" pitchFamily="34" charset="0"/>
              </a:rPr>
              <a:t> Church father </a:t>
            </a:r>
            <a:r>
              <a:rPr lang="en-US" spc="5" dirty="0">
                <a:solidFill>
                  <a:srgbClr val="0A0A0A"/>
                </a:solidFill>
                <a:latin typeface="Arial" panose="020B0604020202020204" pitchFamily="34" charset="0"/>
                <a:ea typeface="Times New Roman" panose="02020603050405020304" pitchFamily="18" charset="0"/>
                <a:cs typeface="Arial" panose="020B0604020202020204" pitchFamily="34" charset="0"/>
              </a:rPr>
              <a:t>Clement of Alexandria said, </a:t>
            </a:r>
            <a:r>
              <a:rPr lang="en-US" dirty="0">
                <a:solidFill>
                  <a:srgbClr val="0A0A0A"/>
                </a:solidFill>
                <a:latin typeface="Arial" panose="020B0604020202020204" pitchFamily="34" charset="0"/>
                <a:ea typeface="Times New Roman" panose="02020603050405020304" pitchFamily="18" charset="0"/>
                <a:cs typeface="Arial" panose="020B0604020202020204" pitchFamily="34" charset="0"/>
              </a:rPr>
              <a:t>"For God has adorned</a:t>
            </a:r>
            <a:r>
              <a:rPr lang="en-US" spc="180" dirty="0">
                <a:solidFill>
                  <a:srgbClr val="0A0A0A"/>
                </a:solidFill>
                <a:latin typeface="Arial" panose="020B0604020202020204" pitchFamily="34" charset="0"/>
                <a:ea typeface="Times New Roman" panose="02020603050405020304" pitchFamily="18" charset="0"/>
                <a:cs typeface="Arial" panose="020B0604020202020204" pitchFamily="34" charset="0"/>
              </a:rPr>
              <a:t> </a:t>
            </a:r>
            <a:r>
              <a:rPr lang="en-US" dirty="0">
                <a:solidFill>
                  <a:srgbClr val="0A0A0A"/>
                </a:solidFill>
                <a:latin typeface="Arial" panose="020B0604020202020204" pitchFamily="34" charset="0"/>
                <a:ea typeface="Times New Roman" panose="02020603050405020304" pitchFamily="18" charset="0"/>
                <a:cs typeface="Arial" panose="020B0604020202020204" pitchFamily="34" charset="0"/>
              </a:rPr>
              <a:t>man, like the lions, with a beard. It is</a:t>
            </a:r>
            <a:r>
              <a:rPr lang="en-US" spc="185" dirty="0">
                <a:solidFill>
                  <a:srgbClr val="0A0A0A"/>
                </a:solidFill>
                <a:latin typeface="Arial" panose="020B0604020202020204" pitchFamily="34" charset="0"/>
                <a:ea typeface="Times New Roman" panose="02020603050405020304" pitchFamily="18" charset="0"/>
                <a:cs typeface="Arial" panose="020B0604020202020204" pitchFamily="34" charset="0"/>
              </a:rPr>
              <a:t> </a:t>
            </a:r>
            <a:r>
              <a:rPr lang="en-US" dirty="0">
                <a:solidFill>
                  <a:srgbClr val="0A0A0A"/>
                </a:solidFill>
                <a:latin typeface="Arial" panose="020B0604020202020204" pitchFamily="34" charset="0"/>
                <a:ea typeface="Times New Roman" panose="02020603050405020304" pitchFamily="18" charset="0"/>
                <a:cs typeface="Arial" panose="020B0604020202020204" pitchFamily="34" charset="0"/>
              </a:rPr>
              <a:t>therefore</a:t>
            </a:r>
            <a:r>
              <a:rPr lang="en-US" spc="115" dirty="0">
                <a:solidFill>
                  <a:srgbClr val="0A0A0A"/>
                </a:solidFill>
                <a:latin typeface="Arial" panose="020B0604020202020204" pitchFamily="34" charset="0"/>
                <a:ea typeface="Times New Roman" panose="02020603050405020304" pitchFamily="18" charset="0"/>
                <a:cs typeface="Arial" panose="020B0604020202020204" pitchFamily="34" charset="0"/>
              </a:rPr>
              <a:t> </a:t>
            </a:r>
            <a:r>
              <a:rPr lang="en-US" dirty="0">
                <a:solidFill>
                  <a:srgbClr val="0A0A0A"/>
                </a:solidFill>
                <a:latin typeface="Arial" panose="020B0604020202020204" pitchFamily="34" charset="0"/>
                <a:ea typeface="Times New Roman" panose="02020603050405020304" pitchFamily="18" charset="0"/>
                <a:cs typeface="Arial" panose="020B0604020202020204" pitchFamily="34" charset="0"/>
              </a:rPr>
              <a:t>impious</a:t>
            </a:r>
            <a:r>
              <a:rPr lang="en-US" spc="45" dirty="0">
                <a:solidFill>
                  <a:srgbClr val="0A0A0A"/>
                </a:solidFill>
                <a:latin typeface="Arial" panose="020B0604020202020204" pitchFamily="34" charset="0"/>
                <a:ea typeface="Times New Roman" panose="02020603050405020304" pitchFamily="18" charset="0"/>
                <a:cs typeface="Arial" panose="020B0604020202020204" pitchFamily="34" charset="0"/>
              </a:rPr>
              <a:t> </a:t>
            </a:r>
            <a:r>
              <a:rPr lang="en-US" dirty="0">
                <a:solidFill>
                  <a:srgbClr val="0A0A0A"/>
                </a:solidFill>
                <a:latin typeface="Arial" panose="020B0604020202020204" pitchFamily="34" charset="0"/>
                <a:ea typeface="Times New Roman" panose="02020603050405020304" pitchFamily="18" charset="0"/>
                <a:cs typeface="Arial" panose="020B0604020202020204" pitchFamily="34" charset="0"/>
              </a:rPr>
              <a:t>to</a:t>
            </a:r>
            <a:r>
              <a:rPr lang="en-US" spc="170" dirty="0">
                <a:solidFill>
                  <a:srgbClr val="0A0A0A"/>
                </a:solidFill>
                <a:latin typeface="Arial" panose="020B0604020202020204" pitchFamily="34" charset="0"/>
                <a:ea typeface="Times New Roman" panose="02020603050405020304" pitchFamily="18" charset="0"/>
                <a:cs typeface="Arial" panose="020B0604020202020204" pitchFamily="34" charset="0"/>
              </a:rPr>
              <a:t> </a:t>
            </a:r>
            <a:r>
              <a:rPr lang="en-US" dirty="0">
                <a:solidFill>
                  <a:srgbClr val="0A0A0A"/>
                </a:solidFill>
                <a:latin typeface="Arial" panose="020B0604020202020204" pitchFamily="34" charset="0"/>
                <a:ea typeface="Times New Roman" panose="02020603050405020304" pitchFamily="18" charset="0"/>
                <a:cs typeface="Arial" panose="020B0604020202020204" pitchFamily="34" charset="0"/>
              </a:rPr>
              <a:t>desecrate</a:t>
            </a:r>
            <a:r>
              <a:rPr lang="en-US" spc="25" dirty="0">
                <a:solidFill>
                  <a:srgbClr val="0A0A0A"/>
                </a:solidFill>
                <a:latin typeface="Arial" panose="020B0604020202020204" pitchFamily="34" charset="0"/>
                <a:ea typeface="Times New Roman" panose="02020603050405020304" pitchFamily="18" charset="0"/>
                <a:cs typeface="Arial" panose="020B0604020202020204" pitchFamily="34" charset="0"/>
              </a:rPr>
              <a:t> </a:t>
            </a:r>
            <a:r>
              <a:rPr lang="en-US" dirty="0">
                <a:solidFill>
                  <a:srgbClr val="0A0A0A"/>
                </a:solidFill>
                <a:latin typeface="Arial" panose="020B0604020202020204" pitchFamily="34" charset="0"/>
                <a:ea typeface="Times New Roman" panose="02020603050405020304" pitchFamily="18" charset="0"/>
                <a:cs typeface="Arial" panose="020B0604020202020204" pitchFamily="34" charset="0"/>
              </a:rPr>
              <a:t>the</a:t>
            </a:r>
            <a:r>
              <a:rPr lang="en-US" spc="85" dirty="0">
                <a:solidFill>
                  <a:srgbClr val="0A0A0A"/>
                </a:solidFill>
                <a:latin typeface="Arial" panose="020B0604020202020204" pitchFamily="34" charset="0"/>
                <a:ea typeface="Times New Roman" panose="02020603050405020304" pitchFamily="18" charset="0"/>
                <a:cs typeface="Arial" panose="020B0604020202020204" pitchFamily="34" charset="0"/>
              </a:rPr>
              <a:t> </a:t>
            </a:r>
            <a:r>
              <a:rPr lang="en-US" dirty="0">
                <a:solidFill>
                  <a:srgbClr val="0A0A0A"/>
                </a:solidFill>
                <a:latin typeface="Arial" panose="020B0604020202020204" pitchFamily="34" charset="0"/>
                <a:ea typeface="Times New Roman" panose="02020603050405020304" pitchFamily="18" charset="0"/>
                <a:cs typeface="Arial" panose="020B0604020202020204" pitchFamily="34" charset="0"/>
              </a:rPr>
              <a:t>symbol</a:t>
            </a:r>
            <a:r>
              <a:rPr lang="en-US" spc="85" dirty="0">
                <a:solidFill>
                  <a:srgbClr val="0A0A0A"/>
                </a:solidFill>
                <a:latin typeface="Arial" panose="020B0604020202020204" pitchFamily="34" charset="0"/>
                <a:ea typeface="Times New Roman" panose="02020603050405020304" pitchFamily="18" charset="0"/>
                <a:cs typeface="Arial" panose="020B0604020202020204" pitchFamily="34" charset="0"/>
              </a:rPr>
              <a:t> </a:t>
            </a:r>
            <a:r>
              <a:rPr lang="en-US" dirty="0">
                <a:solidFill>
                  <a:srgbClr val="0A0A0A"/>
                </a:solidFill>
                <a:latin typeface="Arial" panose="020B0604020202020204" pitchFamily="34" charset="0"/>
                <a:ea typeface="Times New Roman" panose="02020603050405020304" pitchFamily="18" charset="0"/>
                <a:cs typeface="Arial" panose="020B0604020202020204" pitchFamily="34" charset="0"/>
              </a:rPr>
              <a:t>of</a:t>
            </a:r>
            <a:r>
              <a:rPr lang="en-US" spc="100" dirty="0">
                <a:solidFill>
                  <a:srgbClr val="0A0A0A"/>
                </a:solidFill>
                <a:latin typeface="Arial" panose="020B0604020202020204" pitchFamily="34" charset="0"/>
                <a:ea typeface="Times New Roman" panose="02020603050405020304" pitchFamily="18" charset="0"/>
                <a:cs typeface="Arial" panose="020B0604020202020204" pitchFamily="34" charset="0"/>
              </a:rPr>
              <a:t> </a:t>
            </a:r>
            <a:r>
              <a:rPr lang="en-US" dirty="0">
                <a:solidFill>
                  <a:srgbClr val="0A0A0A"/>
                </a:solidFill>
                <a:latin typeface="Arial" panose="020B0604020202020204" pitchFamily="34" charset="0"/>
                <a:ea typeface="Times New Roman" panose="02020603050405020304" pitchFamily="18" charset="0"/>
                <a:cs typeface="Arial" panose="020B0604020202020204" pitchFamily="34" charset="0"/>
              </a:rPr>
              <a:t>manhood.” John Calvin wore his beard to demonstrate sincere allegiance to Christ and challenge the clean-faced priests and authority of Rome. </a:t>
            </a:r>
          </a:p>
          <a:p>
            <a:pPr marL="69850" indent="158750">
              <a:spcBef>
                <a:spcPts val="5"/>
              </a:spcBef>
            </a:pPr>
            <a:endParaRPr lang="en-US" sz="1800" dirty="0">
              <a:solidFill>
                <a:srgbClr val="0A0A0A"/>
              </a:solidFill>
              <a:effectLst/>
              <a:latin typeface="Arial" panose="020B0604020202020204" pitchFamily="34" charset="0"/>
              <a:ea typeface="Times New Roman" panose="02020603050405020304" pitchFamily="18" charset="0"/>
              <a:cs typeface="Arial" panose="020B0604020202020204" pitchFamily="34" charset="0"/>
            </a:endParaRPr>
          </a:p>
          <a:p>
            <a:pPr marL="0" marR="0">
              <a:spcBef>
                <a:spcPts val="0"/>
              </a:spcBef>
              <a:spcAft>
                <a:spcPts val="0"/>
              </a:spcAft>
            </a:pPr>
            <a:r>
              <a:rPr lang="en-US" b="0" i="0" u="none" strike="noStrike" baseline="0" dirty="0">
                <a:solidFill>
                  <a:srgbClr val="080808"/>
                </a:solidFill>
                <a:latin typeface="Arial" panose="020B0604020202020204" pitchFamily="34" charset="0"/>
                <a:cs typeface="Arial" panose="020B0604020202020204" pitchFamily="34" charset="0"/>
              </a:rPr>
              <a:t>3. </a:t>
            </a:r>
            <a:r>
              <a:rPr lang="en-US" sz="1800" dirty="0">
                <a:effectLst/>
                <a:latin typeface="Arial" panose="020B0604020202020204" pitchFamily="34" charset="0"/>
                <a:ea typeface="Calibri" panose="020F0502020204030204" pitchFamily="34" charset="0"/>
                <a:cs typeface="Arial" panose="020B0604020202020204" pitchFamily="34" charset="0"/>
              </a:rPr>
              <a:t>Eastern Orthodox Christian Soldiers consistently wear beards. It seems some Catholics have intermittently requested. In my Christ-followership, I have pivoted from "contemporary" worship to liturgy, and a re-discovery of our past Christian theological heritage. I do not want the Army to think tha</a:t>
            </a:r>
            <a:r>
              <a:rPr lang="en-US" dirty="0">
                <a:latin typeface="Arial" panose="020B0604020202020204" pitchFamily="34" charset="0"/>
                <a:ea typeface="Calibri" panose="020F0502020204030204" pitchFamily="34" charset="0"/>
                <a:cs typeface="Arial" panose="020B0604020202020204" pitchFamily="34" charset="0"/>
              </a:rPr>
              <a:t>t I as a </a:t>
            </a:r>
            <a:r>
              <a:rPr lang="en-US" sz="1800" dirty="0">
                <a:effectLst/>
                <a:latin typeface="Arial" panose="020B0604020202020204" pitchFamily="34" charset="0"/>
                <a:ea typeface="Calibri" panose="020F0502020204030204" pitchFamily="34" charset="0"/>
                <a:cs typeface="Arial" panose="020B0604020202020204" pitchFamily="34" charset="0"/>
              </a:rPr>
              <a:t>Christian requester insincerely seek a beard. On the contrary, we young Christians are actually seeking the face of God in an ancient manner.  </a:t>
            </a:r>
          </a:p>
          <a:p>
            <a:pPr marL="0" marR="0">
              <a:spcBef>
                <a:spcPts val="0"/>
              </a:spcBef>
              <a:spcAft>
                <a:spcPts val="0"/>
              </a:spcAft>
            </a:pPr>
            <a:endParaRPr lang="en-US" dirty="0">
              <a:latin typeface="Arial" panose="020B0604020202020204" pitchFamily="34" charset="0"/>
              <a:ea typeface="Calibri" panose="020F0502020204030204" pitchFamily="34" charset="0"/>
              <a:cs typeface="Arial" panose="020B0604020202020204" pitchFamily="34" charset="0"/>
            </a:endParaRPr>
          </a:p>
          <a:p>
            <a:pPr marL="0" marR="0">
              <a:spcBef>
                <a:spcPts val="0"/>
              </a:spcBef>
              <a:spcAft>
                <a:spcPts val="0"/>
              </a:spcAft>
            </a:pPr>
            <a:r>
              <a:rPr lang="en-US" sz="1800" dirty="0">
                <a:effectLst/>
                <a:latin typeface="Arial" panose="020B0604020202020204" pitchFamily="34" charset="0"/>
                <a:ea typeface="Calibri" panose="020F0502020204030204" pitchFamily="34" charset="0"/>
                <a:cs typeface="Arial" panose="020B0604020202020204" pitchFamily="34" charset="0"/>
              </a:rPr>
              <a:t>4. An online search showed that RFRA, DODI 1300.17, and AR 600-20 clarify the right for Soldiers to seek religious </a:t>
            </a:r>
            <a:r>
              <a:rPr lang="en-US" dirty="0">
                <a:latin typeface="Arial" panose="020B0604020202020204" pitchFamily="34" charset="0"/>
                <a:ea typeface="Calibri" panose="020F0502020204030204" pitchFamily="34" charset="0"/>
                <a:cs typeface="Arial" panose="020B0604020202020204" pitchFamily="34" charset="0"/>
              </a:rPr>
              <a:t>a</a:t>
            </a:r>
            <a:r>
              <a:rPr lang="en-US" sz="1800" dirty="0">
                <a:effectLst/>
                <a:latin typeface="Arial" panose="020B0604020202020204" pitchFamily="34" charset="0"/>
                <a:ea typeface="Calibri" panose="020F0502020204030204" pitchFamily="34" charset="0"/>
                <a:cs typeface="Arial" panose="020B0604020202020204" pitchFamily="34" charset="0"/>
              </a:rPr>
              <a:t>ccommodation. Please consider my individual request so that I may freely exercise my religion and fully connect with God.</a:t>
            </a:r>
          </a:p>
        </p:txBody>
      </p:sp>
    </p:spTree>
    <p:extLst>
      <p:ext uri="{BB962C8B-B14F-4D97-AF65-F5344CB8AC3E}">
        <p14:creationId xmlns:p14="http://schemas.microsoft.com/office/powerpoint/2010/main" val="5545879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61365" y="946858"/>
            <a:ext cx="8830236" cy="5632311"/>
          </a:xfrm>
          <a:prstGeom prst="rect">
            <a:avLst/>
          </a:prstGeom>
        </p:spPr>
        <p:txBody>
          <a:bodyPr wrap="square">
            <a:spAutoFit/>
          </a:bodyPr>
          <a:lstStyle/>
          <a:p>
            <a:pPr fontAlgn="base">
              <a:buAutoNum type="arabicPeriod"/>
            </a:pPr>
            <a:r>
              <a:rPr lang="en-US" dirty="0">
                <a:solidFill>
                  <a:srgbClr val="000000"/>
                </a:solidFill>
                <a:latin typeface="Arial" panose="020B0604020202020204" pitchFamily="34" charset="0"/>
                <a:cs typeface="Arial" panose="020B0604020202020204" pitchFamily="34" charset="0"/>
              </a:rPr>
              <a:t> On 09 FEB 24 I conducted an in-person interview with 1LT C regarding his request for religious accommodation.​</a:t>
            </a:r>
          </a:p>
          <a:p>
            <a:pPr fontAlgn="base">
              <a:buAutoNum type="arabicPeriod"/>
            </a:pPr>
            <a:endParaRPr lang="en-US" dirty="0">
              <a:solidFill>
                <a:srgbClr val="000000"/>
              </a:solidFill>
              <a:latin typeface="Arial" panose="020B0604020202020204" pitchFamily="34" charset="0"/>
              <a:cs typeface="Arial" panose="020B0604020202020204" pitchFamily="34" charset="0"/>
            </a:endParaRPr>
          </a:p>
          <a:p>
            <a:pPr fontAlgn="base"/>
            <a:r>
              <a:rPr lang="en-US" dirty="0">
                <a:solidFill>
                  <a:srgbClr val="000000"/>
                </a:solidFill>
                <a:latin typeface="Arial" panose="020B0604020202020204" pitchFamily="34" charset="0"/>
                <a:cs typeface="Arial" panose="020B0604020202020204" pitchFamily="34" charset="0"/>
              </a:rPr>
              <a:t>2. 1LT C requests a religious accommodation to wear a beard under Army Regulation (AR) 600-20, para. 5-6.​</a:t>
            </a:r>
          </a:p>
          <a:p>
            <a:pPr fontAlgn="base"/>
            <a:endParaRPr lang="en-US" dirty="0">
              <a:solidFill>
                <a:srgbClr val="000000"/>
              </a:solidFill>
              <a:latin typeface="Arial" panose="020B0604020202020204" pitchFamily="34" charset="0"/>
              <a:cs typeface="Arial" panose="020B0604020202020204" pitchFamily="34" charset="0"/>
            </a:endParaRPr>
          </a:p>
          <a:p>
            <a:pPr fontAlgn="base"/>
            <a:r>
              <a:rPr lang="en-US" dirty="0">
                <a:solidFill>
                  <a:srgbClr val="000000"/>
                </a:solidFill>
                <a:latin typeface="Arial" panose="020B0604020202020204" pitchFamily="34" charset="0"/>
                <a:cs typeface="Arial" panose="020B0604020202020204" pitchFamily="34" charset="0"/>
              </a:rPr>
              <a:t>3. This is not a religious request. 1LT C is a Christian from the Presbyterian Church in America (PCA). Wear of the beard is not a central or mandated tenet of the PCA. Instead, he requests to wear a beard in accordance with his individual connection with God. 1LT C detailed in our interview several key Scriptural passages and guidance from foundational Christian leaders.</a:t>
            </a:r>
          </a:p>
          <a:p>
            <a:pPr fontAlgn="base"/>
            <a:endParaRPr lang="en-US" dirty="0">
              <a:solidFill>
                <a:srgbClr val="000000"/>
              </a:solidFill>
              <a:latin typeface="Arial" panose="020B0604020202020204" pitchFamily="34" charset="0"/>
              <a:cs typeface="Arial" panose="020B0604020202020204" pitchFamily="34" charset="0"/>
            </a:endParaRPr>
          </a:p>
          <a:p>
            <a:pPr fontAlgn="base"/>
            <a:r>
              <a:rPr lang="en-US" dirty="0">
                <a:solidFill>
                  <a:srgbClr val="000000"/>
                </a:solidFill>
                <a:latin typeface="Arial" panose="020B0604020202020204" pitchFamily="34" charset="0"/>
                <a:cs typeface="Arial" panose="020B0604020202020204" pitchFamily="34" charset="0"/>
              </a:rPr>
              <a:t>4. 1LT C does not demonstrate sincerity of belief. He has been a Presbyterian Christian since 2014. He attends a local church in his faith tradition. His baby son and young wife are baptized into the PCA faith. Further, his pastor sent me an email verifying his worship attendance and support to Sunday School. I am a Presbyterian, too. His request is not religious, so it is insincere.</a:t>
            </a:r>
          </a:p>
          <a:p>
            <a:pPr fontAlgn="base"/>
            <a:endParaRPr lang="en-US" dirty="0">
              <a:solidFill>
                <a:srgbClr val="000000"/>
              </a:solidFill>
              <a:latin typeface="Arial" panose="020B0604020202020204" pitchFamily="34" charset="0"/>
              <a:cs typeface="Arial" panose="020B0604020202020204" pitchFamily="34" charset="0"/>
            </a:endParaRPr>
          </a:p>
          <a:p>
            <a:pPr fontAlgn="base"/>
            <a:r>
              <a:rPr lang="en-US" dirty="0">
                <a:solidFill>
                  <a:srgbClr val="000000"/>
                </a:solidFill>
                <a:latin typeface="Arial" panose="020B0604020202020204" pitchFamily="34" charset="0"/>
                <a:cs typeface="Arial" panose="020B0604020202020204" pitchFamily="34" charset="0"/>
              </a:rPr>
              <a:t>5. I determine that 1LT C does not base his request on a sincerely held religious belief.  </a:t>
            </a:r>
          </a:p>
        </p:txBody>
      </p:sp>
      <p:sp>
        <p:nvSpPr>
          <p:cNvPr id="6" name="Rectangle 5"/>
          <p:cNvSpPr/>
          <p:nvPr/>
        </p:nvSpPr>
        <p:spPr>
          <a:xfrm>
            <a:off x="161365" y="115861"/>
            <a:ext cx="8059271" cy="830997"/>
          </a:xfrm>
          <a:prstGeom prst="rect">
            <a:avLst/>
          </a:prstGeom>
        </p:spPr>
        <p:txBody>
          <a:bodyPr wrap="square">
            <a:spAutoFit/>
          </a:bodyPr>
          <a:lstStyle/>
          <a:p>
            <a:pPr>
              <a:defRPr/>
            </a:pPr>
            <a:r>
              <a:rPr lang="en-US" sz="2400" b="1" dirty="0">
                <a:solidFill>
                  <a:schemeClr val="bg1"/>
                </a:solidFill>
                <a:latin typeface="Arial" panose="020B0604020202020204" pitchFamily="34" charset="0"/>
              </a:rPr>
              <a:t>Interviewing Chaplains Memo </a:t>
            </a:r>
          </a:p>
          <a:p>
            <a:pPr>
              <a:defRPr/>
            </a:pPr>
            <a:r>
              <a:rPr lang="en-US" sz="2400" b="1" dirty="0">
                <a:solidFill>
                  <a:srgbClr val="FFC000"/>
                </a:solidFill>
                <a:latin typeface="Arial" panose="020B0604020202020204" pitchFamily="34" charset="0"/>
                <a:cs typeface="Arial" panose="020B0604020202020204" pitchFamily="34" charset="0"/>
              </a:rPr>
              <a:t>Example 3 – 1LT C </a:t>
            </a:r>
            <a:r>
              <a:rPr lang="en-US" sz="2400" b="1" dirty="0">
                <a:solidFill>
                  <a:schemeClr val="bg1"/>
                </a:solidFill>
                <a:latin typeface="Arial" panose="020B0604020202020204" pitchFamily="34" charset="0"/>
              </a:rPr>
              <a:t>​</a:t>
            </a:r>
            <a:endParaRPr lang="en-US" sz="2400" b="1" dirty="0">
              <a:solidFill>
                <a:schemeClr val="bg1"/>
              </a:solidFill>
              <a:latin typeface="Calibri"/>
            </a:endParaRPr>
          </a:p>
        </p:txBody>
      </p:sp>
    </p:spTree>
    <p:extLst>
      <p:ext uri="{BB962C8B-B14F-4D97-AF65-F5344CB8AC3E}">
        <p14:creationId xmlns:p14="http://schemas.microsoft.com/office/powerpoint/2010/main" val="3366544812"/>
      </p:ext>
    </p:extLst>
  </p:cSld>
  <p:clrMapOvr>
    <a:masterClrMapping/>
  </p:clrMapOvr>
</p:sld>
</file>

<file path=ppt/theme/theme1.xml><?xml version="1.0" encoding="utf-8"?>
<a:theme xmlns:a="http://schemas.openxmlformats.org/drawingml/2006/main" name="Master Theme">
  <a:themeElements>
    <a:clrScheme name="Custom 1">
      <a:dk1>
        <a:sysClr val="windowText" lastClr="000000"/>
      </a:dk1>
      <a:lt1>
        <a:sysClr val="window" lastClr="FFFFFF"/>
      </a:lt1>
      <a:dk2>
        <a:srgbClr val="FFCC01"/>
      </a:dk2>
      <a:lt2>
        <a:srgbClr val="F9F9F9"/>
      </a:lt2>
      <a:accent1>
        <a:srgbClr val="000000"/>
      </a:accent1>
      <a:accent2>
        <a:srgbClr val="FFFFFF"/>
      </a:accent2>
      <a:accent3>
        <a:srgbClr val="FFCC01"/>
      </a:accent3>
      <a:accent4>
        <a:srgbClr val="1F1E22"/>
      </a:accent4>
      <a:accent5>
        <a:srgbClr val="727372"/>
      </a:accent5>
      <a:accent6>
        <a:srgbClr val="8D8D8D"/>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_activity xmlns="04adc925-6b5d-4628-b7e0-5b86efa98958" xsi:nil="true"/>
    <_ip_UnifiedCompliancePolicyUIAction xmlns="http://schemas.microsoft.com/sharepoint/v3" xsi:nil="true"/>
    <_ip_UnifiedCompliancePolicyProperties xmlns="http://schemas.microsoft.com/sharepoint/v3"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398C060DC519C5438F279013B0EC9B02" ma:contentTypeVersion="18" ma:contentTypeDescription="Create a new document." ma:contentTypeScope="" ma:versionID="855b23355a4a16c7a0fbaad9c6396bac">
  <xsd:schema xmlns:xsd="http://www.w3.org/2001/XMLSchema" xmlns:xs="http://www.w3.org/2001/XMLSchema" xmlns:p="http://schemas.microsoft.com/office/2006/metadata/properties" xmlns:ns1="http://schemas.microsoft.com/sharepoint/v3" xmlns:ns3="04adc925-6b5d-4628-b7e0-5b86efa98958" xmlns:ns4="bc96db8f-62c4-44cc-8b28-7ef117495d18" targetNamespace="http://schemas.microsoft.com/office/2006/metadata/properties" ma:root="true" ma:fieldsID="456705d2e4c4b0e134d9b29ff62d4df8" ns1:_="" ns3:_="" ns4:_="">
    <xsd:import namespace="http://schemas.microsoft.com/sharepoint/v3"/>
    <xsd:import namespace="04adc925-6b5d-4628-b7e0-5b86efa98958"/>
    <xsd:import namespace="bc96db8f-62c4-44cc-8b28-7ef117495d18"/>
    <xsd:element name="properties">
      <xsd:complexType>
        <xsd:sequence>
          <xsd:element name="documentManagement">
            <xsd:complexType>
              <xsd:all>
                <xsd:element ref="ns3:MediaServiceMetadata" minOccurs="0"/>
                <xsd:element ref="ns3:MediaServiceFastMetadata" minOccurs="0"/>
                <xsd:element ref="ns4:SharedWithUsers" minOccurs="0"/>
                <xsd:element ref="ns4:SharedWithDetails" minOccurs="0"/>
                <xsd:element ref="ns4:SharingHintHash" minOccurs="0"/>
                <xsd:element ref="ns3:MediaServiceAutoTags" minOccurs="0"/>
                <xsd:element ref="ns3:MediaServiceOCR" minOccurs="0"/>
                <xsd:element ref="ns3:MediaServiceGenerationTime" minOccurs="0"/>
                <xsd:element ref="ns3:MediaServiceEventHashCode" minOccurs="0"/>
                <xsd:element ref="ns3:MediaServiceDateTaken" minOccurs="0"/>
                <xsd:element ref="ns3:MediaLengthInSeconds" minOccurs="0"/>
                <xsd:element ref="ns3:MediaServiceLocation" minOccurs="0"/>
                <xsd:element ref="ns3:_activity" minOccurs="0"/>
                <xsd:element ref="ns1:_ip_UnifiedCompliancePolicyProperties" minOccurs="0"/>
                <xsd:element ref="ns1:_ip_UnifiedCompliancePolicyUIAction" minOccurs="0"/>
                <xsd:element ref="ns3:MediaServiceObjectDetectorVersions" minOccurs="0"/>
                <xsd:element ref="ns3:MediaServiceSearchProperties" minOccurs="0"/>
                <xsd:element ref="ns3:MediaServiceSystemTag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21" nillable="true" ma:displayName="Unified Compliance Policy Properties" ma:hidden="true" ma:internalName="_ip_UnifiedCompliancePolicyProperties">
      <xsd:simpleType>
        <xsd:restriction base="dms:Note"/>
      </xsd:simpleType>
    </xsd:element>
    <xsd:element name="_ip_UnifiedCompliancePolicyUIAction" ma:index="22"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04adc925-6b5d-4628-b7e0-5b86efa98958"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3" nillable="true" ma:displayName="Tags" ma:internalName="MediaServiceAutoTags"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DateTaken" ma:index="17" nillable="true" ma:displayName="MediaServiceDateTaken" ma:hidden="true" ma:indexed="true" ma:internalName="MediaServiceDateTaken" ma:readOnly="true">
      <xsd:simpleType>
        <xsd:restriction base="dms:Text"/>
      </xsd:simpleType>
    </xsd:element>
    <xsd:element name="MediaLengthInSeconds" ma:index="18" nillable="true" ma:displayName="MediaLengthInSeconds" ma:hidden="true" ma:internalName="MediaLengthInSeconds" ma:readOnly="true">
      <xsd:simpleType>
        <xsd:restriction base="dms:Unknown"/>
      </xsd:simpleType>
    </xsd:element>
    <xsd:element name="MediaServiceLocation" ma:index="19" nillable="true" ma:displayName="Location" ma:indexed="true" ma:internalName="MediaServiceLocation" ma:readOnly="true">
      <xsd:simpleType>
        <xsd:restriction base="dms:Text"/>
      </xsd:simpleType>
    </xsd:element>
    <xsd:element name="_activity" ma:index="20" nillable="true" ma:displayName="_activity" ma:hidden="true" ma:internalName="_activity">
      <xsd:simpleType>
        <xsd:restriction base="dms:Note"/>
      </xsd:simpleType>
    </xsd:element>
    <xsd:element name="MediaServiceObjectDetectorVersions" ma:index="23" nillable="true" ma:displayName="MediaServiceObjectDetectorVersions" ma:hidden="true" ma:indexed="true" ma:internalName="MediaServiceObjectDetectorVersions" ma:readOnly="true">
      <xsd:simpleType>
        <xsd:restriction base="dms:Text"/>
      </xsd:simpleType>
    </xsd:element>
    <xsd:element name="MediaServiceSearchProperties" ma:index="24" nillable="true" ma:displayName="MediaServiceSearchProperties" ma:hidden="true" ma:internalName="MediaServiceSearchProperties" ma:readOnly="true">
      <xsd:simpleType>
        <xsd:restriction base="dms:Note"/>
      </xsd:simpleType>
    </xsd:element>
    <xsd:element name="MediaServiceSystemTags" ma:index="25" nillable="true" ma:displayName="MediaServiceSystemTags" ma:hidden="true" ma:internalName="MediaServiceSystemTag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bc96db8f-62c4-44cc-8b28-7ef117495d18"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SharingHintHash" ma:index="12"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FE3F8B7F-2815-446B-89A1-C11C112C83DE}">
  <ds:schemaRefs>
    <ds:schemaRef ds:uri="http://schemas.microsoft.com/sharepoint/v3/contenttype/forms"/>
  </ds:schemaRefs>
</ds:datastoreItem>
</file>

<file path=customXml/itemProps2.xml><?xml version="1.0" encoding="utf-8"?>
<ds:datastoreItem xmlns:ds="http://schemas.openxmlformats.org/officeDocument/2006/customXml" ds:itemID="{AA7AB16C-4A7D-45FF-B7D2-8B7624828DEF}">
  <ds:schemaRefs>
    <ds:schemaRef ds:uri="http://schemas.microsoft.com/office/infopath/2007/PartnerControls"/>
    <ds:schemaRef ds:uri="http://purl.org/dc/dcmitype/"/>
    <ds:schemaRef ds:uri="http://schemas.microsoft.com/office/2006/metadata/properties"/>
    <ds:schemaRef ds:uri="http://schemas.microsoft.com/office/2006/documentManagement/types"/>
    <ds:schemaRef ds:uri="http://schemas.openxmlformats.org/package/2006/metadata/core-properties"/>
    <ds:schemaRef ds:uri="http://schemas.microsoft.com/sharepoint/v3"/>
    <ds:schemaRef ds:uri="http://www.w3.org/XML/1998/namespace"/>
    <ds:schemaRef ds:uri="http://purl.org/dc/terms/"/>
    <ds:schemaRef ds:uri="bc96db8f-62c4-44cc-8b28-7ef117495d18"/>
    <ds:schemaRef ds:uri="04adc925-6b5d-4628-b7e0-5b86efa98958"/>
    <ds:schemaRef ds:uri="http://purl.org/dc/elements/1.1/"/>
  </ds:schemaRefs>
</ds:datastoreItem>
</file>

<file path=customXml/itemProps3.xml><?xml version="1.0" encoding="utf-8"?>
<ds:datastoreItem xmlns:ds="http://schemas.openxmlformats.org/officeDocument/2006/customXml" ds:itemID="{A646091F-57AE-47D9-A20A-8A08EE8D3DE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04adc925-6b5d-4628-b7e0-5b86efa98958"/>
    <ds:schemaRef ds:uri="bc96db8f-62c4-44cc-8b28-7ef117495d18"/>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Metadata/LabelInfo.xml><?xml version="1.0" encoding="utf-8"?>
<clbl:labelList xmlns:clbl="http://schemas.microsoft.com/office/2020/mipLabelMetadata">
  <clbl:label id="{fae6d70f-954b-4811-92b6-0530d6f84c43}" enabled="0" method="" siteId="{fae6d70f-954b-4811-92b6-0530d6f84c43}" removed="1"/>
</clbl:labelList>
</file>

<file path=docProps/app.xml><?xml version="1.0" encoding="utf-8"?>
<Properties xmlns="http://schemas.openxmlformats.org/officeDocument/2006/extended-properties" xmlns:vt="http://schemas.openxmlformats.org/officeDocument/2006/docPropsVTypes">
  <Template/>
  <TotalTime>45282</TotalTime>
  <Words>21138</Words>
  <Application>Microsoft Office PowerPoint</Application>
  <PresentationFormat>On-screen Show (4:3)</PresentationFormat>
  <Paragraphs>1140</Paragraphs>
  <Slides>103</Slides>
  <Notes>73</Notes>
  <HiddenSlides>0</HiddenSlides>
  <MMClips>0</MMClips>
  <ScaleCrop>false</ScaleCrop>
  <HeadingPairs>
    <vt:vector size="8" baseType="variant">
      <vt:variant>
        <vt:lpstr>Fonts Used</vt:lpstr>
      </vt:variant>
      <vt:variant>
        <vt:i4>10</vt:i4>
      </vt:variant>
      <vt:variant>
        <vt:lpstr>Theme</vt:lpstr>
      </vt:variant>
      <vt:variant>
        <vt:i4>1</vt:i4>
      </vt:variant>
      <vt:variant>
        <vt:lpstr>Embedded OLE Servers</vt:lpstr>
      </vt:variant>
      <vt:variant>
        <vt:i4>3</vt:i4>
      </vt:variant>
      <vt:variant>
        <vt:lpstr>Slide Titles</vt:lpstr>
      </vt:variant>
      <vt:variant>
        <vt:i4>103</vt:i4>
      </vt:variant>
    </vt:vector>
  </HeadingPairs>
  <TitlesOfParts>
    <vt:vector size="117" baseType="lpstr">
      <vt:lpstr> Arial</vt:lpstr>
      <vt:lpstr>Aptos</vt:lpstr>
      <vt:lpstr>Arial</vt:lpstr>
      <vt:lpstr>Calibri</vt:lpstr>
      <vt:lpstr>Helvetica</vt:lpstr>
      <vt:lpstr>Segoe UI</vt:lpstr>
      <vt:lpstr>Tahoma</vt:lpstr>
      <vt:lpstr>US Army</vt:lpstr>
      <vt:lpstr>US Army Light</vt:lpstr>
      <vt:lpstr>Wingdings</vt:lpstr>
      <vt:lpstr>Master Theme</vt:lpstr>
      <vt:lpstr>Acrobat Document</vt:lpstr>
      <vt:lpstr>Document</vt:lpstr>
      <vt:lpstr>Packager Shell Object</vt:lpstr>
      <vt:lpstr>PowerPoint Presentation</vt:lpstr>
      <vt:lpstr>Terminal Learning Objective</vt:lpstr>
      <vt:lpstr>Learning Objectives</vt:lpstr>
      <vt:lpstr>References</vt:lpstr>
      <vt:lpstr>PowerPoint Presentation</vt:lpstr>
      <vt:lpstr>PowerPoint Presentation</vt:lpstr>
      <vt:lpstr>SECTION ONE</vt:lpstr>
      <vt:lpstr>Legal Foundations of Religious Accommodation</vt:lpstr>
      <vt:lpstr>Religious Freedom Restoration Act (RFRA)</vt:lpstr>
      <vt:lpstr>PowerPoint Presentation</vt:lpstr>
      <vt:lpstr>PowerPoint Presentation</vt:lpstr>
      <vt:lpstr>PowerPoint Presentation</vt:lpstr>
      <vt:lpstr>DoD RA Policy - DoDI 1300.17</vt:lpstr>
      <vt:lpstr>Army RA Policy - AR 600-20</vt:lpstr>
      <vt:lpstr>PowerPoint Presentation</vt:lpstr>
      <vt:lpstr>PowerPoint Presentation</vt:lpstr>
      <vt:lpstr>Questions and Discussion</vt:lpstr>
      <vt:lpstr>Section Two</vt:lpstr>
      <vt:lpstr>AR 600-20-5-6. Overview of Changes</vt:lpstr>
      <vt:lpstr>AR 600-20. Overview</vt:lpstr>
      <vt:lpstr>Overview of AR 600-20 Paragraph 5-6</vt:lpstr>
      <vt:lpstr>A. Policy (AR 600-20-5-6)</vt:lpstr>
      <vt:lpstr>A. Policy  (continued)</vt:lpstr>
      <vt:lpstr>B. Responsibilities (AR 600-20-5-6)</vt:lpstr>
      <vt:lpstr>C. Pre-Accessioning Requests (AR 600-20-5-6)</vt:lpstr>
      <vt:lpstr>D. Types of RA Requests (AR 600-20-5-6)</vt:lpstr>
      <vt:lpstr>D. Types of RA Requests (AR 600-20-5-6)</vt:lpstr>
      <vt:lpstr>Religious Accommodation Assessment Tool* </vt:lpstr>
      <vt:lpstr>D. Types of RA Requests (AR 600-20-5-6)</vt:lpstr>
      <vt:lpstr>D. Types of Requests (continued 2 of 3)</vt:lpstr>
      <vt:lpstr>D. Types of Requests (continued 3 of 3)</vt:lpstr>
      <vt:lpstr>E. Procedures and Approval Authorities (AR 600-20-5-6: 1 of 3)</vt:lpstr>
      <vt:lpstr>E. Procedures and Approval Authorities (continued: 2 of 3)</vt:lpstr>
      <vt:lpstr>F. Continuation of Accommodation (AR 600-20 Ch5)</vt:lpstr>
      <vt:lpstr>F. Continuation of Accommodation (continued)</vt:lpstr>
      <vt:lpstr>G. Separation Procedures (AR 600-20-5-6)</vt:lpstr>
      <vt:lpstr>Questions and Discussion</vt:lpstr>
      <vt:lpstr>PowerPoint Presentation</vt:lpstr>
      <vt:lpstr>Annex P 1. Related to Worship and Dietary Practices</vt:lpstr>
      <vt:lpstr>Annex P 1. Related to Worship and Dietary Practices</vt:lpstr>
      <vt:lpstr>Annex P 1. Related to Worship and Dietary Practices</vt:lpstr>
      <vt:lpstr>Annex P 1. Related to Worship and Dietary Practices</vt:lpstr>
      <vt:lpstr>P-2. Requests Related to Medical Care</vt:lpstr>
      <vt:lpstr>P-2. Requests Related to Medical Care</vt:lpstr>
      <vt:lpstr>P-3. Processing Requests Related to Uniform and Grooming</vt:lpstr>
      <vt:lpstr>P-3. Overview Of GCMCA U&amp;G Request Process  (1 of 3)</vt:lpstr>
      <vt:lpstr>P-3. Overview Of GCMCA U&amp;G Request Process (2 of 3)</vt:lpstr>
      <vt:lpstr>P-3. Overview Of GCMCA U&amp;G Request Process  (3 of 3)</vt:lpstr>
      <vt:lpstr>P-3. Processing requests related to Uniform and Grooming</vt:lpstr>
      <vt:lpstr>P-3. Processing requests related to Uniform and Grooming</vt:lpstr>
      <vt:lpstr>P-3. Processing requests related to Uniform and Grooming</vt:lpstr>
      <vt:lpstr>AR 600-20 Appendix P – Table P-1 (1 of 2)</vt:lpstr>
      <vt:lpstr>AR 600-20 Appendix P – Table P-1 (2 of 2)</vt:lpstr>
      <vt:lpstr>Chief of Chaplain’s Principal Official Guidance: RA Chaplain Interview</vt:lpstr>
      <vt:lpstr>Questions and Discussion</vt:lpstr>
      <vt:lpstr>SECTION 3.  Roles of Commanders, Chaplains, and Religious Affairs Specialists in Religious Accommodation</vt:lpstr>
      <vt:lpstr>A. Command Roles in Religious Accommodation</vt:lpstr>
      <vt:lpstr>A. Command TTPs and Best Practices: (1 of 3)</vt:lpstr>
      <vt:lpstr>A. Command TTPs and Best Practices: (2 of 3) Understanding the Religious Accommodation Process</vt:lpstr>
      <vt:lpstr>A. Command TTPs and Best Practices: (3 of 3) GCMCA actions in the Religious Accommodation Process</vt:lpstr>
      <vt:lpstr>Understanding the “Glide Path” for GCMCA RA requests</vt:lpstr>
      <vt:lpstr>PowerPoint Presentation</vt:lpstr>
      <vt:lpstr>B. Chaplain/Religious Affairs Specialist  Roles in RA</vt:lpstr>
      <vt:lpstr>B. Chaplain/Religious Affairs Specialist Roles in RA (continued)</vt:lpstr>
      <vt:lpstr>B. Chaplain/Religious Affairs Specialist Roles in RA (continued)</vt:lpstr>
      <vt:lpstr>B. Chaplain/Religious Affairs Specialist Roles in RA (continued)</vt:lpstr>
      <vt:lpstr>C. Chaplains’ RA Formal Interviewer Role </vt:lpstr>
      <vt:lpstr> C. Chaplain’s RA Formal Interview Memorandum </vt:lpstr>
      <vt:lpstr> D. Chaplain TTPs AND Best Practices:  1–Religious Basis (1 of 9) (1 of 6) </vt:lpstr>
      <vt:lpstr> D. Chaplain TTPs AND Best Practices:  1-Religious Basis (2 of 9) 1 of 6) </vt:lpstr>
      <vt:lpstr>PowerPoint Presentation</vt:lpstr>
      <vt:lpstr>PowerPoint Presentation</vt:lpstr>
      <vt:lpstr>PowerPoint Presentation</vt:lpstr>
      <vt:lpstr>PowerPoint Presentation</vt:lpstr>
      <vt:lpstr>PowerPoint Presentation</vt:lpstr>
      <vt:lpstr>PowerPoint Presentation</vt:lpstr>
      <vt:lpstr> D. Final Chaplain TTPs/Best Practices (9 of 9)</vt:lpstr>
      <vt:lpstr>PowerPoint Presentation</vt:lpstr>
      <vt:lpstr>Memorandum Templates: </vt:lpstr>
      <vt:lpstr>Supplementary Materials: </vt:lpstr>
      <vt:lpstr>PowerPoint Presentation</vt:lpstr>
      <vt:lpstr>Practical Exercise 1</vt:lpstr>
      <vt:lpstr>Scenario 1 (Latter Day Saints)</vt:lpstr>
      <vt:lpstr>Scenario 2 (Jewish)</vt:lpstr>
      <vt:lpstr>Scenario 3 (Jewish)</vt:lpstr>
      <vt:lpstr>Scenario 4 (Pentecostal/Holiness)</vt:lpstr>
      <vt:lpstr>Scenario 5 (Muslim)</vt:lpstr>
      <vt:lpstr>Scenario 6 (Muslim)</vt:lpstr>
      <vt:lpstr>PowerPoint Presentation</vt:lpstr>
      <vt:lpstr>Scenario 8 (Rastafarian)</vt:lpstr>
      <vt:lpstr>Scenario 9 (Religious Speech) </vt:lpstr>
      <vt:lpstr>PowerPoint Presentation</vt:lpstr>
      <vt:lpstr>Practical Exercise 2</vt:lpstr>
      <vt:lpstr>Practical Exercise 2:  Example 1 – SSG A</vt:lpstr>
      <vt:lpstr>PowerPoint Presentation</vt:lpstr>
      <vt:lpstr>Practical Exercise 2:  Example 2 – SFC B</vt:lpstr>
      <vt:lpstr>PowerPoint Presentation</vt:lpstr>
      <vt:lpstr>Practical Exercise 2:  Example 3 – 1LT C</vt:lpstr>
      <vt:lpstr>PowerPoint Presentation</vt:lpstr>
      <vt:lpstr>Practical Exercise 2:  Example 4 – PFC D</vt:lpstr>
      <vt:lpstr>PowerPoint Presentation</vt:lpstr>
      <vt:lpstr>PowerPoint Presentation</vt:lpstr>
      <vt:lpstr>Religious Liberty and Religious Accommodation Training in the US Army</vt:lpstr>
    </vt:vector>
  </TitlesOfParts>
  <Company>United States Army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Livingood, Lisa J LTC MIL USA TRADOC</dc:creator>
  <cp:lastModifiedBy>Martin, William A LTC USARMY HQDA OCCH (USA)</cp:lastModifiedBy>
  <cp:revision>1300</cp:revision>
  <cp:lastPrinted>2022-07-18T19:13:19Z</cp:lastPrinted>
  <dcterms:created xsi:type="dcterms:W3CDTF">2016-08-10T20:37:44Z</dcterms:created>
  <dcterms:modified xsi:type="dcterms:W3CDTF">2024-10-08T17:50:50Z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0x010100398C060DC519C5438F279013B0EC9B02</vt:lpwstr>
  </property>
</Properties>
</file>