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4"/>
  </p:sldMasterIdLst>
  <p:notesMasterIdLst>
    <p:notesMasterId r:id="rId13"/>
  </p:notesMasterIdLst>
  <p:handoutMasterIdLst>
    <p:handoutMasterId r:id="rId14"/>
  </p:handoutMasterIdLst>
  <p:sldIdLst>
    <p:sldId id="265" r:id="rId5"/>
    <p:sldId id="266" r:id="rId6"/>
    <p:sldId id="323" r:id="rId7"/>
    <p:sldId id="309" r:id="rId8"/>
    <p:sldId id="324" r:id="rId9"/>
    <p:sldId id="325" r:id="rId10"/>
    <p:sldId id="327" r:id="rId11"/>
    <p:sldId id="326" r:id="rId12"/>
  </p:sldIdLst>
  <p:sldSz cx="9144000" cy="6858000" type="screen4x3"/>
  <p:notesSz cx="7010400" cy="9296400"/>
  <p:embeddedFontLst>
    <p:embeddedFont>
      <p:font typeface="Calibri" panose="020F0502020204030204" pitchFamily="34" charset="0"/>
      <p:regular r:id="rId15"/>
      <p:bold r:id="rId16"/>
      <p:italic r:id="rId17"/>
      <p:boldItalic r:id="rId18"/>
    </p:embeddedFont>
    <p:embeddedFont>
      <p:font typeface="Tahoma" panose="020B0604030504040204" pitchFamily="3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0F7E569-74E9-41BB-96B6-A98600E005D1}">
          <p14:sldIdLst>
            <p14:sldId id="265"/>
            <p14:sldId id="266"/>
            <p14:sldId id="323"/>
            <p14:sldId id="309"/>
            <p14:sldId id="324"/>
            <p14:sldId id="325"/>
          </p14:sldIdLst>
        </p14:section>
        <p14:section name="Untitled Section" id="{A674DABA-F4A2-42EB-AB95-3B3A23A9A041}">
          <p14:sldIdLst>
            <p14:sldId id="327"/>
            <p14:sldId id="326"/>
          </p14:sldIdLst>
        </p14:section>
      </p14:sectionLst>
    </p:ext>
    <p:ext uri="{EFAFB233-063F-42B5-8137-9DF3F51BA10A}">
      <p15:sldGuideLst xmlns:p15="http://schemas.microsoft.com/office/powerpoint/2012/main">
        <p15:guide id="1" orient="horz" pos="235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E5E5"/>
    <a:srgbClr val="DCF1DE"/>
    <a:srgbClr val="FF8C00"/>
    <a:srgbClr val="026802"/>
    <a:srgbClr val="666666"/>
    <a:srgbClr val="A4733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67C80-1630-4C17-977D-2D28E20CAB96}" v="24" dt="2023-03-28T18:48:06.0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70" autoAdjust="0"/>
  </p:normalViewPr>
  <p:slideViewPr>
    <p:cSldViewPr snapToGrid="0">
      <p:cViewPr varScale="1">
        <p:scale>
          <a:sx n="85" d="100"/>
          <a:sy n="85" d="100"/>
        </p:scale>
        <p:origin x="2364" y="-258"/>
      </p:cViewPr>
      <p:guideLst>
        <p:guide orient="horz" pos="235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a" userId="dd5fe26c-552b-45e1-8747-da7225f6f273" providerId="ADAL" clId="{BA167C80-1630-4C17-977D-2D28E20CAB96}"/>
    <pc:docChg chg="custSel modSld">
      <pc:chgData name="Virginia" userId="dd5fe26c-552b-45e1-8747-da7225f6f273" providerId="ADAL" clId="{BA167C80-1630-4C17-977D-2D28E20CAB96}" dt="2023-04-04T17:58:56.510" v="69" actId="20577"/>
      <pc:docMkLst>
        <pc:docMk/>
      </pc:docMkLst>
      <pc:sldChg chg="modSp mod">
        <pc:chgData name="Virginia" userId="dd5fe26c-552b-45e1-8747-da7225f6f273" providerId="ADAL" clId="{BA167C80-1630-4C17-977D-2D28E20CAB96}" dt="2023-04-04T17:57:30.200" v="2" actId="20577"/>
        <pc:sldMkLst>
          <pc:docMk/>
          <pc:sldMk cId="3861896139" sldId="266"/>
        </pc:sldMkLst>
        <pc:spChg chg="mod">
          <ac:chgData name="Virginia" userId="dd5fe26c-552b-45e1-8747-da7225f6f273" providerId="ADAL" clId="{BA167C80-1630-4C17-977D-2D28E20CAB96}" dt="2023-04-04T17:57:30.200" v="2" actId="20577"/>
          <ac:spMkLst>
            <pc:docMk/>
            <pc:sldMk cId="3861896139" sldId="266"/>
            <ac:spMk id="6" creationId="{8657AF0A-6195-4A75-981E-F98A79A2DD81}"/>
          </ac:spMkLst>
        </pc:spChg>
      </pc:sldChg>
      <pc:sldChg chg="modNotesTx">
        <pc:chgData name="Virginia" userId="dd5fe26c-552b-45e1-8747-da7225f6f273" providerId="ADAL" clId="{BA167C80-1630-4C17-977D-2D28E20CAB96}" dt="2023-04-04T17:58:56.510" v="69" actId="20577"/>
        <pc:sldMkLst>
          <pc:docMk/>
          <pc:sldMk cId="876091425" sldId="32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6434"/>
          </a:xfrm>
          <a:prstGeom prst="rect">
            <a:avLst/>
          </a:prstGeom>
        </p:spPr>
        <p:txBody>
          <a:bodyPr vert="horz" lIns="93150" tIns="46576" rIns="93150" bIns="46576" rtlCol="0"/>
          <a:lstStyle>
            <a:lvl1pPr algn="r">
              <a:defRPr sz="1200"/>
            </a:lvl1pPr>
          </a:lstStyle>
          <a:p>
            <a:fld id="{FBB2E89F-7D34-4248-8DE8-87B4F3942898}" type="datetimeFigureOut">
              <a:rPr lang="en-US" smtClean="0"/>
              <a:t>2023/04/04</a:t>
            </a:fld>
            <a:endParaRPr lang="en-US" dirty="0"/>
          </a:p>
        </p:txBody>
      </p:sp>
      <p:sp>
        <p:nvSpPr>
          <p:cNvPr id="4" name="Footer Placeholder 3"/>
          <p:cNvSpPr>
            <a:spLocks noGrp="1"/>
          </p:cNvSpPr>
          <p:nvPr>
            <p:ph type="ftr" sz="quarter" idx="2"/>
          </p:nvPr>
        </p:nvSpPr>
        <p:spPr>
          <a:xfrm>
            <a:off x="1" y="8829971"/>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71"/>
            <a:ext cx="3037840" cy="466433"/>
          </a:xfrm>
          <a:prstGeom prst="rect">
            <a:avLst/>
          </a:prstGeom>
        </p:spPr>
        <p:txBody>
          <a:bodyPr vert="horz" lIns="93150" tIns="46576" rIns="93150" bIns="46576" rtlCol="0" anchor="b"/>
          <a:lstStyle>
            <a:lvl1pPr algn="r">
              <a:defRPr sz="1200"/>
            </a:lvl1pPr>
          </a:lstStyle>
          <a:p>
            <a:fld id="{ACB40022-F117-4D1E-94DF-28637E39B972}" type="slidenum">
              <a:rPr lang="en-US" smtClean="0"/>
              <a:t>‹#›</a:t>
            </a:fld>
            <a:endParaRPr lang="en-US" dirty="0"/>
          </a:p>
        </p:txBody>
      </p:sp>
    </p:spTree>
    <p:extLst>
      <p:ext uri="{BB962C8B-B14F-4D97-AF65-F5344CB8AC3E}">
        <p14:creationId xmlns:p14="http://schemas.microsoft.com/office/powerpoint/2010/main" val="202897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50" tIns="46576" rIns="93150" bIns="46576" rtlCol="0"/>
          <a:lstStyle>
            <a:lvl1pPr algn="r">
              <a:defRPr sz="1200"/>
            </a:lvl1pPr>
          </a:lstStyle>
          <a:p>
            <a:fld id="{5ABFA734-0B4D-4CED-82B6-233FECB9E267}" type="datetimeFigureOut">
              <a:rPr lang="en-US" smtClean="0"/>
              <a:pPr/>
              <a:t>2023/04/04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50" tIns="46576" rIns="93150" bIns="46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0" tIns="46576" rIns="93150" bIns="46576" rtlCol="0" anchor="b"/>
          <a:lstStyle>
            <a:lvl1pPr algn="r">
              <a:defRPr sz="1200"/>
            </a:lvl1pPr>
          </a:lstStyle>
          <a:p>
            <a:fld id="{1CE72886-0A7E-45C5-BE13-97003A87E8AF}" type="slidenum">
              <a:rPr lang="en-US" smtClean="0"/>
              <a:pPr/>
              <a:t>‹#›</a:t>
            </a:fld>
            <a:endParaRPr lang="en-US" dirty="0"/>
          </a:p>
        </p:txBody>
      </p:sp>
    </p:spTree>
    <p:extLst>
      <p:ext uri="{BB962C8B-B14F-4D97-AF65-F5344CB8AC3E}">
        <p14:creationId xmlns:p14="http://schemas.microsoft.com/office/powerpoint/2010/main" val="69098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ookshop.org/a/4380/978198485562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72886-0A7E-45C5-BE13-97003A87E8AF}" type="slidenum">
              <a:rPr lang="en-US" smtClean="0"/>
              <a:pPr/>
              <a:t>1</a:t>
            </a:fld>
            <a:endParaRPr lang="en-US" dirty="0"/>
          </a:p>
        </p:txBody>
      </p:sp>
    </p:spTree>
    <p:extLst>
      <p:ext uri="{BB962C8B-B14F-4D97-AF65-F5344CB8AC3E}">
        <p14:creationId xmlns:p14="http://schemas.microsoft.com/office/powerpoint/2010/main" val="16519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three topics we will be looking at today. </a:t>
            </a:r>
          </a:p>
          <a:p>
            <a:r>
              <a:rPr lang="en-US" dirty="0"/>
              <a:t>As we consider the value of life and building a life worth living, we will discuss the value of centering that life on a strong spiritual core. Next, we will underscore the vital importance of the concept of connection, not just with other people but ourselves, and out work. Hoping to see all the parts of our life as a unified whole, not fragments scattered across time and space. Finally, we will consider ways that leaders can help other develop that life worth living. For the purpose of this discussion, we are not necessarily talking about leaders in terms of positions, i.e. “The Boss” but leaders in terms of influence. And in that sense, everyone can be a leader…both here in the work environment but at home, and in all your areas of life. So strong spiritual core, connection with ourselves, work, and others, leadership influence to build a life worth living. </a:t>
            </a:r>
          </a:p>
        </p:txBody>
      </p:sp>
      <p:sp>
        <p:nvSpPr>
          <p:cNvPr id="4" name="Slide Number Placeholder 3"/>
          <p:cNvSpPr>
            <a:spLocks noGrp="1"/>
          </p:cNvSpPr>
          <p:nvPr>
            <p:ph type="sldNum" sz="quarter" idx="5"/>
          </p:nvPr>
        </p:nvSpPr>
        <p:spPr/>
        <p:txBody>
          <a:bodyPr/>
          <a:lstStyle/>
          <a:p>
            <a:fld id="{1CE72886-0A7E-45C5-BE13-97003A87E8AF}" type="slidenum">
              <a:rPr lang="en-US" smtClean="0"/>
              <a:pPr/>
              <a:t>2</a:t>
            </a:fld>
            <a:endParaRPr lang="en-US" dirty="0"/>
          </a:p>
        </p:txBody>
      </p:sp>
    </p:spTree>
    <p:extLst>
      <p:ext uri="{BB962C8B-B14F-4D97-AF65-F5344CB8AC3E}">
        <p14:creationId xmlns:p14="http://schemas.microsoft.com/office/powerpoint/2010/main" val="3416820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fontAlgn="base"/>
            <a:r>
              <a:rPr lang="en-US" b="0" i="0" dirty="0">
                <a:solidFill>
                  <a:srgbClr val="1F1F1F"/>
                </a:solidFill>
                <a:effectLst/>
                <a:latin typeface="proxima-nova"/>
              </a:rPr>
              <a:t>Does anything surprise you on this chart. If you have a strong spiritual core the chart states that the view of reality if purposeful, love and life giving. What happens with spiritual people when they experience life as “Not” these things…like in times of tragedy and disaster? </a:t>
            </a:r>
          </a:p>
          <a:p>
            <a:pPr algn="l" fontAlgn="base"/>
            <a:endParaRPr lang="en-US" b="0" i="0" dirty="0">
              <a:solidFill>
                <a:srgbClr val="1F1F1F"/>
              </a:solidFill>
              <a:effectLst/>
              <a:latin typeface="proxima-nova"/>
            </a:endParaRPr>
          </a:p>
          <a:p>
            <a:pPr algn="l" fontAlgn="base"/>
            <a:r>
              <a:rPr lang="en-US" b="0" i="0" dirty="0">
                <a:solidFill>
                  <a:srgbClr val="1F1F1F"/>
                </a:solidFill>
                <a:effectLst/>
                <a:latin typeface="proxima-nova"/>
              </a:rPr>
              <a:t>As you review the experience without a strong spiritual core, what is the danger of basing your reality in your abilities, talents, and people-pleasing? </a:t>
            </a:r>
          </a:p>
          <a:p>
            <a:pPr algn="l" fontAlgn="base"/>
            <a:endParaRPr lang="en-US" b="0" i="0" dirty="0">
              <a:solidFill>
                <a:srgbClr val="1F1F1F"/>
              </a:solidFill>
              <a:effectLst/>
              <a:latin typeface="proxima-nova"/>
            </a:endParaRPr>
          </a:p>
          <a:p>
            <a:pPr algn="l" fontAlgn="base"/>
            <a:r>
              <a:rPr lang="en-US" b="0" i="0" dirty="0">
                <a:solidFill>
                  <a:srgbClr val="1F1F1F"/>
                </a:solidFill>
                <a:effectLst/>
                <a:latin typeface="proxima-nova"/>
              </a:rPr>
              <a:t>Dr. Lisa Miller, foremost expert on the Science of Spirituality describes the experience of life with and without a spiritual core, See excerpt from her finding below: </a:t>
            </a:r>
          </a:p>
          <a:p>
            <a:pPr algn="l" fontAlgn="base"/>
            <a:r>
              <a:rPr lang="en-US" b="0" i="0" dirty="0">
                <a:solidFill>
                  <a:srgbClr val="1F1F1F"/>
                </a:solidFill>
                <a:effectLst/>
                <a:latin typeface="proxima-nova"/>
              </a:rPr>
              <a:t>(Regarding a study following a cohort of youth from age 18 through 24. </a:t>
            </a:r>
          </a:p>
          <a:p>
            <a:pPr algn="l" fontAlgn="base"/>
            <a:endParaRPr lang="en-US" b="0" i="0" dirty="0">
              <a:solidFill>
                <a:srgbClr val="1F1F1F"/>
              </a:solidFill>
              <a:effectLst/>
              <a:latin typeface="proxima-nova"/>
            </a:endParaRPr>
          </a:p>
          <a:p>
            <a:pPr algn="l" fontAlgn="base"/>
            <a:r>
              <a:rPr lang="en-US" b="0" i="1" dirty="0">
                <a:solidFill>
                  <a:srgbClr val="1F1F1F"/>
                </a:solidFill>
                <a:effectLst/>
                <a:latin typeface="proxima-nova"/>
              </a:rPr>
              <a:t>They also found that the 85 percent of the sample who were not spiritual had over tenfold the national rate of risk for sociopathy…. Socialized in a culture that equated their worth with how fat or skinny they were, or whether they got an A or a B on the last exam, they had no unconditional love or sense of connection as a bedrock…. They’d grown up lonely and disconnected, using others and being used in an achievement game….</a:t>
            </a:r>
          </a:p>
          <a:p>
            <a:pPr algn="l" fontAlgn="base"/>
            <a:r>
              <a:rPr lang="en-US" b="0" i="1" dirty="0">
                <a:solidFill>
                  <a:srgbClr val="1F1F1F"/>
                </a:solidFill>
                <a:effectLst/>
                <a:latin typeface="proxima-nova"/>
              </a:rPr>
              <a:t>The fifteen percent who do consider themselves spiritual are not experiencing the elevated, through-the-roof anxiety, depression, and substance abuse of the rest of the cohort…</a:t>
            </a:r>
          </a:p>
          <a:p>
            <a:pPr algn="l" fontAlgn="base"/>
            <a:r>
              <a:rPr lang="en-US" b="0" i="1" dirty="0">
                <a:solidFill>
                  <a:srgbClr val="1F1F1F"/>
                </a:solidFill>
                <a:effectLst/>
                <a:latin typeface="proxima-nova"/>
              </a:rPr>
              <a:t>The cross-sectional leg of the data didn’t prove that spirituality causes better mental health. But, once again, it showed that spirituality strongly correlates with a reduced rate of suffering. That if you are spiritual, you are protected and inured from otherwise increased risk… These young adults, who’d been spiritual as eighteen-year-olds and had maintained or renewed their spiritual life in their twenties, were much less likely to be depressed, much less likely to abuse substances, and more likely to be in healthy relationships and to join organizations or communities of contribution. A strong spiritual core gave these young people a whole different life.  Excerpted from the book </a:t>
            </a:r>
            <a:r>
              <a:rPr lang="en-US" b="1" i="1" u="none" strike="noStrike" dirty="0">
                <a:solidFill>
                  <a:srgbClr val="8572CF"/>
                </a:solidFill>
                <a:effectLst/>
                <a:latin typeface="inherit"/>
                <a:hlinkClick r:id="rId3"/>
              </a:rPr>
              <a:t>THE AWAKENED BRAIN by Lisa Miller</a:t>
            </a:r>
            <a:r>
              <a:rPr lang="en-US" b="0" i="1" dirty="0">
                <a:solidFill>
                  <a:srgbClr val="1F1F1F"/>
                </a:solidFill>
                <a:effectLst/>
                <a:latin typeface="proxima-nova"/>
              </a:rPr>
              <a:t>. Copyright © 2021</a:t>
            </a:r>
          </a:p>
          <a:p>
            <a:pPr algn="l" fontAlgn="base"/>
            <a:endParaRPr lang="en-US" b="0" i="0" dirty="0">
              <a:solidFill>
                <a:srgbClr val="1F1F1F"/>
              </a:solidFill>
              <a:effectLst/>
              <a:latin typeface="proxima-nova"/>
            </a:endParaRPr>
          </a:p>
          <a:p>
            <a:pPr algn="l" fontAlgn="base"/>
            <a:r>
              <a:rPr lang="en-US" b="0" i="0" dirty="0">
                <a:solidFill>
                  <a:srgbClr val="1F1F1F"/>
                </a:solidFill>
                <a:effectLst/>
                <a:latin typeface="proxima-nova"/>
              </a:rPr>
              <a:t>A Large part of building the Spiritual Core rests in the concept of Connection, See the Developmental Task “Place in World” With a Spiritual Core, life is experienced in connection. We are going to look at this idea of Connection: with ourselves, our work, and others. </a:t>
            </a:r>
          </a:p>
        </p:txBody>
      </p:sp>
      <p:sp>
        <p:nvSpPr>
          <p:cNvPr id="4" name="Slide Number Placeholder 3"/>
          <p:cNvSpPr>
            <a:spLocks noGrp="1"/>
          </p:cNvSpPr>
          <p:nvPr>
            <p:ph type="sldNum" sz="quarter" idx="5"/>
          </p:nvPr>
        </p:nvSpPr>
        <p:spPr/>
        <p:txBody>
          <a:bodyPr/>
          <a:lstStyle/>
          <a:p>
            <a:fld id="{1CE72886-0A7E-45C5-BE13-97003A87E8AF}" type="slidenum">
              <a:rPr lang="en-US" smtClean="0"/>
              <a:pPr/>
              <a:t>3</a:t>
            </a:fld>
            <a:endParaRPr lang="en-US" dirty="0"/>
          </a:p>
        </p:txBody>
      </p:sp>
    </p:spTree>
    <p:extLst>
      <p:ext uri="{BB962C8B-B14F-4D97-AF65-F5344CB8AC3E}">
        <p14:creationId xmlns:p14="http://schemas.microsoft.com/office/powerpoint/2010/main" val="328136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mission our national leaders give us are typically based on defending the lives of others, which assumes the value of life. But have you ever considered your own life? </a:t>
            </a:r>
          </a:p>
          <a:p>
            <a:r>
              <a:rPr lang="en-US" dirty="0"/>
              <a:t>Consider for yourself, Does your life have meaning and value. Since we know out time on earth is limited what gives purpose to the time we have? You may recognize this type of photo from Social Media. Service Members were photographed with the mirror reflecting what others see, while the person in mirror may have looked very different. When you look in the mirror is there alignment between what you see and what there is inside?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a:t>
            </a:r>
          </a:p>
          <a:p>
            <a:endParaRPr lang="en-US" dirty="0"/>
          </a:p>
          <a:p>
            <a:r>
              <a:rPr lang="en-US" dirty="0"/>
              <a:t>Have you ever spent time contemplating the nature of “the self”? (answers could include, church, therapy, psychology classes or reading, philosophy </a:t>
            </a:r>
            <a:r>
              <a:rPr lang="en-US" dirty="0" err="1"/>
              <a:t>etc</a:t>
            </a:r>
            <a:r>
              <a:rPr lang="en-US" dirty="0"/>
              <a:t>) Do your thoughts or conclusion inform your day-to-day life? If so, how? If not, why not? </a:t>
            </a:r>
          </a:p>
          <a:p>
            <a:r>
              <a:rPr lang="en-US" dirty="0"/>
              <a:t>What has been said through the ages about the value of a person? (Scriptures, History, Philosophies, Spirituality) </a:t>
            </a:r>
          </a:p>
          <a:p>
            <a:r>
              <a:rPr lang="en-US" dirty="0"/>
              <a:t>Are people inherently valuable or is their value based in what they can do, their abilities or the production value? Why?</a:t>
            </a:r>
          </a:p>
          <a:p>
            <a:r>
              <a:rPr lang="en-US" dirty="0"/>
              <a:t>Describe you core identity and what gives you self-worth. </a:t>
            </a:r>
          </a:p>
        </p:txBody>
      </p:sp>
      <p:sp>
        <p:nvSpPr>
          <p:cNvPr id="4" name="Slide Number Placeholder 3"/>
          <p:cNvSpPr>
            <a:spLocks noGrp="1"/>
          </p:cNvSpPr>
          <p:nvPr>
            <p:ph type="sldNum" sz="quarter" idx="5"/>
          </p:nvPr>
        </p:nvSpPr>
        <p:spPr/>
        <p:txBody>
          <a:bodyPr/>
          <a:lstStyle/>
          <a:p>
            <a:fld id="{1CE72886-0A7E-45C5-BE13-97003A87E8AF}" type="slidenum">
              <a:rPr lang="en-US" smtClean="0"/>
              <a:pPr/>
              <a:t>4</a:t>
            </a:fld>
            <a:endParaRPr lang="en-US" dirty="0"/>
          </a:p>
        </p:txBody>
      </p:sp>
    </p:spTree>
    <p:extLst>
      <p:ext uri="{BB962C8B-B14F-4D97-AF65-F5344CB8AC3E}">
        <p14:creationId xmlns:p14="http://schemas.microsoft.com/office/powerpoint/2010/main" val="2095584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It is highly likely that most people spend most of their lives “at work” more hours in the day then almost anything. And then you consider the supporting things outside of work like a commute or education etc. You are a member of the US Army, whose job it is to fight and win its nations wars. Why did you choose this as your profession (Military and Civilians) What keeps you doing it day after day when those days are tough? At the most basic level, yes…we work because we want to provide for our basic needs, and for our families.  But you could have chosen a lot of ways to do that…why the Army instead of say…retail, or banking? Why did you choose the MOS or Branch you did? As civilians, of you had a previous uniformed career why stay in the Army?  If you were never in uniform why choose the Army? Think of practical reasons, and look for those deeper ideas, that gives value to you work beyond a paycheck.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a:t>
            </a:r>
          </a:p>
          <a:p>
            <a:endParaRPr lang="en-US" dirty="0"/>
          </a:p>
          <a:p>
            <a:r>
              <a:rPr lang="en-US" dirty="0"/>
              <a:t>As you look at the picture of these Soldiers at Basic Training, Do you agree with Steve Jobs’ quote above? Why or why not? Do you think they are loving what they are doing right now?  </a:t>
            </a:r>
          </a:p>
          <a:p>
            <a:r>
              <a:rPr lang="en-US" dirty="0"/>
              <a:t>Does work bring value? Does achievement bring value? What happens when you retire or can no longer work? </a:t>
            </a:r>
          </a:p>
          <a:p>
            <a:r>
              <a:rPr lang="en-US" dirty="0"/>
              <a:t>How are your faith and values reflected in the work you do for the Army? Not just in terms of the tasks you accomplish but working with people and the mission of the organization? </a:t>
            </a:r>
          </a:p>
        </p:txBody>
      </p:sp>
      <p:sp>
        <p:nvSpPr>
          <p:cNvPr id="4" name="Slide Number Placeholder 3"/>
          <p:cNvSpPr>
            <a:spLocks noGrp="1"/>
          </p:cNvSpPr>
          <p:nvPr>
            <p:ph type="sldNum" sz="quarter" idx="5"/>
          </p:nvPr>
        </p:nvSpPr>
        <p:spPr/>
        <p:txBody>
          <a:bodyPr/>
          <a:lstStyle/>
          <a:p>
            <a:fld id="{1CE72886-0A7E-45C5-BE13-97003A87E8AF}" type="slidenum">
              <a:rPr lang="en-US" smtClean="0"/>
              <a:pPr/>
              <a:t>5</a:t>
            </a:fld>
            <a:endParaRPr lang="en-US" dirty="0"/>
          </a:p>
        </p:txBody>
      </p:sp>
    </p:spTree>
    <p:extLst>
      <p:ext uri="{BB962C8B-B14F-4D97-AF65-F5344CB8AC3E}">
        <p14:creationId xmlns:p14="http://schemas.microsoft.com/office/powerpoint/2010/main" val="208182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Think of this very famous poem by John Donne and compare with Maya Angelou’s quote.  </a:t>
            </a:r>
          </a:p>
          <a:p>
            <a:r>
              <a:rPr lang="en-US" dirty="0"/>
              <a:t>Many are familiar with the 1</a:t>
            </a:r>
            <a:r>
              <a:rPr lang="en-US" baseline="30000" dirty="0"/>
              <a:t>st</a:t>
            </a:r>
            <a:r>
              <a:rPr lang="en-US" dirty="0"/>
              <a:t> and last line of </a:t>
            </a:r>
            <a:r>
              <a:rPr lang="en-US" b="1" dirty="0">
                <a:effectLst/>
                <a:latin typeface="Tahoma" panose="020B0604030504040204" pitchFamily="34" charset="0"/>
              </a:rPr>
              <a:t>'No Man is an Island’ by John Donne</a:t>
            </a:r>
          </a:p>
          <a:p>
            <a:r>
              <a:rPr lang="en-US" dirty="0"/>
              <a:t>“No man is an island entire of itself; every man is a piece of the continent, a part of the main; if a clod be washed away by the sea, Europe is the less, as well as if a promontory were, as well as any manner of thy friends or of thine own were; any man's death diminishes me, because I am involved in mankind. And therefore never send to know for whom the bell tolls; it tolls for thee.  Why is it when the bell tolls for someone else…it is also tolling for you?” </a:t>
            </a:r>
          </a:p>
          <a:p>
            <a:endParaRPr lang="en-US" dirty="0"/>
          </a:p>
          <a:p>
            <a:r>
              <a:rPr lang="en-US" dirty="0"/>
              <a:t>What are your significant relationships? Who are the important low intensity connections? (these are people with whom we regularly interact that are not in our work/social worlds…for example your bartender, the people you stand with at the bus stop, your barista at the coffee shop, your barber or hair stylist.) Research shows these are very important, why do you think that is? </a:t>
            </a:r>
          </a:p>
          <a:p>
            <a:endParaRPr lang="en-US" dirty="0"/>
          </a:p>
          <a:p>
            <a:r>
              <a:rPr lang="en-US" dirty="0"/>
              <a:t>Leaders, people of influence, and people with authority can assist in developing the spiritual core of those in their charge (or sphere of influence). We will know look at how leaders can be involved in building the spiritual fitness (spiritual core)</a:t>
            </a:r>
          </a:p>
        </p:txBody>
      </p:sp>
      <p:sp>
        <p:nvSpPr>
          <p:cNvPr id="4" name="Slide Number Placeholder 3"/>
          <p:cNvSpPr>
            <a:spLocks noGrp="1"/>
          </p:cNvSpPr>
          <p:nvPr>
            <p:ph type="sldNum" sz="quarter" idx="5"/>
          </p:nvPr>
        </p:nvSpPr>
        <p:spPr/>
        <p:txBody>
          <a:bodyPr/>
          <a:lstStyle/>
          <a:p>
            <a:fld id="{1CE72886-0A7E-45C5-BE13-97003A87E8AF}" type="slidenum">
              <a:rPr lang="en-US" smtClean="0"/>
              <a:pPr/>
              <a:t>6</a:t>
            </a:fld>
            <a:endParaRPr lang="en-US" dirty="0"/>
          </a:p>
        </p:txBody>
      </p:sp>
    </p:spTree>
    <p:extLst>
      <p:ext uri="{BB962C8B-B14F-4D97-AF65-F5344CB8AC3E}">
        <p14:creationId xmlns:p14="http://schemas.microsoft.com/office/powerpoint/2010/main" val="382778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Leader’s can help build the holistic health and fitness of their force.  In the same way you have Master Fitness Trainers, you have Chaplains to help build spiritual fitness. The best thing leaders can do is to support Soldiers on their Spiritual journey, get Soldiers thinking about these deep questions, that undergird lives worth living. We are not looking for right and wrong, but the process, the journey the discovery, helping to develop awareness.  Leaders could be very transparent and prompt others. </a:t>
            </a:r>
          </a:p>
          <a:p>
            <a:endParaRPr lang="en-US" dirty="0"/>
          </a:p>
          <a:p>
            <a:r>
              <a:rPr lang="en-US" dirty="0"/>
              <a:t>For example, at the beginning of a staff meeting you could budget time based on the size of the meeting and start with an “ice breaker, or “team builder” e.g. </a:t>
            </a:r>
          </a:p>
          <a:p>
            <a:endParaRPr lang="en-US" dirty="0"/>
          </a:p>
          <a:p>
            <a:r>
              <a:rPr lang="en-US" dirty="0"/>
              <a:t>Leader: “How do typically respond when experiencing adversity? I’ll go first, normally when experiencing adversity, I will take a long walk with my spouse. It helps me to take a break from what’s happening, and my spouse is a great listener” Person 1, “I never really thought about it, can you come back to me?”  Leader: “Sure, Person 2, what do you do in the face of adversity?” Person 2, “I don’t normally go to church, but during tough times I feel a lot of comfort in attending, so I make it a point to go then.” Person 3 “I am going through a tough time right now, so I started to see a therapist” Person 4 “I make sure I keep up with my meditation, prayer, and I take a yoga class once a week.” Person 1 “Oh I have something…When I am going through a tough time, I find it really helps to go to the gym, I even take a kick boxing class, which helps manage stress, does that count?”  Leader: “Of course it does, sounds very healthy, in more ways than one!”</a:t>
            </a:r>
          </a:p>
          <a:p>
            <a:endParaRPr lang="en-US" dirty="0"/>
          </a:p>
          <a:p>
            <a:endParaRPr lang="en-US" dirty="0"/>
          </a:p>
          <a:p>
            <a:r>
              <a:rPr lang="en-US" dirty="0"/>
              <a:t>Does anyone notice the theme of connection that runs through everyone’s response? </a:t>
            </a:r>
          </a:p>
        </p:txBody>
      </p:sp>
      <p:sp>
        <p:nvSpPr>
          <p:cNvPr id="4" name="Slide Number Placeholder 3"/>
          <p:cNvSpPr>
            <a:spLocks noGrp="1"/>
          </p:cNvSpPr>
          <p:nvPr>
            <p:ph type="sldNum" sz="quarter" idx="5"/>
          </p:nvPr>
        </p:nvSpPr>
        <p:spPr/>
        <p:txBody>
          <a:bodyPr/>
          <a:lstStyle/>
          <a:p>
            <a:fld id="{1CE72886-0A7E-45C5-BE13-97003A87E8AF}" type="slidenum">
              <a:rPr lang="en-US" smtClean="0"/>
              <a:pPr/>
              <a:t>7</a:t>
            </a:fld>
            <a:endParaRPr lang="en-US" dirty="0"/>
          </a:p>
        </p:txBody>
      </p:sp>
    </p:spTree>
    <p:extLst>
      <p:ext uri="{BB962C8B-B14F-4D97-AF65-F5344CB8AC3E}">
        <p14:creationId xmlns:p14="http://schemas.microsoft.com/office/powerpoint/2010/main" val="3400842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our Key Points for todays discussion. </a:t>
            </a:r>
          </a:p>
        </p:txBody>
      </p:sp>
      <p:sp>
        <p:nvSpPr>
          <p:cNvPr id="4" name="Slide Number Placeholder 3"/>
          <p:cNvSpPr>
            <a:spLocks noGrp="1"/>
          </p:cNvSpPr>
          <p:nvPr>
            <p:ph type="sldNum" sz="quarter" idx="5"/>
          </p:nvPr>
        </p:nvSpPr>
        <p:spPr/>
        <p:txBody>
          <a:bodyPr/>
          <a:lstStyle/>
          <a:p>
            <a:fld id="{1CE72886-0A7E-45C5-BE13-97003A87E8AF}" type="slidenum">
              <a:rPr lang="en-US" smtClean="0"/>
              <a:pPr/>
              <a:t>8</a:t>
            </a:fld>
            <a:endParaRPr lang="en-US" dirty="0"/>
          </a:p>
        </p:txBody>
      </p:sp>
    </p:spTree>
    <p:extLst>
      <p:ext uri="{BB962C8B-B14F-4D97-AF65-F5344CB8AC3E}">
        <p14:creationId xmlns:p14="http://schemas.microsoft.com/office/powerpoint/2010/main" val="295128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2634"/>
            <a:ext cx="7772400" cy="2551139"/>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4619523"/>
            <a:ext cx="6400800" cy="1752600"/>
          </a:xfrm>
          <a:prstGeom prst="rect">
            <a:avLst/>
          </a:prstGeom>
        </p:spPr>
        <p:txBody>
          <a:bodyPr/>
          <a:lstStyle>
            <a:lvl1pPr marL="0" indent="0" algn="ctr">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3175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er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47079"/>
            <a:ext cx="9144000" cy="599607"/>
          </a:xfrm>
          <a:prstGeom prst="rect">
            <a:avLst/>
          </a:prstGeom>
        </p:spPr>
        <p:txBody>
          <a:bodyPr vert="horz" lIns="91440" tIns="45720" rIns="91440" bIns="45720" rtlCol="0" anchor="ctr">
            <a:normAutofit/>
          </a:bodyPr>
          <a:lstStyle>
            <a:lvl1pPr>
              <a:def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3" name="Content Placeholder 2"/>
          <p:cNvSpPr>
            <a:spLocks noGrp="1"/>
          </p:cNvSpPr>
          <p:nvPr>
            <p:ph idx="1" hasCustomPrompt="1"/>
          </p:nvPr>
        </p:nvSpPr>
        <p:spPr>
          <a:xfrm>
            <a:off x="0" y="944379"/>
            <a:ext cx="9144000" cy="5636303"/>
          </a:xfrm>
          <a:prstGeom prst="rect">
            <a:avLst/>
          </a:prstGeom>
        </p:spPr>
        <p:txBody>
          <a:bodyPr>
            <a:normAutofit/>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77029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Line Header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47079"/>
            <a:ext cx="9144000" cy="599607"/>
          </a:xfrm>
          <a:prstGeom prst="rect">
            <a:avLst/>
          </a:prstGeom>
        </p:spPr>
        <p:txBody>
          <a:bodyPr vert="horz" lIns="91440" tIns="45720" rIns="91440" bIns="45720" rtlCol="0" anchor="ctr">
            <a:normAutofit/>
          </a:bodyPr>
          <a:lstStyle>
            <a:lvl1pPr>
              <a:def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3" name="Content Placeholder 2"/>
          <p:cNvSpPr>
            <a:spLocks noGrp="1"/>
          </p:cNvSpPr>
          <p:nvPr>
            <p:ph idx="1" hasCustomPrompt="1"/>
          </p:nvPr>
        </p:nvSpPr>
        <p:spPr>
          <a:xfrm>
            <a:off x="0" y="944379"/>
            <a:ext cx="9144000" cy="5636303"/>
          </a:xfrm>
          <a:prstGeom prst="rect">
            <a:avLst/>
          </a:prstGeom>
        </p:spPr>
        <p:txBody>
          <a:bodyPr>
            <a:normAutofit/>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0" y="660199"/>
            <a:ext cx="9143999" cy="390006"/>
          </a:xfrm>
          <a:prstGeom prst="rect">
            <a:avLst/>
          </a:prstGeom>
        </p:spPr>
        <p:txBody>
          <a:bodyPr/>
          <a:lstStyle>
            <a:lvl1pPr marL="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marL="9144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marL="13716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marL="18288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4187008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0" y="156136"/>
            <a:ext cx="9144000" cy="614597"/>
          </a:xfrm>
          <a:prstGeom prst="rect">
            <a:avLst/>
          </a:prstGeom>
        </p:spPr>
        <p:txBody>
          <a:bodyPr>
            <a:normAutofit/>
          </a:bodyPr>
          <a:lstStyle>
            <a:lvl1pPr>
              <a:defRPr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8358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65855" y="88327"/>
            <a:ext cx="9036205" cy="6598592"/>
            <a:chOff x="30345" y="63500"/>
            <a:chExt cx="9036205" cy="6400406"/>
          </a:xfrm>
        </p:grpSpPr>
        <p:sp>
          <p:nvSpPr>
            <p:cNvPr id="8" name="Parallelogram 7"/>
            <p:cNvSpPr/>
            <p:nvPr userDrawn="1"/>
          </p:nvSpPr>
          <p:spPr>
            <a:xfrm>
              <a:off x="366510" y="655748"/>
              <a:ext cx="771144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arallelogram 8"/>
            <p:cNvSpPr/>
            <p:nvPr userDrawn="1"/>
          </p:nvSpPr>
          <p:spPr>
            <a:xfrm>
              <a:off x="116889" y="6387706"/>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army logo.jpg"/>
            <p:cNvPicPr>
              <a:picLocks noChangeAspect="1"/>
            </p:cNvPicPr>
            <p:nvPr userDrawn="1"/>
          </p:nvPicPr>
          <p:blipFill>
            <a:blip r:embed="rId6" cstate="print"/>
            <a:stretch>
              <a:fillRect/>
            </a:stretch>
          </p:blipFill>
          <p:spPr>
            <a:xfrm>
              <a:off x="30345" y="63500"/>
              <a:ext cx="596900" cy="791806"/>
            </a:xfrm>
            <a:prstGeom prst="rect">
              <a:avLst/>
            </a:prstGeom>
          </p:spPr>
        </p:pic>
        <p:grpSp>
          <p:nvGrpSpPr>
            <p:cNvPr id="15" name="Group 14"/>
            <p:cNvGrpSpPr/>
            <p:nvPr userDrawn="1"/>
          </p:nvGrpSpPr>
          <p:grpSpPr>
            <a:xfrm>
              <a:off x="7727446" y="76640"/>
              <a:ext cx="1339104" cy="762000"/>
              <a:chOff x="7727446" y="76640"/>
              <a:chExt cx="1339104" cy="762000"/>
            </a:xfrm>
          </p:grpSpPr>
          <p:pic>
            <p:nvPicPr>
              <p:cNvPr id="16" name="Picture 15" descr="http://upload.wikimedia.org/wikipedia/commons/8/8e/US_Army_Reserve_Command_SSI.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358628" y="101253"/>
                <a:ext cx="707922" cy="716299"/>
              </a:xfrm>
              <a:prstGeom prst="rect">
                <a:avLst/>
              </a:prstGeom>
              <a:noFill/>
              <a:ln w="9525">
                <a:noFill/>
                <a:miter lim="800000"/>
                <a:headEnd/>
                <a:tailEnd/>
              </a:ln>
            </p:spPr>
          </p:pic>
          <p:pic>
            <p:nvPicPr>
              <p:cNvPr id="17" name="Picture 13" descr="C:\Users\angela.f.sutton\AppData\Local\Microsoft\Windows\Temporary Internet Files\Content.Outlook\MUZLF0Q1\armyreserve_seal_ (2).gif"/>
              <p:cNvPicPr>
                <a:picLocks noChangeAspect="1" noChangeArrowheads="1"/>
              </p:cNvPicPr>
              <p:nvPr userDrawn="1"/>
            </p:nvPicPr>
            <p:blipFill>
              <a:blip r:embed="rId8" cstate="print"/>
              <a:srcRect/>
              <a:stretch>
                <a:fillRect/>
              </a:stretch>
            </p:blipFill>
            <p:spPr bwMode="auto">
              <a:xfrm>
                <a:off x="7727446" y="76640"/>
                <a:ext cx="770142" cy="762000"/>
              </a:xfrm>
              <a:prstGeom prst="rect">
                <a:avLst/>
              </a:prstGeom>
              <a:noFill/>
              <a:ln w="9525">
                <a:noFill/>
                <a:miter lim="800000"/>
                <a:headEnd/>
                <a:tailEnd/>
              </a:ln>
            </p:spPr>
          </p:pic>
        </p:grpSp>
      </p:grpSp>
      <p:sp>
        <p:nvSpPr>
          <p:cNvPr id="10" name="Rectangle 9"/>
          <p:cNvSpPr/>
          <p:nvPr userDrawn="1"/>
        </p:nvSpPr>
        <p:spPr>
          <a:xfrm>
            <a:off x="3448134" y="6650558"/>
            <a:ext cx="2247731" cy="246221"/>
          </a:xfrm>
          <a:prstGeom prst="rect">
            <a:avLst/>
          </a:prstGeom>
        </p:spPr>
        <p:txBody>
          <a:bodyPr wrap="none">
            <a:spAutoFit/>
          </a:bodyPr>
          <a:lstStyle/>
          <a:p>
            <a:pPr algn="ctr"/>
            <a:r>
              <a:rPr lang="en-US" sz="1000" b="1" i="1" dirty="0">
                <a:solidFill>
                  <a:srgbClr val="000000"/>
                </a:solidFill>
                <a:latin typeface="Arial" pitchFamily="34" charset="0"/>
                <a:cs typeface="Arial" pitchFamily="34" charset="0"/>
              </a:rPr>
              <a:t>Ready</a:t>
            </a:r>
            <a:r>
              <a:rPr lang="en-US" sz="1000" b="1" i="1" baseline="0" dirty="0">
                <a:solidFill>
                  <a:srgbClr val="000000"/>
                </a:solidFill>
                <a:latin typeface="Arial" pitchFamily="34" charset="0"/>
                <a:cs typeface="Arial" pitchFamily="34" charset="0"/>
              </a:rPr>
              <a:t> Now! Shaping Tomorrow…</a:t>
            </a:r>
            <a:endParaRPr lang="en-US" sz="1000" b="1" i="1" dirty="0">
              <a:solidFill>
                <a:srgbClr val="000000"/>
              </a:solidFill>
              <a:latin typeface="Arial" pitchFamily="34" charset="0"/>
              <a:cs typeface="Arial" pitchFamily="34" charset="0"/>
            </a:endParaRPr>
          </a:p>
        </p:txBody>
      </p:sp>
      <p:sp>
        <p:nvSpPr>
          <p:cNvPr id="12" name="Slide Number Placeholder 3"/>
          <p:cNvSpPr txBox="1">
            <a:spLocks/>
          </p:cNvSpPr>
          <p:nvPr userDrawn="1"/>
        </p:nvSpPr>
        <p:spPr bwMode="auto">
          <a:xfrm>
            <a:off x="8806130" y="6653901"/>
            <a:ext cx="381000" cy="2528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0708448F-99E9-40AC-991A-BF66708FBCC2}" type="slidenum">
              <a:rPr lang="en-US" sz="1000" b="1" i="1">
                <a:solidFill>
                  <a:srgbClr val="000000"/>
                </a:solidFill>
                <a:latin typeface="Arial" pitchFamily="34" charset="0"/>
                <a:cs typeface="Arial" pitchFamily="34" charset="0"/>
              </a:rPr>
              <a:pPr algn="r">
                <a:defRPr/>
              </a:pPr>
              <a:t>‹#›</a:t>
            </a:fld>
            <a:endParaRPr lang="en-US" sz="1000" b="1" i="1" dirty="0">
              <a:solidFill>
                <a:srgbClr val="000000"/>
              </a:solidFill>
              <a:latin typeface="Arial" pitchFamily="34" charset="0"/>
              <a:cs typeface="Arial" pitchFamily="34" charset="0"/>
            </a:endParaRPr>
          </a:p>
        </p:txBody>
      </p:sp>
      <p:sp>
        <p:nvSpPr>
          <p:cNvPr id="13" name="Text Box 5"/>
          <p:cNvSpPr txBox="1">
            <a:spLocks noChangeArrowheads="1"/>
          </p:cNvSpPr>
          <p:nvPr userDrawn="1"/>
        </p:nvSpPr>
        <p:spPr bwMode="auto">
          <a:xfrm>
            <a:off x="4405126" y="6380892"/>
            <a:ext cx="333746" cy="215444"/>
          </a:xfrm>
          <a:prstGeom prst="rect">
            <a:avLst/>
          </a:prstGeom>
          <a:solidFill>
            <a:srgbClr val="7030A0"/>
          </a:solidFill>
          <a:ln w="9525" algn="ctr">
            <a:noFill/>
            <a:miter lim="800000"/>
            <a:headEnd/>
            <a:tailEnd/>
          </a:ln>
          <a:effectLst/>
        </p:spPr>
        <p:txBody>
          <a:bodyPr wrap="none">
            <a:spAutoFit/>
          </a:bodyPr>
          <a:lstStyle/>
          <a:p>
            <a:pPr algn="ctr" eaLnBrk="0" hangingPunct="0">
              <a:defRPr/>
            </a:pPr>
            <a:r>
              <a:rPr lang="en-US" sz="800" b="1" dirty="0">
                <a:solidFill>
                  <a:srgbClr val="FFFFFF"/>
                </a:solidFill>
              </a:rPr>
              <a:t>CUI</a:t>
            </a:r>
          </a:p>
        </p:txBody>
      </p:sp>
      <p:sp>
        <p:nvSpPr>
          <p:cNvPr id="18" name="Text Box 5"/>
          <p:cNvSpPr txBox="1">
            <a:spLocks noChangeArrowheads="1"/>
          </p:cNvSpPr>
          <p:nvPr userDrawn="1"/>
        </p:nvSpPr>
        <p:spPr bwMode="auto">
          <a:xfrm>
            <a:off x="4405127" y="-13229"/>
            <a:ext cx="333746" cy="215444"/>
          </a:xfrm>
          <a:prstGeom prst="rect">
            <a:avLst/>
          </a:prstGeom>
          <a:solidFill>
            <a:srgbClr val="7030A0"/>
          </a:solidFill>
          <a:ln w="9525" algn="ctr">
            <a:noFill/>
            <a:miter lim="800000"/>
            <a:headEnd/>
            <a:tailEnd/>
          </a:ln>
          <a:effectLst/>
        </p:spPr>
        <p:txBody>
          <a:bodyPr wrap="none">
            <a:spAutoFit/>
          </a:bodyPr>
          <a:lstStyle/>
          <a:p>
            <a:pPr algn="ctr" eaLnBrk="0" hangingPunct="0">
              <a:defRPr/>
            </a:pPr>
            <a:r>
              <a:rPr lang="en-US" sz="800" b="1" dirty="0">
                <a:solidFill>
                  <a:srgbClr val="FFFFFF"/>
                </a:solidFill>
              </a:rPr>
              <a:t>CUI</a:t>
            </a:r>
          </a:p>
        </p:txBody>
      </p:sp>
      <p:sp>
        <p:nvSpPr>
          <p:cNvPr id="20" name="Rectangle 19"/>
          <p:cNvSpPr/>
          <p:nvPr userDrawn="1"/>
        </p:nvSpPr>
        <p:spPr>
          <a:xfrm>
            <a:off x="1413934" y="6660537"/>
            <a:ext cx="970138" cy="246221"/>
          </a:xfrm>
          <a:prstGeom prst="rect">
            <a:avLst/>
          </a:prstGeom>
        </p:spPr>
        <p:txBody>
          <a:bodyPr wrap="none">
            <a:spAutoFit/>
          </a:bodyPr>
          <a:lstStyle/>
          <a:p>
            <a:pPr algn="ctr"/>
            <a:r>
              <a:rPr lang="en-US" sz="1000" b="1" i="1" baseline="0" dirty="0">
                <a:solidFill>
                  <a:srgbClr val="000000"/>
                </a:solidFill>
                <a:latin typeface="Arial" pitchFamily="34" charset="0"/>
                <a:cs typeface="Arial" pitchFamily="34" charset="0"/>
              </a:rPr>
              <a:t>14 April 2023</a:t>
            </a:r>
            <a:endParaRPr lang="en-US" sz="1000" b="1" i="1" dirty="0">
              <a:solidFill>
                <a:srgbClr val="000000"/>
              </a:solidFill>
              <a:latin typeface="Arial" pitchFamily="34" charset="0"/>
              <a:cs typeface="Arial" pitchFamily="34" charset="0"/>
            </a:endParaRPr>
          </a:p>
        </p:txBody>
      </p:sp>
      <p:sp>
        <p:nvSpPr>
          <p:cNvPr id="19" name="Rectangle 18"/>
          <p:cNvSpPr/>
          <p:nvPr userDrawn="1"/>
        </p:nvSpPr>
        <p:spPr>
          <a:xfrm>
            <a:off x="5328251" y="6654801"/>
            <a:ext cx="3671802" cy="253916"/>
          </a:xfrm>
          <a:prstGeom prst="rect">
            <a:avLst/>
          </a:prstGeom>
        </p:spPr>
        <p:txBody>
          <a:bodyPr wrap="square">
            <a:spAutoFit/>
          </a:bodyPr>
          <a:lstStyle/>
          <a:p>
            <a:pPr algn="r" fontAlgn="auto">
              <a:spcBef>
                <a:spcPts val="0"/>
              </a:spcBef>
              <a:spcAft>
                <a:spcPts val="0"/>
              </a:spcAft>
              <a:defRPr/>
            </a:pPr>
            <a:r>
              <a:rPr lang="en-US" sz="1050" b="1" i="1" kern="0" dirty="0">
                <a:latin typeface="Calibri" pitchFamily="34" charset="0"/>
                <a:cs typeface="Arial" pitchFamily="34" charset="0"/>
              </a:rPr>
              <a:t> CH (COL) Augustyn, Command Chaplain, 910-570-8201</a:t>
            </a:r>
          </a:p>
        </p:txBody>
      </p:sp>
    </p:spTree>
    <p:extLst>
      <p:ext uri="{BB962C8B-B14F-4D97-AF65-F5344CB8AC3E}">
        <p14:creationId xmlns:p14="http://schemas.microsoft.com/office/powerpoint/2010/main" val="324219647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056240"/>
            <a:ext cx="8872817" cy="712795"/>
          </a:xfrm>
        </p:spPr>
        <p:txBody>
          <a:bodyPr/>
          <a:lstStyle/>
          <a:p>
            <a:r>
              <a:rPr lang="en-US" sz="4000" dirty="0"/>
              <a:t>USARC FOUNDATIONAL READINESS DAY:</a:t>
            </a:r>
            <a:br>
              <a:rPr lang="en-US" sz="4000" dirty="0"/>
            </a:br>
            <a:r>
              <a:rPr lang="en-US" sz="2800" dirty="0"/>
              <a:t>The Value of Life</a:t>
            </a:r>
            <a:br>
              <a:rPr lang="en-US" sz="2800" dirty="0"/>
            </a:br>
            <a:r>
              <a:rPr lang="en-US" sz="2800" dirty="0"/>
              <a:t>A Life Worth Living</a:t>
            </a:r>
            <a:br>
              <a:rPr lang="en-US" sz="4000" dirty="0"/>
            </a:br>
            <a:r>
              <a:rPr lang="en-US" sz="4000" dirty="0"/>
              <a:t>   </a:t>
            </a:r>
          </a:p>
        </p:txBody>
      </p:sp>
      <p:pic>
        <p:nvPicPr>
          <p:cNvPr id="6" name="Picture 9" descr="crest"/>
          <p:cNvPicPr>
            <a:picLocks noChangeAspect="1" noChangeArrowheads="1"/>
          </p:cNvPicPr>
          <p:nvPr/>
        </p:nvPicPr>
        <p:blipFill>
          <a:blip r:embed="rId3" cstate="print"/>
          <a:srcRect/>
          <a:stretch>
            <a:fillRect/>
          </a:stretch>
        </p:blipFill>
        <p:spPr bwMode="auto">
          <a:xfrm>
            <a:off x="4065709" y="3672201"/>
            <a:ext cx="1012581" cy="1196687"/>
          </a:xfrm>
          <a:prstGeom prst="rect">
            <a:avLst/>
          </a:prstGeom>
          <a:noFill/>
          <a:ln w="9525">
            <a:noFill/>
            <a:miter lim="800000"/>
            <a:headEnd/>
            <a:tailEnd/>
          </a:ln>
        </p:spPr>
      </p:pic>
      <p:sp>
        <p:nvSpPr>
          <p:cNvPr id="2" name="Rectangle 1"/>
          <p:cNvSpPr/>
          <p:nvPr/>
        </p:nvSpPr>
        <p:spPr>
          <a:xfrm>
            <a:off x="2906222" y="5233954"/>
            <a:ext cx="3331553" cy="707886"/>
          </a:xfrm>
          <a:prstGeom prst="rect">
            <a:avLst/>
          </a:prstGeom>
        </p:spPr>
        <p:txBody>
          <a:bodyPr wrap="none">
            <a:spAutoFit/>
          </a:bodyPr>
          <a:lstStyle/>
          <a:p>
            <a:r>
              <a:rPr lang="en-US" sz="4000" b="1" dirty="0">
                <a:latin typeface=" Arial"/>
              </a:rPr>
              <a:t>14 April 2023</a:t>
            </a:r>
          </a:p>
        </p:txBody>
      </p:sp>
    </p:spTree>
    <p:extLst>
      <p:ext uri="{BB962C8B-B14F-4D97-AF65-F5344CB8AC3E}">
        <p14:creationId xmlns:p14="http://schemas.microsoft.com/office/powerpoint/2010/main" val="263625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8482" y="1266129"/>
            <a:ext cx="6087035" cy="614597"/>
          </a:xfrm>
        </p:spPr>
        <p:txBody>
          <a:bodyPr>
            <a:normAutofit fontScale="90000"/>
          </a:bodyPr>
          <a:lstStyle/>
          <a:p>
            <a:r>
              <a:rPr lang="en-US" sz="4000" dirty="0"/>
              <a:t>KEY POINTS:</a:t>
            </a:r>
            <a:br>
              <a:rPr lang="en-US" sz="4000" dirty="0"/>
            </a:br>
            <a:r>
              <a:rPr lang="en-US" sz="4000" i="1" dirty="0"/>
              <a:t>A Life Worth Living</a:t>
            </a:r>
            <a:endParaRPr lang="en-US" i="1" dirty="0"/>
          </a:p>
        </p:txBody>
      </p:sp>
      <p:sp>
        <p:nvSpPr>
          <p:cNvPr id="3" name="Content Placeholder 2">
            <a:extLst>
              <a:ext uri="{FF2B5EF4-FFF2-40B4-BE49-F238E27FC236}">
                <a16:creationId xmlns:a16="http://schemas.microsoft.com/office/drawing/2014/main" id="{B351F644-A6C8-401C-B0F4-C3EBFA0B23FC}"/>
              </a:ext>
            </a:extLst>
          </p:cNvPr>
          <p:cNvSpPr txBox="1">
            <a:spLocks/>
          </p:cNvSpPr>
          <p:nvPr/>
        </p:nvSpPr>
        <p:spPr>
          <a:xfrm>
            <a:off x="2027763" y="1098362"/>
            <a:ext cx="5870143" cy="48452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274320">
              <a:spcBef>
                <a:spcPts val="0"/>
              </a:spcBef>
              <a:spcAft>
                <a:spcPts val="800"/>
              </a:spcAft>
            </a:pPr>
            <a:endParaRPr lang="en-US" sz="2400" dirty="0">
              <a:latin typeface=" Arial"/>
            </a:endParaRPr>
          </a:p>
        </p:txBody>
      </p:sp>
      <p:sp>
        <p:nvSpPr>
          <p:cNvPr id="6" name="TextBox 5">
            <a:extLst>
              <a:ext uri="{FF2B5EF4-FFF2-40B4-BE49-F238E27FC236}">
                <a16:creationId xmlns:a16="http://schemas.microsoft.com/office/drawing/2014/main" id="{8657AF0A-6195-4A75-981E-F98A79A2DD81}"/>
              </a:ext>
            </a:extLst>
          </p:cNvPr>
          <p:cNvSpPr txBox="1"/>
          <p:nvPr/>
        </p:nvSpPr>
        <p:spPr>
          <a:xfrm>
            <a:off x="1018906" y="3015664"/>
            <a:ext cx="7261371" cy="2443489"/>
          </a:xfrm>
          <a:prstGeom prst="rect">
            <a:avLst/>
          </a:prstGeom>
          <a:noFill/>
        </p:spPr>
        <p:txBody>
          <a:bodyPr wrap="square">
            <a:spAutoFit/>
          </a:bodyPr>
          <a:lstStyle/>
          <a:p>
            <a:pPr marR="0" lvl="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i="1" dirty="0">
                <a:latin typeface="Arial" panose="020B0604020202020204" pitchFamily="34" charset="0"/>
                <a:ea typeface="Calibri" panose="020F0502020204030204" pitchFamily="34" charset="0"/>
                <a:cs typeface="Times New Roman" panose="02020603050405020304" pitchFamily="18" charset="0"/>
              </a:rPr>
              <a:t>The value</a:t>
            </a:r>
            <a:r>
              <a:rPr lang="en-US" sz="2400" i="1" dirty="0">
                <a:effectLst/>
                <a:latin typeface="Arial" panose="020B0604020202020204" pitchFamily="34" charset="0"/>
                <a:ea typeface="Calibri" panose="020F0502020204030204" pitchFamily="34" charset="0"/>
                <a:cs typeface="Times New Roman" panose="02020603050405020304" pitchFamily="18" charset="0"/>
              </a:rPr>
              <a:t> of a strong </a:t>
            </a:r>
            <a:r>
              <a:rPr lang="en-US" sz="2400" i="1" dirty="0">
                <a:latin typeface="Arial" panose="020B0604020202020204" pitchFamily="34" charset="0"/>
                <a:ea typeface="Calibri" panose="020F0502020204030204" pitchFamily="34" charset="0"/>
                <a:cs typeface="Times New Roman" panose="02020603050405020304" pitchFamily="18" charset="0"/>
              </a:rPr>
              <a:t>s</a:t>
            </a:r>
            <a:r>
              <a:rPr lang="en-US" sz="2400" i="1" dirty="0">
                <a:effectLst/>
                <a:latin typeface="Arial" panose="020B0604020202020204" pitchFamily="34" charset="0"/>
                <a:ea typeface="Calibri" panose="020F0502020204030204" pitchFamily="34" charset="0"/>
                <a:cs typeface="Times New Roman" panose="02020603050405020304" pitchFamily="18" charset="0"/>
              </a:rPr>
              <a:t>piritual core </a:t>
            </a:r>
          </a:p>
          <a:p>
            <a:pPr marR="0" lvl="0">
              <a:lnSpc>
                <a:spcPct val="107000"/>
              </a:lnSpc>
              <a:spcBef>
                <a:spcPts val="0"/>
              </a:spcBef>
              <a:spcAft>
                <a:spcPts val="0"/>
              </a:spcAft>
            </a:pPr>
            <a:endParaRPr lang="en-US" sz="2400" i="1"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i="1" dirty="0">
                <a:effectLst/>
                <a:latin typeface="Arial" panose="020B0604020202020204" pitchFamily="34" charset="0"/>
                <a:ea typeface="Calibri" panose="020F0502020204030204" pitchFamily="34" charset="0"/>
                <a:cs typeface="Times New Roman" panose="02020603050405020304" pitchFamily="18" charset="0"/>
              </a:rPr>
              <a:t>The importance of connection with ourselves, 	our work and with others</a:t>
            </a:r>
          </a:p>
          <a:p>
            <a:pPr marR="0" lvl="0">
              <a:lnSpc>
                <a:spcPct val="107000"/>
              </a:lnSpc>
              <a:spcBef>
                <a:spcPts val="0"/>
              </a:spcBef>
              <a:spcAft>
                <a:spcPts val="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i="1" dirty="0">
                <a:effectLst/>
                <a:latin typeface="Arial" panose="020B0604020202020204" pitchFamily="34" charset="0"/>
                <a:ea typeface="Calibri" panose="020F0502020204030204" pitchFamily="34" charset="0"/>
                <a:cs typeface="Times New Roman" panose="02020603050405020304" pitchFamily="18" charset="0"/>
              </a:rPr>
              <a:t>The impact of leadership on a life worth living</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Key with solid fill">
            <a:extLst>
              <a:ext uri="{FF2B5EF4-FFF2-40B4-BE49-F238E27FC236}">
                <a16:creationId xmlns:a16="http://schemas.microsoft.com/office/drawing/2014/main" id="{41B20889-D73B-4994-8F9E-7EE62FB34A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723" y="2862953"/>
            <a:ext cx="914400" cy="740350"/>
          </a:xfrm>
          <a:prstGeom prst="rect">
            <a:avLst/>
          </a:prstGeom>
        </p:spPr>
      </p:pic>
      <p:pic>
        <p:nvPicPr>
          <p:cNvPr id="8" name="Graphic 7" descr="Key with solid fill">
            <a:extLst>
              <a:ext uri="{FF2B5EF4-FFF2-40B4-BE49-F238E27FC236}">
                <a16:creationId xmlns:a16="http://schemas.microsoft.com/office/drawing/2014/main" id="{734BE4EE-E853-4BFC-A831-4375C7CE71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377" y="3687358"/>
            <a:ext cx="914400" cy="740350"/>
          </a:xfrm>
          <a:prstGeom prst="rect">
            <a:avLst/>
          </a:prstGeom>
        </p:spPr>
      </p:pic>
      <p:pic>
        <p:nvPicPr>
          <p:cNvPr id="9" name="Graphic 8" descr="Key with solid fill">
            <a:extLst>
              <a:ext uri="{FF2B5EF4-FFF2-40B4-BE49-F238E27FC236}">
                <a16:creationId xmlns:a16="http://schemas.microsoft.com/office/drawing/2014/main" id="{F1B007AD-47F6-49E5-8BF5-1856EB5DB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723" y="4871514"/>
            <a:ext cx="914400" cy="740350"/>
          </a:xfrm>
          <a:prstGeom prst="rect">
            <a:avLst/>
          </a:prstGeom>
        </p:spPr>
      </p:pic>
      <p:sp>
        <p:nvSpPr>
          <p:cNvPr id="10" name="Title 1">
            <a:extLst>
              <a:ext uri="{FF2B5EF4-FFF2-40B4-BE49-F238E27FC236}">
                <a16:creationId xmlns:a16="http://schemas.microsoft.com/office/drawing/2014/main" id="{0B4E0B9A-DDB4-48E6-B92F-0F3AB2DBFE37}"/>
              </a:ext>
            </a:extLst>
          </p:cNvPr>
          <p:cNvSpPr txBox="1">
            <a:spLocks/>
          </p:cNvSpPr>
          <p:nvPr/>
        </p:nvSpPr>
        <p:spPr>
          <a:xfrm>
            <a:off x="0" y="110134"/>
            <a:ext cx="9144000" cy="599607"/>
          </a:xfrm>
          <a:prstGeom prst="rect">
            <a:avLst/>
          </a:prstGeom>
        </p:spPr>
        <p:txBody>
          <a:bodyPr>
            <a:normAutofit/>
          </a:bodyPr>
          <a:lstStyle>
            <a:lvl1pPr algn="ct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spTree>
    <p:extLst>
      <p:ext uri="{BB962C8B-B14F-4D97-AF65-F5344CB8AC3E}">
        <p14:creationId xmlns:p14="http://schemas.microsoft.com/office/powerpoint/2010/main" val="386189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51F644-A6C8-401C-B0F4-C3EBFA0B23FC}"/>
              </a:ext>
            </a:extLst>
          </p:cNvPr>
          <p:cNvSpPr txBox="1">
            <a:spLocks/>
          </p:cNvSpPr>
          <p:nvPr/>
        </p:nvSpPr>
        <p:spPr>
          <a:xfrm>
            <a:off x="2027763" y="1098362"/>
            <a:ext cx="5870143" cy="48452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274320">
              <a:spcBef>
                <a:spcPts val="0"/>
              </a:spcBef>
              <a:spcAft>
                <a:spcPts val="800"/>
              </a:spcAft>
            </a:pPr>
            <a:endParaRPr lang="en-US" sz="2400" dirty="0">
              <a:latin typeface=" Arial"/>
            </a:endParaRPr>
          </a:p>
        </p:txBody>
      </p:sp>
      <p:sp>
        <p:nvSpPr>
          <p:cNvPr id="10" name="Title 1">
            <a:extLst>
              <a:ext uri="{FF2B5EF4-FFF2-40B4-BE49-F238E27FC236}">
                <a16:creationId xmlns:a16="http://schemas.microsoft.com/office/drawing/2014/main" id="{0B4E0B9A-DDB4-48E6-B92F-0F3AB2DBFE37}"/>
              </a:ext>
            </a:extLst>
          </p:cNvPr>
          <p:cNvSpPr txBox="1">
            <a:spLocks/>
          </p:cNvSpPr>
          <p:nvPr/>
        </p:nvSpPr>
        <p:spPr>
          <a:xfrm>
            <a:off x="0" y="110134"/>
            <a:ext cx="9144000" cy="599607"/>
          </a:xfrm>
          <a:prstGeom prst="rect">
            <a:avLst/>
          </a:prstGeom>
        </p:spPr>
        <p:txBody>
          <a:bodyPr>
            <a:normAutofit/>
          </a:bodyPr>
          <a:lstStyle>
            <a:lvl1pPr algn="ct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pic>
        <p:nvPicPr>
          <p:cNvPr id="11" name="Picture 10">
            <a:extLst>
              <a:ext uri="{FF2B5EF4-FFF2-40B4-BE49-F238E27FC236}">
                <a16:creationId xmlns:a16="http://schemas.microsoft.com/office/drawing/2014/main" id="{0F823845-8DF7-01AD-4072-DD8E78C89335}"/>
              </a:ext>
            </a:extLst>
          </p:cNvPr>
          <p:cNvPicPr>
            <a:picLocks noChangeAspect="1"/>
          </p:cNvPicPr>
          <p:nvPr/>
        </p:nvPicPr>
        <p:blipFill>
          <a:blip r:embed="rId3"/>
          <a:stretch>
            <a:fillRect/>
          </a:stretch>
        </p:blipFill>
        <p:spPr>
          <a:xfrm>
            <a:off x="537210" y="1420881"/>
            <a:ext cx="7887831" cy="4522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6780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1479"/>
            <a:ext cx="9144000" cy="760626"/>
          </a:xfrm>
        </p:spPr>
        <p:txBody>
          <a:bodyPr>
            <a:normAutofit fontScale="90000"/>
          </a:bodyPr>
          <a:lstStyle/>
          <a:p>
            <a:br>
              <a:rPr lang="en-US" dirty="0"/>
            </a:br>
            <a:r>
              <a:rPr lang="en-US" dirty="0"/>
              <a:t>The Nature of Self</a:t>
            </a:r>
            <a:br>
              <a:rPr lang="en-US" dirty="0"/>
            </a:br>
            <a:endParaRPr lang="en-US" dirty="0"/>
          </a:p>
        </p:txBody>
      </p:sp>
      <p:sp>
        <p:nvSpPr>
          <p:cNvPr id="3" name="Content Placeholder 2"/>
          <p:cNvSpPr>
            <a:spLocks noGrp="1"/>
          </p:cNvSpPr>
          <p:nvPr>
            <p:ph idx="1"/>
          </p:nvPr>
        </p:nvSpPr>
        <p:spPr>
          <a:xfrm>
            <a:off x="490274" y="1997596"/>
            <a:ext cx="4081726" cy="3856824"/>
          </a:xfrm>
        </p:spPr>
        <p:txBody>
          <a:bodyPr>
            <a:noAutofit/>
          </a:bodyPr>
          <a:lstStyle/>
          <a:p>
            <a:pPr marL="0" indent="0">
              <a:spcBef>
                <a:spcPts val="0"/>
              </a:spcBef>
              <a:spcAft>
                <a:spcPts val="6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“Because true belonging only happens when we present our authentic, imperfect selves to the world, our sense of belonging can never be greater than our level of self-acceptance.” </a:t>
            </a:r>
          </a:p>
          <a:p>
            <a:pPr marL="0" indent="0" algn="r">
              <a:spcBef>
                <a:spcPts val="0"/>
              </a:spcBef>
              <a:spcAft>
                <a:spcPts val="600"/>
              </a:spcAft>
              <a:buNone/>
            </a:pPr>
            <a:r>
              <a:rPr lang="en-US" sz="2400" i="1" dirty="0" err="1">
                <a:ea typeface="Calibri" panose="020F0502020204030204" pitchFamily="34" charset="0"/>
                <a:cs typeface="Times New Roman" panose="02020603050405020304" pitchFamily="18" charset="0"/>
              </a:rPr>
              <a:t>Brené</a:t>
            </a:r>
            <a:r>
              <a:rPr lang="en-US" sz="2400" i="1" dirty="0">
                <a:ea typeface="Calibri" panose="020F0502020204030204" pitchFamily="34" charset="0"/>
                <a:cs typeface="Times New Roman" panose="02020603050405020304" pitchFamily="18" charset="0"/>
              </a:rPr>
              <a:t> Brown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en-US" sz="2400" dirty="0"/>
          </a:p>
        </p:txBody>
      </p:sp>
      <p:sp>
        <p:nvSpPr>
          <p:cNvPr id="6" name="Title 1">
            <a:extLst>
              <a:ext uri="{FF2B5EF4-FFF2-40B4-BE49-F238E27FC236}">
                <a16:creationId xmlns:a16="http://schemas.microsoft.com/office/drawing/2014/main" id="{75B6A4B0-2CC6-494A-99FC-2CDC7F5DDA00}"/>
              </a:ext>
            </a:extLst>
          </p:cNvPr>
          <p:cNvSpPr txBox="1">
            <a:spLocks/>
          </p:cNvSpPr>
          <p:nvPr/>
        </p:nvSpPr>
        <p:spPr>
          <a:xfrm>
            <a:off x="0" y="110134"/>
            <a:ext cx="9144000" cy="5996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pic>
        <p:nvPicPr>
          <p:cNvPr id="11" name="Picture 10" descr="A picture containing wall, person, indoor, person&#10;&#10;Description automatically generated">
            <a:extLst>
              <a:ext uri="{FF2B5EF4-FFF2-40B4-BE49-F238E27FC236}">
                <a16:creationId xmlns:a16="http://schemas.microsoft.com/office/drawing/2014/main" id="{8C3C2776-120B-9CCA-453D-4944E4C2EE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106" y="2173843"/>
            <a:ext cx="3829787" cy="368057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873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1479"/>
            <a:ext cx="9144000" cy="760626"/>
          </a:xfrm>
        </p:spPr>
        <p:txBody>
          <a:bodyPr>
            <a:normAutofit fontScale="90000"/>
          </a:bodyPr>
          <a:lstStyle/>
          <a:p>
            <a:br>
              <a:rPr lang="en-US" dirty="0"/>
            </a:br>
            <a:r>
              <a:rPr lang="en-US" dirty="0"/>
              <a:t>The Nature of Work</a:t>
            </a:r>
            <a:br>
              <a:rPr lang="en-US" dirty="0"/>
            </a:br>
            <a:endParaRPr lang="en-US" dirty="0"/>
          </a:p>
        </p:txBody>
      </p:sp>
      <p:sp>
        <p:nvSpPr>
          <p:cNvPr id="3" name="Content Placeholder 2"/>
          <p:cNvSpPr>
            <a:spLocks noGrp="1"/>
          </p:cNvSpPr>
          <p:nvPr>
            <p:ph idx="1"/>
          </p:nvPr>
        </p:nvSpPr>
        <p:spPr>
          <a:xfrm>
            <a:off x="490274" y="1997596"/>
            <a:ext cx="4081726" cy="3856824"/>
          </a:xfrm>
        </p:spPr>
        <p:txBody>
          <a:bodyPr>
            <a:noAutofit/>
          </a:bodyPr>
          <a:lstStyle/>
          <a:p>
            <a:pPr marL="0" indent="0">
              <a:spcBef>
                <a:spcPts val="0"/>
              </a:spcBef>
              <a:spcAft>
                <a:spcPts val="600"/>
              </a:spcAft>
              <a:buNone/>
            </a:pPr>
            <a:r>
              <a:rPr lang="en-US" sz="2400" dirty="0"/>
              <a:t>“Your work is going to fill a large part of your life, and the only way to be truly satisfied is to do what you believe is great work. And the only way to do great work is to love what you do.”</a:t>
            </a:r>
          </a:p>
          <a:p>
            <a:pPr marL="0" indent="0" algn="r">
              <a:spcBef>
                <a:spcPts val="0"/>
              </a:spcBef>
              <a:spcAft>
                <a:spcPts val="600"/>
              </a:spcAft>
              <a:buNone/>
            </a:pPr>
            <a:r>
              <a:rPr lang="en-US" sz="2400" dirty="0"/>
              <a:t> - Steve Jobs</a:t>
            </a:r>
          </a:p>
        </p:txBody>
      </p:sp>
      <p:sp>
        <p:nvSpPr>
          <p:cNvPr id="6" name="Title 1">
            <a:extLst>
              <a:ext uri="{FF2B5EF4-FFF2-40B4-BE49-F238E27FC236}">
                <a16:creationId xmlns:a16="http://schemas.microsoft.com/office/drawing/2014/main" id="{75B6A4B0-2CC6-494A-99FC-2CDC7F5DDA00}"/>
              </a:ext>
            </a:extLst>
          </p:cNvPr>
          <p:cNvSpPr txBox="1">
            <a:spLocks/>
          </p:cNvSpPr>
          <p:nvPr/>
        </p:nvSpPr>
        <p:spPr>
          <a:xfrm>
            <a:off x="0" y="110134"/>
            <a:ext cx="9144000" cy="5996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pic>
        <p:nvPicPr>
          <p:cNvPr id="15" name="Picture 14">
            <a:extLst>
              <a:ext uri="{FF2B5EF4-FFF2-40B4-BE49-F238E27FC236}">
                <a16:creationId xmlns:a16="http://schemas.microsoft.com/office/drawing/2014/main" id="{AAEDB308-ACCF-746C-FE8A-CBD6847035EF}"/>
              </a:ext>
            </a:extLst>
          </p:cNvPr>
          <p:cNvPicPr>
            <a:picLocks noChangeAspect="1"/>
          </p:cNvPicPr>
          <p:nvPr/>
        </p:nvPicPr>
        <p:blipFill>
          <a:blip r:embed="rId3"/>
          <a:stretch>
            <a:fillRect/>
          </a:stretch>
        </p:blipFill>
        <p:spPr>
          <a:xfrm>
            <a:off x="4679751" y="2055171"/>
            <a:ext cx="4109060" cy="37413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8728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1479"/>
            <a:ext cx="9144000" cy="760626"/>
          </a:xfrm>
        </p:spPr>
        <p:txBody>
          <a:bodyPr>
            <a:normAutofit fontScale="90000"/>
          </a:bodyPr>
          <a:lstStyle/>
          <a:p>
            <a:br>
              <a:rPr lang="en-US" dirty="0"/>
            </a:br>
            <a:r>
              <a:rPr lang="en-US" dirty="0"/>
              <a:t>The Nature of Others</a:t>
            </a:r>
            <a:br>
              <a:rPr lang="en-US" dirty="0"/>
            </a:br>
            <a:endParaRPr lang="en-US" dirty="0"/>
          </a:p>
        </p:txBody>
      </p:sp>
      <p:sp>
        <p:nvSpPr>
          <p:cNvPr id="3" name="Content Placeholder 2"/>
          <p:cNvSpPr>
            <a:spLocks noGrp="1"/>
          </p:cNvSpPr>
          <p:nvPr>
            <p:ph idx="1"/>
          </p:nvPr>
        </p:nvSpPr>
        <p:spPr>
          <a:xfrm>
            <a:off x="490274" y="2331720"/>
            <a:ext cx="4081726" cy="3522700"/>
          </a:xfrm>
        </p:spPr>
        <p:txBody>
          <a:bodyPr>
            <a:noAutofit/>
          </a:bodyPr>
          <a:lstStyle/>
          <a:p>
            <a:pPr marL="0" indent="0">
              <a:spcBef>
                <a:spcPts val="0"/>
              </a:spcBef>
              <a:spcAft>
                <a:spcPts val="600"/>
              </a:spcAft>
              <a:buNone/>
            </a:pPr>
            <a:r>
              <a:rPr lang="en-US" sz="2400" dirty="0"/>
              <a:t>“We need Joy as we need air. We need Love as we need water. We need each other as we need the earth we share.” </a:t>
            </a:r>
          </a:p>
          <a:p>
            <a:pPr marL="0" indent="0">
              <a:spcBef>
                <a:spcPts val="0"/>
              </a:spcBef>
              <a:spcAft>
                <a:spcPts val="600"/>
              </a:spcAft>
              <a:buNone/>
            </a:pPr>
            <a:endParaRPr lang="en-US" sz="2400" dirty="0"/>
          </a:p>
          <a:p>
            <a:pPr marL="0" indent="0" algn="r">
              <a:spcBef>
                <a:spcPts val="0"/>
              </a:spcBef>
              <a:spcAft>
                <a:spcPts val="600"/>
              </a:spcAft>
              <a:buNone/>
            </a:pPr>
            <a:r>
              <a:rPr lang="en-US" sz="2400" dirty="0"/>
              <a:t>-Maya Angelou</a:t>
            </a:r>
          </a:p>
        </p:txBody>
      </p:sp>
      <p:sp>
        <p:nvSpPr>
          <p:cNvPr id="6" name="Title 1">
            <a:extLst>
              <a:ext uri="{FF2B5EF4-FFF2-40B4-BE49-F238E27FC236}">
                <a16:creationId xmlns:a16="http://schemas.microsoft.com/office/drawing/2014/main" id="{75B6A4B0-2CC6-494A-99FC-2CDC7F5DDA00}"/>
              </a:ext>
            </a:extLst>
          </p:cNvPr>
          <p:cNvSpPr txBox="1">
            <a:spLocks/>
          </p:cNvSpPr>
          <p:nvPr/>
        </p:nvSpPr>
        <p:spPr>
          <a:xfrm>
            <a:off x="0" y="110134"/>
            <a:ext cx="9144000" cy="5996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pic>
        <p:nvPicPr>
          <p:cNvPr id="7" name="Picture 6" descr="A group of soldiers in uniform&#10;&#10;Description automatically generated with low confidence">
            <a:extLst>
              <a:ext uri="{FF2B5EF4-FFF2-40B4-BE49-F238E27FC236}">
                <a16:creationId xmlns:a16="http://schemas.microsoft.com/office/drawing/2014/main" id="{672C9666-79F9-C961-6F43-D6F330EB7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4890" y="1997597"/>
            <a:ext cx="3920490" cy="399172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876091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BE3395-6254-AD50-A46B-9F3D1BA153E6}"/>
              </a:ext>
            </a:extLst>
          </p:cNvPr>
          <p:cNvSpPr>
            <a:spLocks noGrp="1"/>
          </p:cNvSpPr>
          <p:nvPr>
            <p:ph type="title"/>
          </p:nvPr>
        </p:nvSpPr>
        <p:spPr>
          <a:xfrm>
            <a:off x="-297180" y="337653"/>
            <a:ext cx="9144000" cy="599607"/>
          </a:xfrm>
        </p:spPr>
        <p:txBody>
          <a:bodyPr>
            <a:noAutofit/>
          </a:bodyPr>
          <a:lstStyle/>
          <a:p>
            <a:r>
              <a:rPr lang="en-US" sz="2400" dirty="0"/>
              <a:t>Spiritual Readiness Conversations for Leaders</a:t>
            </a:r>
            <a:br>
              <a:rPr lang="en-US" sz="2400" dirty="0"/>
            </a:br>
            <a:endParaRPr lang="en-US" sz="2400" dirty="0"/>
          </a:p>
        </p:txBody>
      </p:sp>
      <p:graphicFrame>
        <p:nvGraphicFramePr>
          <p:cNvPr id="8" name="Table 8">
            <a:extLst>
              <a:ext uri="{FF2B5EF4-FFF2-40B4-BE49-F238E27FC236}">
                <a16:creationId xmlns:a16="http://schemas.microsoft.com/office/drawing/2014/main" id="{B7088871-E21C-540B-CFEB-7DF722843808}"/>
              </a:ext>
            </a:extLst>
          </p:cNvPr>
          <p:cNvGraphicFramePr>
            <a:graphicFrameLocks noGrp="1"/>
          </p:cNvGraphicFramePr>
          <p:nvPr>
            <p:ph idx="1"/>
            <p:extLst>
              <p:ext uri="{D42A27DB-BD31-4B8C-83A1-F6EECF244321}">
                <p14:modId xmlns:p14="http://schemas.microsoft.com/office/powerpoint/2010/main" val="3732273518"/>
              </p:ext>
            </p:extLst>
          </p:nvPr>
        </p:nvGraphicFramePr>
        <p:xfrm>
          <a:off x="297180" y="937260"/>
          <a:ext cx="8252460" cy="3027680"/>
        </p:xfrm>
        <a:graphic>
          <a:graphicData uri="http://schemas.openxmlformats.org/drawingml/2006/table">
            <a:tbl>
              <a:tblPr firstRow="1" bandRow="1">
                <a:tableStyleId>{5C22544A-7EE6-4342-B048-85BDC9FD1C3A}</a:tableStyleId>
              </a:tblPr>
              <a:tblGrid>
                <a:gridCol w="4126230">
                  <a:extLst>
                    <a:ext uri="{9D8B030D-6E8A-4147-A177-3AD203B41FA5}">
                      <a16:colId xmlns:a16="http://schemas.microsoft.com/office/drawing/2014/main" val="137886290"/>
                    </a:ext>
                  </a:extLst>
                </a:gridCol>
                <a:gridCol w="4126230">
                  <a:extLst>
                    <a:ext uri="{9D8B030D-6E8A-4147-A177-3AD203B41FA5}">
                      <a16:colId xmlns:a16="http://schemas.microsoft.com/office/drawing/2014/main" val="763615145"/>
                    </a:ext>
                  </a:extLst>
                </a:gridCol>
              </a:tblGrid>
              <a:tr h="370840">
                <a:tc>
                  <a:txBody>
                    <a:bodyPr/>
                    <a:lstStyle/>
                    <a:p>
                      <a:r>
                        <a:rPr lang="en-US" dirty="0"/>
                        <a:t>Leader Question</a:t>
                      </a:r>
                    </a:p>
                  </a:txBody>
                  <a:tcPr/>
                </a:tc>
                <a:tc>
                  <a:txBody>
                    <a:bodyPr/>
                    <a:lstStyle/>
                    <a:p>
                      <a:r>
                        <a:rPr lang="en-US" dirty="0"/>
                        <a:t>If needs further development…</a:t>
                      </a:r>
                    </a:p>
                  </a:txBody>
                  <a:tcPr/>
                </a:tc>
                <a:extLst>
                  <a:ext uri="{0D108BD9-81ED-4DB2-BD59-A6C34878D82A}">
                    <a16:rowId xmlns:a16="http://schemas.microsoft.com/office/drawing/2014/main" val="1480645781"/>
                  </a:ext>
                </a:extLst>
              </a:tr>
              <a:tr h="370840">
                <a:tc>
                  <a:txBody>
                    <a:bodyPr/>
                    <a:lstStyle/>
                    <a:p>
                      <a:r>
                        <a:rPr lang="en-US" sz="1200" dirty="0"/>
                        <a:t>How would you answer the question, “Who Am I?”</a:t>
                      </a:r>
                    </a:p>
                  </a:txBody>
                  <a:tcPr/>
                </a:tc>
                <a:tc>
                  <a:txBody>
                    <a:bodyPr/>
                    <a:lstStyle/>
                    <a:p>
                      <a:r>
                        <a:rPr lang="en-US" sz="1200" dirty="0"/>
                        <a:t>After reflection, a person writes a self-narrative, who they see themselves to be.</a:t>
                      </a:r>
                    </a:p>
                  </a:txBody>
                  <a:tcPr/>
                </a:tc>
                <a:extLst>
                  <a:ext uri="{0D108BD9-81ED-4DB2-BD59-A6C34878D82A}">
                    <a16:rowId xmlns:a16="http://schemas.microsoft.com/office/drawing/2014/main" val="286526329"/>
                  </a:ext>
                </a:extLst>
              </a:tr>
              <a:tr h="370840">
                <a:tc>
                  <a:txBody>
                    <a:bodyPr/>
                    <a:lstStyle/>
                    <a:p>
                      <a:r>
                        <a:rPr lang="en-US" sz="1200" dirty="0"/>
                        <a:t>Do you think your life has meaning? If so, where does that meaning coming from?</a:t>
                      </a:r>
                    </a:p>
                  </a:txBody>
                  <a:tcPr/>
                </a:tc>
                <a:tc>
                  <a:txBody>
                    <a:bodyPr/>
                    <a:lstStyle/>
                    <a:p>
                      <a:r>
                        <a:rPr lang="en-US" sz="1200" dirty="0"/>
                        <a:t>Talk with family, friends, mentors, chaplains intentionally about “the meaning of life.”</a:t>
                      </a:r>
                    </a:p>
                  </a:txBody>
                  <a:tcPr/>
                </a:tc>
                <a:extLst>
                  <a:ext uri="{0D108BD9-81ED-4DB2-BD59-A6C34878D82A}">
                    <a16:rowId xmlns:a16="http://schemas.microsoft.com/office/drawing/2014/main" val="1465517562"/>
                  </a:ext>
                </a:extLst>
              </a:tr>
              <a:tr h="370840">
                <a:tc>
                  <a:txBody>
                    <a:bodyPr/>
                    <a:lstStyle/>
                    <a:p>
                      <a:r>
                        <a:rPr lang="en-US" sz="1200" dirty="0"/>
                        <a:t>What aspects of my life can I control and what cant I control?</a:t>
                      </a:r>
                    </a:p>
                  </a:txBody>
                  <a:tcPr/>
                </a:tc>
                <a:tc>
                  <a:txBody>
                    <a:bodyPr/>
                    <a:lstStyle/>
                    <a:p>
                      <a:r>
                        <a:rPr lang="en-US" sz="1200" dirty="0"/>
                        <a:t>Meditation on coping with things out of our control. </a:t>
                      </a:r>
                    </a:p>
                  </a:txBody>
                  <a:tcPr/>
                </a:tc>
                <a:extLst>
                  <a:ext uri="{0D108BD9-81ED-4DB2-BD59-A6C34878D82A}">
                    <a16:rowId xmlns:a16="http://schemas.microsoft.com/office/drawing/2014/main" val="1861415518"/>
                  </a:ext>
                </a:extLst>
              </a:tr>
              <a:tr h="370840">
                <a:tc>
                  <a:txBody>
                    <a:bodyPr/>
                    <a:lstStyle/>
                    <a:p>
                      <a:r>
                        <a:rPr lang="en-US" sz="1200" dirty="0"/>
                        <a:t>How do I typically respond when experiencing adversity?</a:t>
                      </a:r>
                    </a:p>
                  </a:txBody>
                  <a:tcPr/>
                </a:tc>
                <a:tc>
                  <a:txBody>
                    <a:bodyPr/>
                    <a:lstStyle/>
                    <a:p>
                      <a:r>
                        <a:rPr lang="en-US" sz="1200" dirty="0"/>
                        <a:t>Engage resources and agencies that provide coping tools and strategies.</a:t>
                      </a:r>
                    </a:p>
                  </a:txBody>
                  <a:tcPr/>
                </a:tc>
                <a:extLst>
                  <a:ext uri="{0D108BD9-81ED-4DB2-BD59-A6C34878D82A}">
                    <a16:rowId xmlns:a16="http://schemas.microsoft.com/office/drawing/2014/main" val="2139890049"/>
                  </a:ext>
                </a:extLst>
              </a:tr>
              <a:tr h="370840">
                <a:tc>
                  <a:txBody>
                    <a:bodyPr/>
                    <a:lstStyle/>
                    <a:p>
                      <a:r>
                        <a:rPr lang="en-US" sz="1200" dirty="0"/>
                        <a:t>To what or who are you most connected?</a:t>
                      </a:r>
                    </a:p>
                  </a:txBody>
                  <a:tcPr/>
                </a:tc>
                <a:tc>
                  <a:txBody>
                    <a:bodyPr/>
                    <a:lstStyle/>
                    <a:p>
                      <a:r>
                        <a:rPr lang="en-US" sz="1200" dirty="0"/>
                        <a:t>Plan to regularly reach out to people who are important to you and who care about you. </a:t>
                      </a:r>
                    </a:p>
                  </a:txBody>
                  <a:tcPr/>
                </a:tc>
                <a:extLst>
                  <a:ext uri="{0D108BD9-81ED-4DB2-BD59-A6C34878D82A}">
                    <a16:rowId xmlns:a16="http://schemas.microsoft.com/office/drawing/2014/main" val="489777535"/>
                  </a:ext>
                </a:extLst>
              </a:tr>
              <a:tr h="370840">
                <a:tc>
                  <a:txBody>
                    <a:bodyPr/>
                    <a:lstStyle/>
                    <a:p>
                      <a:r>
                        <a:rPr lang="en-US" sz="1200" dirty="0"/>
                        <a:t>What connections cause significant distress?  </a:t>
                      </a:r>
                    </a:p>
                  </a:txBody>
                  <a:tcPr/>
                </a:tc>
                <a:tc>
                  <a:txBody>
                    <a:bodyPr/>
                    <a:lstStyle/>
                    <a:p>
                      <a:r>
                        <a:rPr lang="en-US" sz="1200" dirty="0"/>
                        <a:t>Consider healthy “disconnection” strategy. Journal about forgiveness. </a:t>
                      </a:r>
                    </a:p>
                  </a:txBody>
                  <a:tcPr/>
                </a:tc>
                <a:extLst>
                  <a:ext uri="{0D108BD9-81ED-4DB2-BD59-A6C34878D82A}">
                    <a16:rowId xmlns:a16="http://schemas.microsoft.com/office/drawing/2014/main" val="3141807658"/>
                  </a:ext>
                </a:extLst>
              </a:tr>
            </a:tbl>
          </a:graphicData>
        </a:graphic>
      </p:graphicFrame>
      <p:sp>
        <p:nvSpPr>
          <p:cNvPr id="10" name="Rectangle 9">
            <a:extLst>
              <a:ext uri="{FF2B5EF4-FFF2-40B4-BE49-F238E27FC236}">
                <a16:creationId xmlns:a16="http://schemas.microsoft.com/office/drawing/2014/main" id="{62A484B8-28AB-672B-F270-6C5BC5466297}"/>
              </a:ext>
            </a:extLst>
          </p:cNvPr>
          <p:cNvSpPr/>
          <p:nvPr/>
        </p:nvSpPr>
        <p:spPr>
          <a:xfrm>
            <a:off x="297180" y="3942080"/>
            <a:ext cx="8252460" cy="438317"/>
          </a:xfrm>
          <a:prstGeom prst="rect">
            <a:avLst/>
          </a:prstGeom>
          <a:solidFill>
            <a:srgbClr val="E5E5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WHAT TO AVOID IN SPIRITUAL DISCUSSIONS!</a:t>
            </a:r>
          </a:p>
        </p:txBody>
      </p:sp>
      <p:graphicFrame>
        <p:nvGraphicFramePr>
          <p:cNvPr id="11" name="Table 11">
            <a:extLst>
              <a:ext uri="{FF2B5EF4-FFF2-40B4-BE49-F238E27FC236}">
                <a16:creationId xmlns:a16="http://schemas.microsoft.com/office/drawing/2014/main" id="{9E00BFAB-DB2D-C2DD-5D69-8B1956E22397}"/>
              </a:ext>
            </a:extLst>
          </p:cNvPr>
          <p:cNvGraphicFramePr>
            <a:graphicFrameLocks noGrp="1"/>
          </p:cNvGraphicFramePr>
          <p:nvPr>
            <p:extLst>
              <p:ext uri="{D42A27DB-BD31-4B8C-83A1-F6EECF244321}">
                <p14:modId xmlns:p14="http://schemas.microsoft.com/office/powerpoint/2010/main" val="3821059101"/>
              </p:ext>
            </p:extLst>
          </p:nvPr>
        </p:nvGraphicFramePr>
        <p:xfrm>
          <a:off x="297180" y="4380397"/>
          <a:ext cx="8252460" cy="2143760"/>
        </p:xfrm>
        <a:graphic>
          <a:graphicData uri="http://schemas.openxmlformats.org/drawingml/2006/table">
            <a:tbl>
              <a:tblPr firstRow="1" bandRow="1">
                <a:tableStyleId>{5C22544A-7EE6-4342-B048-85BDC9FD1C3A}</a:tableStyleId>
              </a:tblPr>
              <a:tblGrid>
                <a:gridCol w="8252460">
                  <a:extLst>
                    <a:ext uri="{9D8B030D-6E8A-4147-A177-3AD203B41FA5}">
                      <a16:colId xmlns:a16="http://schemas.microsoft.com/office/drawing/2014/main" val="3497125896"/>
                    </a:ext>
                  </a:extLst>
                </a:gridCol>
              </a:tblGrid>
              <a:tr h="370840">
                <a:tc>
                  <a:txBody>
                    <a:bodyPr/>
                    <a:lstStyle/>
                    <a:p>
                      <a:r>
                        <a:rPr lang="en-US" sz="1400" dirty="0">
                          <a:solidFill>
                            <a:schemeClr val="tx1">
                              <a:lumMod val="85000"/>
                              <a:lumOff val="15000"/>
                            </a:schemeClr>
                          </a:solidFill>
                        </a:rPr>
                        <a:t>Do NOT let the conversation turn into an argument about spiritual beliefs or religious persuasion.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4631752"/>
                  </a:ext>
                </a:extLst>
              </a:tr>
              <a:tr h="370840">
                <a:tc>
                  <a:txBody>
                    <a:bodyPr/>
                    <a:lstStyle/>
                    <a:p>
                      <a:r>
                        <a:rPr lang="en-US" sz="1400" b="1" dirty="0"/>
                        <a:t>Do NOT use your position or influence to assert one spiritual or religious practice over another person. Everyone has the responsibility and power over their own spiritual life.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112773"/>
                  </a:ext>
                </a:extLst>
              </a:tr>
              <a:tr h="370840">
                <a:tc>
                  <a:txBody>
                    <a:bodyPr/>
                    <a:lstStyle/>
                    <a:p>
                      <a:r>
                        <a:rPr lang="en-US" sz="1400" b="1" dirty="0"/>
                        <a:t>Do NOT be afraid to share your own journey and what has helped you in life to get where you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8108461"/>
                  </a:ext>
                </a:extLst>
              </a:tr>
              <a:tr h="370840">
                <a:tc>
                  <a:txBody>
                    <a:bodyPr/>
                    <a:lstStyle/>
                    <a:p>
                      <a:r>
                        <a:rPr lang="en-US" sz="1400" b="1" dirty="0"/>
                        <a:t>Do NOT monopolize the conversation. Let your Soldier’s feel open and free to talk about their own personal beliefs and practices.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0462496"/>
                  </a:ext>
                </a:extLst>
              </a:tr>
              <a:tr h="281773">
                <a:tc>
                  <a:txBody>
                    <a:bodyPr/>
                    <a:lstStyle/>
                    <a:p>
                      <a:r>
                        <a:rPr lang="en-US" sz="1600" b="1" dirty="0"/>
                        <a:t>Do NOT let you Soldier’s spiritual fitness stay low. See FM 7-22 Chapter 10 for more guidance</a:t>
                      </a:r>
                      <a:r>
                        <a:rPr lang="en-US"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863680"/>
                  </a:ext>
                </a:extLst>
              </a:tr>
            </a:tbl>
          </a:graphicData>
        </a:graphic>
      </p:graphicFrame>
    </p:spTree>
    <p:extLst>
      <p:ext uri="{BB962C8B-B14F-4D97-AF65-F5344CB8AC3E}">
        <p14:creationId xmlns:p14="http://schemas.microsoft.com/office/powerpoint/2010/main" val="23340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8482" y="1266129"/>
            <a:ext cx="6087035" cy="614597"/>
          </a:xfrm>
        </p:spPr>
        <p:txBody>
          <a:bodyPr>
            <a:normAutofit fontScale="90000"/>
          </a:bodyPr>
          <a:lstStyle/>
          <a:p>
            <a:r>
              <a:rPr lang="en-US" sz="4000" dirty="0"/>
              <a:t>KEY POINTS:</a:t>
            </a:r>
            <a:br>
              <a:rPr lang="en-US" sz="4000" dirty="0"/>
            </a:br>
            <a:r>
              <a:rPr lang="en-US" sz="4000" i="1" dirty="0"/>
              <a:t>A Life Worth Living</a:t>
            </a:r>
            <a:endParaRPr lang="en-US" i="1" dirty="0"/>
          </a:p>
        </p:txBody>
      </p:sp>
      <p:sp>
        <p:nvSpPr>
          <p:cNvPr id="3" name="Content Placeholder 2">
            <a:extLst>
              <a:ext uri="{FF2B5EF4-FFF2-40B4-BE49-F238E27FC236}">
                <a16:creationId xmlns:a16="http://schemas.microsoft.com/office/drawing/2014/main" id="{B351F644-A6C8-401C-B0F4-C3EBFA0B23FC}"/>
              </a:ext>
            </a:extLst>
          </p:cNvPr>
          <p:cNvSpPr txBox="1">
            <a:spLocks/>
          </p:cNvSpPr>
          <p:nvPr/>
        </p:nvSpPr>
        <p:spPr>
          <a:xfrm>
            <a:off x="2027763" y="1098362"/>
            <a:ext cx="5870143" cy="48452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274320">
              <a:spcBef>
                <a:spcPts val="0"/>
              </a:spcBef>
              <a:spcAft>
                <a:spcPts val="800"/>
              </a:spcAft>
            </a:pPr>
            <a:endParaRPr lang="en-US" sz="2400" dirty="0">
              <a:latin typeface=" Arial"/>
            </a:endParaRPr>
          </a:p>
        </p:txBody>
      </p:sp>
      <p:sp>
        <p:nvSpPr>
          <p:cNvPr id="6" name="TextBox 5">
            <a:extLst>
              <a:ext uri="{FF2B5EF4-FFF2-40B4-BE49-F238E27FC236}">
                <a16:creationId xmlns:a16="http://schemas.microsoft.com/office/drawing/2014/main" id="{8657AF0A-6195-4A75-981E-F98A79A2DD81}"/>
              </a:ext>
            </a:extLst>
          </p:cNvPr>
          <p:cNvSpPr txBox="1"/>
          <p:nvPr/>
        </p:nvSpPr>
        <p:spPr>
          <a:xfrm>
            <a:off x="841088" y="2622556"/>
            <a:ext cx="8108602" cy="4916026"/>
          </a:xfrm>
          <a:prstGeom prst="rect">
            <a:avLst/>
          </a:prstGeom>
          <a:noFill/>
        </p:spPr>
        <p:txBody>
          <a:bodyPr wrap="square">
            <a:spAutoFit/>
          </a:bodyPr>
          <a:lstStyle/>
          <a:p>
            <a:pPr marR="0" lvl="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200" i="1" dirty="0">
                <a:latin typeface="Arial" panose="020B0604020202020204" pitchFamily="34" charset="0"/>
                <a:ea typeface="Calibri" panose="020F0502020204030204" pitchFamily="34" charset="0"/>
                <a:cs typeface="Times New Roman" panose="02020603050405020304" pitchFamily="18" charset="0"/>
              </a:rPr>
              <a:t>The value</a:t>
            </a:r>
            <a:r>
              <a:rPr lang="en-US" sz="2200" i="1" dirty="0">
                <a:effectLst/>
                <a:latin typeface="Arial" panose="020B0604020202020204" pitchFamily="34" charset="0"/>
                <a:ea typeface="Calibri" panose="020F0502020204030204" pitchFamily="34" charset="0"/>
                <a:cs typeface="Times New Roman" panose="02020603050405020304" pitchFamily="18" charset="0"/>
              </a:rPr>
              <a:t> of a strong </a:t>
            </a:r>
            <a:r>
              <a:rPr lang="en-US" sz="2200" i="1" dirty="0">
                <a:latin typeface="Arial" panose="020B0604020202020204" pitchFamily="34" charset="0"/>
                <a:ea typeface="Calibri" panose="020F0502020204030204" pitchFamily="34" charset="0"/>
                <a:cs typeface="Times New Roman" panose="02020603050405020304" pitchFamily="18" charset="0"/>
              </a:rPr>
              <a:t>s</a:t>
            </a:r>
            <a:r>
              <a:rPr lang="en-US" sz="2200" i="1" dirty="0">
                <a:effectLst/>
                <a:latin typeface="Arial" panose="020B0604020202020204" pitchFamily="34" charset="0"/>
                <a:ea typeface="Calibri" panose="020F0502020204030204" pitchFamily="34" charset="0"/>
                <a:cs typeface="Times New Roman" panose="02020603050405020304" pitchFamily="18" charset="0"/>
              </a:rPr>
              <a:t>piritual core. </a:t>
            </a:r>
          </a:p>
          <a:p>
            <a:pPr marR="0" lvl="0">
              <a:lnSpc>
                <a:spcPct val="107000"/>
              </a:lnSpc>
              <a:spcBef>
                <a:spcPts val="0"/>
              </a:spcBef>
              <a:spcAft>
                <a:spcPts val="0"/>
              </a:spcAft>
            </a:pPr>
            <a:r>
              <a:rPr lang="en-US" sz="2200" b="1" dirty="0">
                <a:latin typeface="Arial" panose="020B0604020202020204" pitchFamily="34" charset="0"/>
                <a:ea typeface="Calibri" panose="020F0502020204030204" pitchFamily="34" charset="0"/>
                <a:cs typeface="Times New Roman" panose="02020603050405020304" pitchFamily="18" charset="0"/>
              </a:rPr>
              <a:t>Identify and develop your Spiritual Core.</a:t>
            </a:r>
          </a:p>
          <a:p>
            <a:pPr marR="0" lvl="0">
              <a:lnSpc>
                <a:spcPct val="107000"/>
              </a:lnSpc>
              <a:spcBef>
                <a:spcPts val="0"/>
              </a:spcBef>
              <a:spcAft>
                <a:spcPts val="0"/>
              </a:spcAft>
            </a:pPr>
            <a:endParaRPr lang="en-US" sz="2200" i="1"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Times New Roman" panose="02020603050405020304" pitchFamily="18" charset="0"/>
              </a:rPr>
              <a:t>	</a:t>
            </a:r>
            <a:r>
              <a:rPr lang="en-US" sz="2200" i="1" dirty="0">
                <a:effectLst/>
                <a:latin typeface="Arial" panose="020B0604020202020204" pitchFamily="34" charset="0"/>
                <a:ea typeface="Calibri" panose="020F0502020204030204" pitchFamily="34" charset="0"/>
                <a:cs typeface="Times New Roman" panose="02020603050405020304" pitchFamily="18" charset="0"/>
              </a:rPr>
              <a:t>The value of connection with ourselves, our work and with others.</a:t>
            </a:r>
          </a:p>
          <a:p>
            <a:pPr marR="0" lvl="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Times New Roman" panose="02020603050405020304" pitchFamily="18" charset="0"/>
              </a:rPr>
              <a:t>Asse</a:t>
            </a:r>
            <a:r>
              <a:rPr lang="en-US" sz="2200" b="1" dirty="0">
                <a:latin typeface="Arial" panose="020B0604020202020204" pitchFamily="34" charset="0"/>
                <a:ea typeface="Calibri" panose="020F0502020204030204" pitchFamily="34" charset="0"/>
                <a:cs typeface="Times New Roman" panose="02020603050405020304" pitchFamily="18" charset="0"/>
              </a:rPr>
              <a:t>ss and nurture your connection to all areas in your life.</a:t>
            </a:r>
          </a:p>
          <a:p>
            <a:pPr marR="0" lvl="0">
              <a:lnSpc>
                <a:spcPct val="107000"/>
              </a:lnSpc>
              <a:spcBef>
                <a:spcPts val="0"/>
              </a:spcBef>
              <a:spcAft>
                <a:spcPts val="0"/>
              </a:spcAft>
            </a:pPr>
            <a:r>
              <a:rPr lang="en-US" sz="2200" b="1" i="1" dirty="0">
                <a:latin typeface="Arial" panose="020B0604020202020204" pitchFamily="34" charset="0"/>
                <a:ea typeface="Calibri" panose="020F0502020204030204" pitchFamily="34" charset="0"/>
                <a:cs typeface="Times New Roman" panose="02020603050405020304" pitchFamily="18" charset="0"/>
              </a:rPr>
              <a:t>	</a:t>
            </a:r>
            <a:r>
              <a:rPr lang="en-US" sz="2200" i="1" dirty="0">
                <a:effectLst/>
                <a:latin typeface="Arial" panose="020B0604020202020204" pitchFamily="34" charset="0"/>
                <a:ea typeface="Calibri" panose="020F0502020204030204" pitchFamily="34" charset="0"/>
                <a:cs typeface="Times New Roman" panose="02020603050405020304" pitchFamily="18" charset="0"/>
              </a:rPr>
              <a:t>The impact of leadership on a life worth living.</a:t>
            </a:r>
          </a:p>
          <a:p>
            <a:pPr marR="0" lvl="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Times New Roman" panose="02020603050405020304" pitchFamily="18" charset="0"/>
              </a:rPr>
              <a:t>Measure and build your positive influence on others. </a:t>
            </a:r>
          </a:p>
          <a:p>
            <a:pPr marR="0" lvl="0">
              <a:lnSpc>
                <a:spcPct val="107000"/>
              </a:lnSpc>
              <a:spcBef>
                <a:spcPts val="0"/>
              </a:spcBef>
              <a:spcAft>
                <a:spcPts val="0"/>
              </a:spcAft>
            </a:pPr>
            <a:endParaRPr lang="en-US" sz="2200" b="1" i="1" dirty="0">
              <a:effectLst/>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i="1"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i="1" dirty="0">
              <a:effectLst/>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Key with solid fill">
            <a:extLst>
              <a:ext uri="{FF2B5EF4-FFF2-40B4-BE49-F238E27FC236}">
                <a16:creationId xmlns:a16="http://schemas.microsoft.com/office/drawing/2014/main" id="{41B20889-D73B-4994-8F9E-7EE62FB34A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1087" y="2539440"/>
            <a:ext cx="914400" cy="740350"/>
          </a:xfrm>
          <a:prstGeom prst="rect">
            <a:avLst/>
          </a:prstGeom>
        </p:spPr>
      </p:pic>
      <p:pic>
        <p:nvPicPr>
          <p:cNvPr id="8" name="Graphic 7" descr="Key with solid fill">
            <a:extLst>
              <a:ext uri="{FF2B5EF4-FFF2-40B4-BE49-F238E27FC236}">
                <a16:creationId xmlns:a16="http://schemas.microsoft.com/office/drawing/2014/main" id="{734BE4EE-E853-4BFC-A831-4375C7CE71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8894" y="3641620"/>
            <a:ext cx="914400" cy="740350"/>
          </a:xfrm>
          <a:prstGeom prst="rect">
            <a:avLst/>
          </a:prstGeom>
        </p:spPr>
      </p:pic>
      <p:pic>
        <p:nvPicPr>
          <p:cNvPr id="9" name="Graphic 8" descr="Key with solid fill">
            <a:extLst>
              <a:ext uri="{FF2B5EF4-FFF2-40B4-BE49-F238E27FC236}">
                <a16:creationId xmlns:a16="http://schemas.microsoft.com/office/drawing/2014/main" id="{F1B007AD-47F6-49E5-8BF5-1856EB5DB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3723" y="5030859"/>
            <a:ext cx="914400" cy="740350"/>
          </a:xfrm>
          <a:prstGeom prst="rect">
            <a:avLst/>
          </a:prstGeom>
        </p:spPr>
      </p:pic>
      <p:sp>
        <p:nvSpPr>
          <p:cNvPr id="10" name="Title 1">
            <a:extLst>
              <a:ext uri="{FF2B5EF4-FFF2-40B4-BE49-F238E27FC236}">
                <a16:creationId xmlns:a16="http://schemas.microsoft.com/office/drawing/2014/main" id="{0B4E0B9A-DDB4-48E6-B92F-0F3AB2DBFE37}"/>
              </a:ext>
            </a:extLst>
          </p:cNvPr>
          <p:cNvSpPr txBox="1">
            <a:spLocks/>
          </p:cNvSpPr>
          <p:nvPr/>
        </p:nvSpPr>
        <p:spPr>
          <a:xfrm>
            <a:off x="0" y="110134"/>
            <a:ext cx="9144000" cy="599607"/>
          </a:xfrm>
          <a:prstGeom prst="rect">
            <a:avLst/>
          </a:prstGeom>
        </p:spPr>
        <p:txBody>
          <a:bodyPr>
            <a:normAutofit/>
          </a:bodyPr>
          <a:lstStyle>
            <a:lvl1pPr algn="ct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spTree>
    <p:extLst>
      <p:ext uri="{BB962C8B-B14F-4D97-AF65-F5344CB8AC3E}">
        <p14:creationId xmlns:p14="http://schemas.microsoft.com/office/powerpoint/2010/main" val="1246907626"/>
      </p:ext>
    </p:extLst>
  </p:cSld>
  <p:clrMapOvr>
    <a:masterClrMapping/>
  </p:clrMapOvr>
</p:sld>
</file>

<file path=ppt/theme/theme1.xml><?xml version="1.0" encoding="utf-8"?>
<a:theme xmlns:a="http://schemas.openxmlformats.org/drawingml/2006/main" name="2_USARC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F8045D6E597049BEA5E43E378208E5" ma:contentTypeVersion="6" ma:contentTypeDescription="Create a new document." ma:contentTypeScope="" ma:versionID="88f8cc669eb2a5e0543dbbc307c47eb7">
  <xsd:schema xmlns:xsd="http://www.w3.org/2001/XMLSchema" xmlns:xs="http://www.w3.org/2001/XMLSchema" xmlns:p="http://schemas.microsoft.com/office/2006/metadata/properties" xmlns:ns2="1f25bf62-f62a-4250-9982-9e01ebac4fd0" xmlns:ns3="cfca8dfc-d717-4079-a828-349c9f96e7a0" targetNamespace="http://schemas.microsoft.com/office/2006/metadata/properties" ma:root="true" ma:fieldsID="bd06d0a3f9ca75c8f0af789c21113db3" ns2:_="" ns3:_="">
    <xsd:import namespace="1f25bf62-f62a-4250-9982-9e01ebac4fd0"/>
    <xsd:import namespace="cfca8dfc-d717-4079-a828-349c9f96e7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25bf62-f62a-4250-9982-9e01ebac4f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ca8dfc-d717-4079-a828-349c9f96e7a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D3D6D3-AA70-43B1-8C28-AF7601C45A7D}">
  <ds:schemaRefs>
    <ds:schemaRef ds:uri="http://purl.org/dc/elements/1.1/"/>
    <ds:schemaRef ds:uri="http://schemas.microsoft.com/office/2006/metadata/properties"/>
    <ds:schemaRef ds:uri="bc96db8f-62c4-44cc-8b28-7ef117495d1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adc925-6b5d-4628-b7e0-5b86efa98958"/>
    <ds:schemaRef ds:uri="http://www.w3.org/XML/1998/namespace"/>
    <ds:schemaRef ds:uri="http://purl.org/dc/dcmitype/"/>
  </ds:schemaRefs>
</ds:datastoreItem>
</file>

<file path=customXml/itemProps2.xml><?xml version="1.0" encoding="utf-8"?>
<ds:datastoreItem xmlns:ds="http://schemas.openxmlformats.org/officeDocument/2006/customXml" ds:itemID="{5ECC2BFF-BD40-4D60-A488-B371119F3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25bf62-f62a-4250-9982-9e01ebac4fd0"/>
    <ds:schemaRef ds:uri="cfca8dfc-d717-4079-a828-349c9f96e7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D37CF2-82B9-49FD-A5BE-C5000EF79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6945</TotalTime>
  <Words>2405</Words>
  <Application>Microsoft Office PowerPoint</Application>
  <PresentationFormat>On-screen Show (4:3)</PresentationFormat>
  <Paragraphs>108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Tahoma</vt:lpstr>
      <vt:lpstr>proxima-nova</vt:lpstr>
      <vt:lpstr> Arial</vt:lpstr>
      <vt:lpstr>inherit</vt:lpstr>
      <vt:lpstr>Calibri</vt:lpstr>
      <vt:lpstr>2_USARC Slide Template</vt:lpstr>
      <vt:lpstr>USARC FOUNDATIONAL READINESS DAY: The Value of Life A Life Worth Living    </vt:lpstr>
      <vt:lpstr>KEY POINTS: A Life Worth Living</vt:lpstr>
      <vt:lpstr>PowerPoint Presentation</vt:lpstr>
      <vt:lpstr> The Nature of Self </vt:lpstr>
      <vt:lpstr> The Nature of Work </vt:lpstr>
      <vt:lpstr> The Nature of Others </vt:lpstr>
      <vt:lpstr>Spiritual Readiness Conversations for Leaders </vt:lpstr>
      <vt:lpstr>KEY POINTS: A Life Worth Living</vt:lpstr>
    </vt:vector>
  </TitlesOfParts>
  <Manager>rosa.l.bell.mil@mail.mil</Manager>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OCAR USARC Slide Template</dc:title>
  <dc:creator>rosa.l.bell.mil@mail.mil</dc:creator>
  <cp:lastModifiedBy>Virginia</cp:lastModifiedBy>
  <cp:revision>169</cp:revision>
  <cp:lastPrinted>2020-02-18T17:27:37Z</cp:lastPrinted>
  <dcterms:created xsi:type="dcterms:W3CDTF">2015-08-24T12:55:25Z</dcterms:created>
  <dcterms:modified xsi:type="dcterms:W3CDTF">2023-04-04T17:59:07Z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0x01010030F8045D6E597049BEA5E43E378208E5</vt:lpwstr>
  </property>
  <property fmtid="{D5CDD505-2E9C-101B-9397-08002B2CF9AE}" pid="3" name="_dlc_DocIdItemGuid">
    <vt:lpwstr>3fe04e70-b107-4b88-a1d3-1ffa181c05ae</vt:lpwstr>
  </property>
</Properties>
</file>