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7" r:id="rId4"/>
  </p:sldMasterIdLst>
  <p:notesMasterIdLst>
    <p:notesMasterId r:id="rId19"/>
  </p:notesMasterIdLst>
  <p:handoutMasterIdLst>
    <p:handoutMasterId r:id="rId20"/>
  </p:handoutMasterIdLst>
  <p:sldIdLst>
    <p:sldId id="265" r:id="rId5"/>
    <p:sldId id="266" r:id="rId6"/>
    <p:sldId id="309" r:id="rId7"/>
    <p:sldId id="312" r:id="rId8"/>
    <p:sldId id="313" r:id="rId9"/>
    <p:sldId id="314" r:id="rId10"/>
    <p:sldId id="315" r:id="rId11"/>
    <p:sldId id="316" r:id="rId12"/>
    <p:sldId id="317" r:id="rId13"/>
    <p:sldId id="318" r:id="rId14"/>
    <p:sldId id="319" r:id="rId15"/>
    <p:sldId id="320" r:id="rId16"/>
    <p:sldId id="321" r:id="rId17"/>
    <p:sldId id="322" r:id="rId18"/>
  </p:sldIdLst>
  <p:sldSz cx="9144000" cy="6858000" type="screen4x3"/>
  <p:notesSz cx="7010400" cy="9296400"/>
  <p:embeddedFontLst>
    <p:embeddedFont>
      <p:font typeface="Calibri" panose="020F0502020204030204" pitchFamily="34" charset="0"/>
      <p:regular r:id="rId21"/>
      <p:bold r:id="rId22"/>
      <p:italic r:id="rId23"/>
      <p:boldItalic r:id="rId24"/>
    </p:embeddedFont>
    <p:embeddedFont>
      <p:font typeface="Georgia" panose="02040502050405020303" pitchFamily="18"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52"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CF1DE"/>
    <a:srgbClr val="E5E5E5"/>
    <a:srgbClr val="FF8C00"/>
    <a:srgbClr val="026802"/>
    <a:srgbClr val="666666"/>
    <a:srgbClr val="A47332"/>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B90789-41E8-4133-B4E7-F87C25FC5217}" v="38" dt="2022-03-16T18:53:00.7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1176" y="60"/>
      </p:cViewPr>
      <p:guideLst>
        <p:guide orient="horz" pos="2352"/>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434"/>
          </a:xfrm>
          <a:prstGeom prst="rect">
            <a:avLst/>
          </a:prstGeom>
        </p:spPr>
        <p:txBody>
          <a:bodyPr vert="horz" lIns="93150" tIns="46576" rIns="93150" bIns="46576" rtlCol="0"/>
          <a:lstStyle>
            <a:lvl1pPr algn="l">
              <a:defRPr sz="1200"/>
            </a:lvl1pPr>
          </a:lstStyle>
          <a:p>
            <a:endParaRPr lang="en-US" dirty="0"/>
          </a:p>
        </p:txBody>
      </p:sp>
      <p:sp>
        <p:nvSpPr>
          <p:cNvPr id="3" name="Date Placeholder 2"/>
          <p:cNvSpPr>
            <a:spLocks noGrp="1"/>
          </p:cNvSpPr>
          <p:nvPr>
            <p:ph type="dt" sz="quarter" idx="1"/>
          </p:nvPr>
        </p:nvSpPr>
        <p:spPr>
          <a:xfrm>
            <a:off x="3970939" y="1"/>
            <a:ext cx="3037840" cy="466434"/>
          </a:xfrm>
          <a:prstGeom prst="rect">
            <a:avLst/>
          </a:prstGeom>
        </p:spPr>
        <p:txBody>
          <a:bodyPr vert="horz" lIns="93150" tIns="46576" rIns="93150" bIns="46576" rtlCol="0"/>
          <a:lstStyle>
            <a:lvl1pPr algn="r">
              <a:defRPr sz="1200"/>
            </a:lvl1pPr>
          </a:lstStyle>
          <a:p>
            <a:fld id="{FBB2E89F-7D34-4248-8DE8-87B4F3942898}" type="datetimeFigureOut">
              <a:rPr lang="en-US" smtClean="0"/>
              <a:t>2022/03/17</a:t>
            </a:fld>
            <a:endParaRPr lang="en-US" dirty="0"/>
          </a:p>
        </p:txBody>
      </p:sp>
      <p:sp>
        <p:nvSpPr>
          <p:cNvPr id="4" name="Footer Placeholder 3"/>
          <p:cNvSpPr>
            <a:spLocks noGrp="1"/>
          </p:cNvSpPr>
          <p:nvPr>
            <p:ph type="ftr" sz="quarter" idx="2"/>
          </p:nvPr>
        </p:nvSpPr>
        <p:spPr>
          <a:xfrm>
            <a:off x="1" y="8829971"/>
            <a:ext cx="3037840" cy="466433"/>
          </a:xfrm>
          <a:prstGeom prst="rect">
            <a:avLst/>
          </a:prstGeom>
        </p:spPr>
        <p:txBody>
          <a:bodyPr vert="horz" lIns="93150" tIns="46576" rIns="93150" bIns="4657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71"/>
            <a:ext cx="3037840" cy="466433"/>
          </a:xfrm>
          <a:prstGeom prst="rect">
            <a:avLst/>
          </a:prstGeom>
        </p:spPr>
        <p:txBody>
          <a:bodyPr vert="horz" lIns="93150" tIns="46576" rIns="93150" bIns="46576" rtlCol="0" anchor="b"/>
          <a:lstStyle>
            <a:lvl1pPr algn="r">
              <a:defRPr sz="1200"/>
            </a:lvl1pPr>
          </a:lstStyle>
          <a:p>
            <a:fld id="{ACB40022-F117-4D1E-94DF-28637E39B972}" type="slidenum">
              <a:rPr lang="en-US" smtClean="0"/>
              <a:t>‹#›</a:t>
            </a:fld>
            <a:endParaRPr lang="en-US" dirty="0"/>
          </a:p>
        </p:txBody>
      </p:sp>
    </p:spTree>
    <p:extLst>
      <p:ext uri="{BB962C8B-B14F-4D97-AF65-F5344CB8AC3E}">
        <p14:creationId xmlns:p14="http://schemas.microsoft.com/office/powerpoint/2010/main" val="2028970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50" tIns="46576" rIns="93150" bIns="46576"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50" tIns="46576" rIns="93150" bIns="46576" rtlCol="0"/>
          <a:lstStyle>
            <a:lvl1pPr algn="r">
              <a:defRPr sz="1200"/>
            </a:lvl1pPr>
          </a:lstStyle>
          <a:p>
            <a:fld id="{5ABFA734-0B4D-4CED-82B6-233FECB9E267}" type="datetimeFigureOut">
              <a:rPr lang="en-US" smtClean="0"/>
              <a:pPr/>
              <a:t>2022/03/17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0" tIns="46576" rIns="93150" bIns="46576"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50" tIns="46576" rIns="93150" bIns="4657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50" tIns="46576" rIns="93150" bIns="4657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50" tIns="46576" rIns="93150" bIns="46576" rtlCol="0" anchor="b"/>
          <a:lstStyle>
            <a:lvl1pPr algn="r">
              <a:defRPr sz="1200"/>
            </a:lvl1pPr>
          </a:lstStyle>
          <a:p>
            <a:fld id="{1CE72886-0A7E-45C5-BE13-97003A87E8AF}" type="slidenum">
              <a:rPr lang="en-US" smtClean="0"/>
              <a:pPr/>
              <a:t>‹#›</a:t>
            </a:fld>
            <a:endParaRPr lang="en-US" dirty="0"/>
          </a:p>
        </p:txBody>
      </p:sp>
    </p:spTree>
    <p:extLst>
      <p:ext uri="{BB962C8B-B14F-4D97-AF65-F5344CB8AC3E}">
        <p14:creationId xmlns:p14="http://schemas.microsoft.com/office/powerpoint/2010/main" val="690984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ritannica.com/topic/Allah"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britannica.com/biography/Muhammad"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Ethiopian_art"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from DVIDS</a:t>
            </a:r>
          </a:p>
        </p:txBody>
      </p:sp>
      <p:sp>
        <p:nvSpPr>
          <p:cNvPr id="4" name="Slide Number Placeholder 3"/>
          <p:cNvSpPr>
            <a:spLocks noGrp="1"/>
          </p:cNvSpPr>
          <p:nvPr>
            <p:ph type="sldNum" sz="quarter" idx="5"/>
          </p:nvPr>
        </p:nvSpPr>
        <p:spPr/>
        <p:txBody>
          <a:bodyPr/>
          <a:lstStyle/>
          <a:p>
            <a:fld id="{1CE72886-0A7E-45C5-BE13-97003A87E8AF}" type="slidenum">
              <a:rPr lang="en-US" smtClean="0"/>
              <a:pPr/>
              <a:t>3</a:t>
            </a:fld>
            <a:endParaRPr lang="en-US" dirty="0"/>
          </a:p>
        </p:txBody>
      </p:sp>
    </p:spTree>
    <p:extLst>
      <p:ext uri="{BB962C8B-B14F-4D97-AF65-F5344CB8AC3E}">
        <p14:creationId xmlns:p14="http://schemas.microsoft.com/office/powerpoint/2010/main" val="2095584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Lower photos: Bombing of Maternity Hospital in Ukraine mother and baby both died. Pope John Paul on Good Friday (his last Good Friday alive). Good Friday is when Christians commemorate the crucifixion of Jesus. </a:t>
            </a:r>
          </a:p>
        </p:txBody>
      </p:sp>
      <p:sp>
        <p:nvSpPr>
          <p:cNvPr id="4" name="Slide Number Placeholder 3"/>
          <p:cNvSpPr>
            <a:spLocks noGrp="1"/>
          </p:cNvSpPr>
          <p:nvPr>
            <p:ph type="sldNum" sz="quarter" idx="5"/>
          </p:nvPr>
        </p:nvSpPr>
        <p:spPr/>
        <p:txBody>
          <a:bodyPr/>
          <a:lstStyle/>
          <a:p>
            <a:fld id="{1CE72886-0A7E-45C5-BE13-97003A87E8AF}" type="slidenum">
              <a:rPr lang="en-US" smtClean="0"/>
              <a:pPr/>
              <a:t>12</a:t>
            </a:fld>
            <a:endParaRPr lang="en-US" dirty="0"/>
          </a:p>
        </p:txBody>
      </p:sp>
    </p:spTree>
    <p:extLst>
      <p:ext uri="{BB962C8B-B14F-4D97-AF65-F5344CB8AC3E}">
        <p14:creationId xmlns:p14="http://schemas.microsoft.com/office/powerpoint/2010/main" val="3566514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of Rabbi Lord Jonathan Sacks. </a:t>
            </a:r>
          </a:p>
        </p:txBody>
      </p:sp>
      <p:sp>
        <p:nvSpPr>
          <p:cNvPr id="4" name="Slide Number Placeholder 3"/>
          <p:cNvSpPr>
            <a:spLocks noGrp="1"/>
          </p:cNvSpPr>
          <p:nvPr>
            <p:ph type="sldNum" sz="quarter" idx="5"/>
          </p:nvPr>
        </p:nvSpPr>
        <p:spPr/>
        <p:txBody>
          <a:bodyPr/>
          <a:lstStyle/>
          <a:p>
            <a:fld id="{1CE72886-0A7E-45C5-BE13-97003A87E8AF}" type="slidenum">
              <a:rPr lang="en-US" smtClean="0"/>
              <a:pPr/>
              <a:t>13</a:t>
            </a:fld>
            <a:endParaRPr lang="en-US" dirty="0"/>
          </a:p>
        </p:txBody>
      </p:sp>
    </p:spTree>
    <p:extLst>
      <p:ext uri="{BB962C8B-B14F-4D97-AF65-F5344CB8AC3E}">
        <p14:creationId xmlns:p14="http://schemas.microsoft.com/office/powerpoint/2010/main" val="89764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of Jonathan Stuart Mill</a:t>
            </a:r>
          </a:p>
        </p:txBody>
      </p:sp>
      <p:sp>
        <p:nvSpPr>
          <p:cNvPr id="4" name="Slide Number Placeholder 3"/>
          <p:cNvSpPr>
            <a:spLocks noGrp="1"/>
          </p:cNvSpPr>
          <p:nvPr>
            <p:ph type="sldNum" sz="quarter" idx="5"/>
          </p:nvPr>
        </p:nvSpPr>
        <p:spPr/>
        <p:txBody>
          <a:bodyPr/>
          <a:lstStyle/>
          <a:p>
            <a:fld id="{1CE72886-0A7E-45C5-BE13-97003A87E8AF}" type="slidenum">
              <a:rPr lang="en-US" smtClean="0"/>
              <a:pPr/>
              <a:t>4</a:t>
            </a:fld>
            <a:endParaRPr lang="en-US" dirty="0"/>
          </a:p>
        </p:txBody>
      </p:sp>
    </p:spTree>
    <p:extLst>
      <p:ext uri="{BB962C8B-B14F-4D97-AF65-F5344CB8AC3E}">
        <p14:creationId xmlns:p14="http://schemas.microsoft.com/office/powerpoint/2010/main" val="2111133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Friedreich Nietzsche</a:t>
            </a:r>
          </a:p>
        </p:txBody>
      </p:sp>
      <p:sp>
        <p:nvSpPr>
          <p:cNvPr id="4" name="Slide Number Placeholder 3"/>
          <p:cNvSpPr>
            <a:spLocks noGrp="1"/>
          </p:cNvSpPr>
          <p:nvPr>
            <p:ph type="sldNum" sz="quarter" idx="5"/>
          </p:nvPr>
        </p:nvSpPr>
        <p:spPr/>
        <p:txBody>
          <a:bodyPr/>
          <a:lstStyle/>
          <a:p>
            <a:fld id="{1CE72886-0A7E-45C5-BE13-97003A87E8AF}" type="slidenum">
              <a:rPr lang="en-US" smtClean="0"/>
              <a:pPr/>
              <a:t>5</a:t>
            </a:fld>
            <a:endParaRPr lang="en-US" dirty="0"/>
          </a:p>
        </p:txBody>
      </p:sp>
    </p:spTree>
    <p:extLst>
      <p:ext uri="{BB962C8B-B14F-4D97-AF65-F5344CB8AC3E}">
        <p14:creationId xmlns:p14="http://schemas.microsoft.com/office/powerpoint/2010/main" val="3601802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Marcus Aurelius, Roman Emperor</a:t>
            </a:r>
          </a:p>
        </p:txBody>
      </p:sp>
      <p:sp>
        <p:nvSpPr>
          <p:cNvPr id="4" name="Slide Number Placeholder 3"/>
          <p:cNvSpPr>
            <a:spLocks noGrp="1"/>
          </p:cNvSpPr>
          <p:nvPr>
            <p:ph type="sldNum" sz="quarter" idx="5"/>
          </p:nvPr>
        </p:nvSpPr>
        <p:spPr/>
        <p:txBody>
          <a:bodyPr/>
          <a:lstStyle/>
          <a:p>
            <a:fld id="{1CE72886-0A7E-45C5-BE13-97003A87E8AF}" type="slidenum">
              <a:rPr lang="en-US" smtClean="0"/>
              <a:pPr/>
              <a:t>6</a:t>
            </a:fld>
            <a:endParaRPr lang="en-US" dirty="0"/>
          </a:p>
        </p:txBody>
      </p:sp>
    </p:spTree>
    <p:extLst>
      <p:ext uri="{BB962C8B-B14F-4D97-AF65-F5344CB8AC3E}">
        <p14:creationId xmlns:p14="http://schemas.microsoft.com/office/powerpoint/2010/main" val="38141088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of Dalai Lama</a:t>
            </a:r>
          </a:p>
        </p:txBody>
      </p:sp>
      <p:sp>
        <p:nvSpPr>
          <p:cNvPr id="4" name="Slide Number Placeholder 3"/>
          <p:cNvSpPr>
            <a:spLocks noGrp="1"/>
          </p:cNvSpPr>
          <p:nvPr>
            <p:ph type="sldNum" sz="quarter" idx="5"/>
          </p:nvPr>
        </p:nvSpPr>
        <p:spPr/>
        <p:txBody>
          <a:bodyPr/>
          <a:lstStyle/>
          <a:p>
            <a:fld id="{1CE72886-0A7E-45C5-BE13-97003A87E8AF}" type="slidenum">
              <a:rPr lang="en-US" smtClean="0"/>
              <a:pPr/>
              <a:t>7</a:t>
            </a:fld>
            <a:endParaRPr lang="en-US" dirty="0"/>
          </a:p>
        </p:txBody>
      </p:sp>
    </p:spTree>
    <p:extLst>
      <p:ext uri="{BB962C8B-B14F-4D97-AF65-F5344CB8AC3E}">
        <p14:creationId xmlns:p14="http://schemas.microsoft.com/office/powerpoint/2010/main" val="1292591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of Arabic Calligraphy depicting the Shahada “</a:t>
            </a:r>
            <a:r>
              <a:rPr lang="en-US" b="0" i="0" dirty="0">
                <a:solidFill>
                  <a:srgbClr val="1A1A1A"/>
                </a:solidFill>
                <a:effectLst/>
                <a:latin typeface="Georgia" panose="02040502050405020303" pitchFamily="18" charset="0"/>
              </a:rPr>
              <a:t>There is no god but </a:t>
            </a:r>
            <a:r>
              <a:rPr lang="en-US" b="0" i="0" u="none" strike="noStrike" dirty="0">
                <a:solidFill>
                  <a:srgbClr val="14599D"/>
                </a:solidFill>
                <a:effectLst/>
                <a:latin typeface="Georgia" panose="02040502050405020303" pitchFamily="18" charset="0"/>
                <a:hlinkClick r:id="rId3"/>
              </a:rPr>
              <a:t>God</a:t>
            </a:r>
            <a:r>
              <a:rPr lang="en-US" b="0" i="0" dirty="0">
                <a:solidFill>
                  <a:srgbClr val="1A1A1A"/>
                </a:solidFill>
                <a:effectLst/>
                <a:latin typeface="Georgia" panose="02040502050405020303" pitchFamily="18" charset="0"/>
              </a:rPr>
              <a:t>; </a:t>
            </a:r>
            <a:r>
              <a:rPr lang="en-US" b="0" i="0" u="none" strike="noStrike" dirty="0">
                <a:solidFill>
                  <a:srgbClr val="14599D"/>
                </a:solidFill>
                <a:effectLst/>
                <a:latin typeface="Georgia" panose="02040502050405020303" pitchFamily="18" charset="0"/>
                <a:hlinkClick r:id="rId4"/>
              </a:rPr>
              <a:t>Muhammad</a:t>
            </a:r>
            <a:r>
              <a:rPr lang="en-US" b="0" i="0" dirty="0">
                <a:solidFill>
                  <a:srgbClr val="1A1A1A"/>
                </a:solidFill>
                <a:effectLst/>
                <a:latin typeface="Georgia" panose="02040502050405020303" pitchFamily="18" charset="0"/>
              </a:rPr>
              <a:t> is the Prophet of God.”</a:t>
            </a:r>
            <a:endParaRPr lang="en-US" dirty="0"/>
          </a:p>
        </p:txBody>
      </p:sp>
      <p:sp>
        <p:nvSpPr>
          <p:cNvPr id="4" name="Slide Number Placeholder 3"/>
          <p:cNvSpPr>
            <a:spLocks noGrp="1"/>
          </p:cNvSpPr>
          <p:nvPr>
            <p:ph type="sldNum" sz="quarter" idx="5"/>
          </p:nvPr>
        </p:nvSpPr>
        <p:spPr/>
        <p:txBody>
          <a:bodyPr/>
          <a:lstStyle/>
          <a:p>
            <a:fld id="{1CE72886-0A7E-45C5-BE13-97003A87E8AF}" type="slidenum">
              <a:rPr lang="en-US" smtClean="0"/>
              <a:pPr/>
              <a:t>8</a:t>
            </a:fld>
            <a:endParaRPr lang="en-US" dirty="0"/>
          </a:p>
        </p:txBody>
      </p:sp>
    </p:spTree>
    <p:extLst>
      <p:ext uri="{BB962C8B-B14F-4D97-AF65-F5344CB8AC3E}">
        <p14:creationId xmlns:p14="http://schemas.microsoft.com/office/powerpoint/2010/main" val="3845155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of Rabbi Lord Jonathan Sacks. </a:t>
            </a:r>
          </a:p>
        </p:txBody>
      </p:sp>
      <p:sp>
        <p:nvSpPr>
          <p:cNvPr id="4" name="Slide Number Placeholder 3"/>
          <p:cNvSpPr>
            <a:spLocks noGrp="1"/>
          </p:cNvSpPr>
          <p:nvPr>
            <p:ph type="sldNum" sz="quarter" idx="5"/>
          </p:nvPr>
        </p:nvSpPr>
        <p:spPr/>
        <p:txBody>
          <a:bodyPr/>
          <a:lstStyle/>
          <a:p>
            <a:fld id="{1CE72886-0A7E-45C5-BE13-97003A87E8AF}" type="slidenum">
              <a:rPr lang="en-US" smtClean="0"/>
              <a:pPr/>
              <a:t>9</a:t>
            </a:fld>
            <a:endParaRPr lang="en-US" dirty="0"/>
          </a:p>
        </p:txBody>
      </p:sp>
    </p:spTree>
    <p:extLst>
      <p:ext uri="{BB962C8B-B14F-4D97-AF65-F5344CB8AC3E}">
        <p14:creationId xmlns:p14="http://schemas.microsoft.com/office/powerpoint/2010/main" val="1557167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r>
              <a:rPr lang="en-US" b="0" i="0" dirty="0">
                <a:solidFill>
                  <a:srgbClr val="202122"/>
                </a:solidFill>
                <a:effectLst/>
                <a:latin typeface="Arial" panose="020B0604020202020204" pitchFamily="34" charset="0"/>
              </a:rPr>
              <a:t>An 18th-century </a:t>
            </a:r>
            <a:r>
              <a:rPr lang="en-US" b="0" i="0" u="none" strike="noStrike" dirty="0">
                <a:solidFill>
                  <a:srgbClr val="0645AD"/>
                </a:solidFill>
                <a:effectLst/>
                <a:latin typeface="Arial" panose="020B0604020202020204" pitchFamily="34" charset="0"/>
                <a:hlinkClick r:id="rId3" tooltip="Ethiopian art"/>
              </a:rPr>
              <a:t>Ethiopian image</a:t>
            </a:r>
            <a:r>
              <a:rPr lang="en-US" b="0" i="0" dirty="0">
                <a:solidFill>
                  <a:srgbClr val="202122"/>
                </a:solidFill>
                <a:effectLst/>
                <a:latin typeface="Arial" panose="020B0604020202020204" pitchFamily="34" charset="0"/>
              </a:rPr>
              <a:t> of Jesus</a:t>
            </a:r>
            <a:endParaRPr lang="en-US" dirty="0"/>
          </a:p>
        </p:txBody>
      </p:sp>
      <p:sp>
        <p:nvSpPr>
          <p:cNvPr id="4" name="Slide Number Placeholder 3"/>
          <p:cNvSpPr>
            <a:spLocks noGrp="1"/>
          </p:cNvSpPr>
          <p:nvPr>
            <p:ph type="sldNum" sz="quarter" idx="5"/>
          </p:nvPr>
        </p:nvSpPr>
        <p:spPr/>
        <p:txBody>
          <a:bodyPr/>
          <a:lstStyle/>
          <a:p>
            <a:fld id="{1CE72886-0A7E-45C5-BE13-97003A87E8AF}" type="slidenum">
              <a:rPr lang="en-US" smtClean="0"/>
              <a:pPr/>
              <a:t>10</a:t>
            </a:fld>
            <a:endParaRPr lang="en-US" dirty="0"/>
          </a:p>
        </p:txBody>
      </p:sp>
    </p:spTree>
    <p:extLst>
      <p:ext uri="{BB962C8B-B14F-4D97-AF65-F5344CB8AC3E}">
        <p14:creationId xmlns:p14="http://schemas.microsoft.com/office/powerpoint/2010/main" val="2677548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of Rabbi Lord Jonathan Sacks. </a:t>
            </a:r>
          </a:p>
        </p:txBody>
      </p:sp>
      <p:sp>
        <p:nvSpPr>
          <p:cNvPr id="4" name="Slide Number Placeholder 3"/>
          <p:cNvSpPr>
            <a:spLocks noGrp="1"/>
          </p:cNvSpPr>
          <p:nvPr>
            <p:ph type="sldNum" sz="quarter" idx="5"/>
          </p:nvPr>
        </p:nvSpPr>
        <p:spPr/>
        <p:txBody>
          <a:bodyPr/>
          <a:lstStyle/>
          <a:p>
            <a:fld id="{1CE72886-0A7E-45C5-BE13-97003A87E8AF}" type="slidenum">
              <a:rPr lang="en-US" smtClean="0"/>
              <a:pPr/>
              <a:t>11</a:t>
            </a:fld>
            <a:endParaRPr lang="en-US" dirty="0"/>
          </a:p>
        </p:txBody>
      </p:sp>
    </p:spTree>
    <p:extLst>
      <p:ext uri="{BB962C8B-B14F-4D97-AF65-F5344CB8AC3E}">
        <p14:creationId xmlns:p14="http://schemas.microsoft.com/office/powerpoint/2010/main" val="2831885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82634"/>
            <a:ext cx="7772400" cy="2551139"/>
          </a:xfrm>
          <a:prstGeom prst="rect">
            <a:avLst/>
          </a:prstGeom>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4619523"/>
            <a:ext cx="6400800" cy="1752600"/>
          </a:xfrm>
          <a:prstGeom prst="rect">
            <a:avLst/>
          </a:prstGeom>
        </p:spPr>
        <p:txBody>
          <a:bodyPr/>
          <a:lstStyle>
            <a:lvl1pPr marL="0" indent="0" algn="ctr">
              <a:buNone/>
              <a:defRPr b="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531755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Header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147079"/>
            <a:ext cx="9144000" cy="599607"/>
          </a:xfrm>
          <a:prstGeom prst="rect">
            <a:avLst/>
          </a:prstGeom>
        </p:spPr>
        <p:txBody>
          <a:bodyPr vert="horz" lIns="91440" tIns="45720" rIns="91440" bIns="45720" rtlCol="0" anchor="ctr">
            <a:normAutofit/>
          </a:bodyPr>
          <a:lstStyle>
            <a:lvl1pPr>
              <a:defRPr lang="en-US" sz="3200" b="1">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dirty="0"/>
              <a:t>Click to edit Master title style</a:t>
            </a:r>
          </a:p>
        </p:txBody>
      </p:sp>
      <p:sp>
        <p:nvSpPr>
          <p:cNvPr id="3" name="Content Placeholder 2"/>
          <p:cNvSpPr>
            <a:spLocks noGrp="1"/>
          </p:cNvSpPr>
          <p:nvPr>
            <p:ph idx="1" hasCustomPrompt="1"/>
          </p:nvPr>
        </p:nvSpPr>
        <p:spPr>
          <a:xfrm>
            <a:off x="0" y="944379"/>
            <a:ext cx="9144000" cy="5636303"/>
          </a:xfrm>
          <a:prstGeom prst="rect">
            <a:avLst/>
          </a:prstGeom>
        </p:spPr>
        <p:txBody>
          <a:bodyPr>
            <a:normAutofit/>
          </a:bodyPr>
          <a:lstStyle>
            <a:lvl1pPr marL="342900" indent="-342900">
              <a:buFont typeface="Arial" panose="020B0604020202020204" pitchFamily="34" charset="0"/>
              <a:buChar char="•"/>
              <a:defRPr sz="28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4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2000">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800">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8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70770293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Line Header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147079"/>
            <a:ext cx="9144000" cy="599607"/>
          </a:xfrm>
          <a:prstGeom prst="rect">
            <a:avLst/>
          </a:prstGeom>
        </p:spPr>
        <p:txBody>
          <a:bodyPr vert="horz" lIns="91440" tIns="45720" rIns="91440" bIns="45720" rtlCol="0" anchor="ctr">
            <a:normAutofit/>
          </a:bodyPr>
          <a:lstStyle>
            <a:lvl1pPr>
              <a:defRPr lang="en-US" sz="3200" b="1">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pPr lvl="0"/>
            <a:r>
              <a:rPr lang="en-US" dirty="0"/>
              <a:t>Click to edit Master title style</a:t>
            </a:r>
          </a:p>
        </p:txBody>
      </p:sp>
      <p:sp>
        <p:nvSpPr>
          <p:cNvPr id="3" name="Content Placeholder 2"/>
          <p:cNvSpPr>
            <a:spLocks noGrp="1"/>
          </p:cNvSpPr>
          <p:nvPr>
            <p:ph idx="1" hasCustomPrompt="1"/>
          </p:nvPr>
        </p:nvSpPr>
        <p:spPr>
          <a:xfrm>
            <a:off x="0" y="944379"/>
            <a:ext cx="9144000" cy="5636303"/>
          </a:xfrm>
          <a:prstGeom prst="rect">
            <a:avLst/>
          </a:prstGeom>
        </p:spPr>
        <p:txBody>
          <a:bodyPr>
            <a:normAutofit/>
          </a:bodyPr>
          <a:lstStyle>
            <a:lvl1pPr marL="342900" indent="-342900">
              <a:buFont typeface="Arial" panose="020B0604020202020204" pitchFamily="34" charset="0"/>
              <a:buChar char="•"/>
              <a:defRPr sz="2800">
                <a:latin typeface="Arial" panose="020B0604020202020204" pitchFamily="34" charset="0"/>
                <a:cs typeface="Arial" panose="020B0604020202020204" pitchFamily="34" charset="0"/>
              </a:defRPr>
            </a:lvl1pPr>
            <a:lvl2pPr marL="742950" indent="-285750">
              <a:buFont typeface="Arial" panose="020B0604020202020204" pitchFamily="34" charset="0"/>
              <a:buChar char="•"/>
              <a:defRPr sz="2400">
                <a:latin typeface="Arial" panose="020B0604020202020204" pitchFamily="34" charset="0"/>
                <a:cs typeface="Arial" panose="020B0604020202020204" pitchFamily="34" charset="0"/>
              </a:defRPr>
            </a:lvl2pPr>
            <a:lvl3pPr marL="1143000" indent="-228600">
              <a:buFont typeface="Arial" panose="020B0604020202020204" pitchFamily="34" charset="0"/>
              <a:buChar char="•"/>
              <a:defRPr sz="2000">
                <a:latin typeface="Arial" panose="020B0604020202020204" pitchFamily="34" charset="0"/>
                <a:cs typeface="Arial" panose="020B0604020202020204" pitchFamily="34" charset="0"/>
              </a:defRPr>
            </a:lvl3pPr>
            <a:lvl4pPr marL="1600200" indent="-228600">
              <a:buFont typeface="Arial" panose="020B0604020202020204" pitchFamily="34" charset="0"/>
              <a:buChar char="•"/>
              <a:defRPr sz="1800">
                <a:latin typeface="Arial" panose="020B0604020202020204" pitchFamily="34" charset="0"/>
                <a:cs typeface="Arial" panose="020B0604020202020204" pitchFamily="34" charset="0"/>
              </a:defRPr>
            </a:lvl4pPr>
            <a:lvl5pPr marL="2057400" indent="-228600">
              <a:buFont typeface="Arial" panose="020B0604020202020204" pitchFamily="34" charset="0"/>
              <a:buChar char="•"/>
              <a:defRPr sz="18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0" y="660199"/>
            <a:ext cx="9143999" cy="390006"/>
          </a:xfrm>
          <a:prstGeom prst="rect">
            <a:avLst/>
          </a:prstGeom>
        </p:spPr>
        <p:txBody>
          <a:bodyPr/>
          <a:lstStyle>
            <a:lvl1pPr marL="0" indent="0" algn="ctr">
              <a:buNone/>
              <a:defRPr sz="2000" b="1">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vl2pPr marL="457200" indent="0" algn="ctr">
              <a:buNone/>
              <a:defRPr sz="2000" b="1">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2pPr>
            <a:lvl3pPr marL="914400" indent="0" algn="ctr">
              <a:buNone/>
              <a:defRPr sz="2000" b="1">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3pPr>
            <a:lvl4pPr marL="1371600" indent="0" algn="ctr">
              <a:buNone/>
              <a:defRPr sz="2000" b="1">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4pPr>
            <a:lvl5pPr marL="1828800" indent="0" algn="ctr">
              <a:buNone/>
              <a:defRPr sz="2000" b="1">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5pPr>
          </a:lstStyle>
          <a:p>
            <a:pPr lvl="0"/>
            <a:r>
              <a:rPr lang="en-US" dirty="0"/>
              <a:t>Edit Master text styles</a:t>
            </a:r>
          </a:p>
        </p:txBody>
      </p:sp>
    </p:spTree>
    <p:extLst>
      <p:ext uri="{BB962C8B-B14F-4D97-AF65-F5344CB8AC3E}">
        <p14:creationId xmlns:p14="http://schemas.microsoft.com/office/powerpoint/2010/main" val="141870082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2" name="Title 1"/>
          <p:cNvSpPr>
            <a:spLocks noGrp="1"/>
          </p:cNvSpPr>
          <p:nvPr>
            <p:ph type="title"/>
          </p:nvPr>
        </p:nvSpPr>
        <p:spPr>
          <a:xfrm>
            <a:off x="0" y="156136"/>
            <a:ext cx="9144000" cy="614597"/>
          </a:xfrm>
          <a:prstGeom prst="rect">
            <a:avLst/>
          </a:prstGeom>
        </p:spPr>
        <p:txBody>
          <a:bodyPr>
            <a:normAutofit/>
          </a:bodyPr>
          <a:lstStyle>
            <a:lvl1pPr>
              <a:defRPr sz="3200" b="1">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183581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4" name="Group 13"/>
          <p:cNvGrpSpPr/>
          <p:nvPr userDrawn="1"/>
        </p:nvGrpSpPr>
        <p:grpSpPr>
          <a:xfrm>
            <a:off x="65855" y="88327"/>
            <a:ext cx="9036205" cy="6598592"/>
            <a:chOff x="30345" y="63500"/>
            <a:chExt cx="9036205" cy="6400406"/>
          </a:xfrm>
        </p:grpSpPr>
        <p:sp>
          <p:nvSpPr>
            <p:cNvPr id="8" name="Parallelogram 7"/>
            <p:cNvSpPr/>
            <p:nvPr userDrawn="1"/>
          </p:nvSpPr>
          <p:spPr>
            <a:xfrm>
              <a:off x="366510" y="655748"/>
              <a:ext cx="7711440" cy="45719"/>
            </a:xfrm>
            <a:prstGeom prst="parallelogram">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Parallelogram 8"/>
            <p:cNvSpPr/>
            <p:nvPr userDrawn="1"/>
          </p:nvSpPr>
          <p:spPr>
            <a:xfrm>
              <a:off x="116889" y="6387706"/>
              <a:ext cx="8839200" cy="76200"/>
            </a:xfrm>
            <a:prstGeom prst="parallelogram">
              <a:avLst/>
            </a:prstGeom>
            <a:solidFill>
              <a:schemeClr val="bg2">
                <a:lumMod val="2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descr="army logo.jpg"/>
            <p:cNvPicPr>
              <a:picLocks noChangeAspect="1"/>
            </p:cNvPicPr>
            <p:nvPr userDrawn="1"/>
          </p:nvPicPr>
          <p:blipFill>
            <a:blip r:embed="rId6" cstate="print"/>
            <a:stretch>
              <a:fillRect/>
            </a:stretch>
          </p:blipFill>
          <p:spPr>
            <a:xfrm>
              <a:off x="30345" y="63500"/>
              <a:ext cx="596900" cy="791806"/>
            </a:xfrm>
            <a:prstGeom prst="rect">
              <a:avLst/>
            </a:prstGeom>
          </p:spPr>
        </p:pic>
        <p:grpSp>
          <p:nvGrpSpPr>
            <p:cNvPr id="15" name="Group 14"/>
            <p:cNvGrpSpPr/>
            <p:nvPr userDrawn="1"/>
          </p:nvGrpSpPr>
          <p:grpSpPr>
            <a:xfrm>
              <a:off x="7727446" y="76640"/>
              <a:ext cx="1339104" cy="762000"/>
              <a:chOff x="7727446" y="76640"/>
              <a:chExt cx="1339104" cy="762000"/>
            </a:xfrm>
          </p:grpSpPr>
          <p:pic>
            <p:nvPicPr>
              <p:cNvPr id="16" name="Picture 15" descr="http://upload.wikimedia.org/wikipedia/commons/8/8e/US_Army_Reserve_Command_SSI.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8358628" y="101253"/>
                <a:ext cx="707922" cy="716299"/>
              </a:xfrm>
              <a:prstGeom prst="rect">
                <a:avLst/>
              </a:prstGeom>
              <a:noFill/>
              <a:ln w="9525">
                <a:noFill/>
                <a:miter lim="800000"/>
                <a:headEnd/>
                <a:tailEnd/>
              </a:ln>
            </p:spPr>
          </p:pic>
          <p:pic>
            <p:nvPicPr>
              <p:cNvPr id="17" name="Picture 13" descr="C:\Users\angela.f.sutton\AppData\Local\Microsoft\Windows\Temporary Internet Files\Content.Outlook\MUZLF0Q1\armyreserve_seal_ (2).gif"/>
              <p:cNvPicPr>
                <a:picLocks noChangeAspect="1" noChangeArrowheads="1"/>
              </p:cNvPicPr>
              <p:nvPr userDrawn="1"/>
            </p:nvPicPr>
            <p:blipFill>
              <a:blip r:embed="rId8" cstate="print"/>
              <a:srcRect/>
              <a:stretch>
                <a:fillRect/>
              </a:stretch>
            </p:blipFill>
            <p:spPr bwMode="auto">
              <a:xfrm>
                <a:off x="7727446" y="76640"/>
                <a:ext cx="770142" cy="762000"/>
              </a:xfrm>
              <a:prstGeom prst="rect">
                <a:avLst/>
              </a:prstGeom>
              <a:noFill/>
              <a:ln w="9525">
                <a:noFill/>
                <a:miter lim="800000"/>
                <a:headEnd/>
                <a:tailEnd/>
              </a:ln>
            </p:spPr>
          </p:pic>
        </p:grpSp>
      </p:grpSp>
      <p:sp>
        <p:nvSpPr>
          <p:cNvPr id="10" name="Rectangle 9"/>
          <p:cNvSpPr/>
          <p:nvPr userDrawn="1"/>
        </p:nvSpPr>
        <p:spPr>
          <a:xfrm>
            <a:off x="3448134" y="6650558"/>
            <a:ext cx="2247731" cy="246221"/>
          </a:xfrm>
          <a:prstGeom prst="rect">
            <a:avLst/>
          </a:prstGeom>
        </p:spPr>
        <p:txBody>
          <a:bodyPr wrap="none">
            <a:spAutoFit/>
          </a:bodyPr>
          <a:lstStyle/>
          <a:p>
            <a:pPr algn="ctr"/>
            <a:r>
              <a:rPr lang="en-US" sz="1000" b="1" i="1" dirty="0">
                <a:solidFill>
                  <a:srgbClr val="000000"/>
                </a:solidFill>
                <a:latin typeface="Arial" pitchFamily="34" charset="0"/>
                <a:cs typeface="Arial" pitchFamily="34" charset="0"/>
              </a:rPr>
              <a:t>Ready</a:t>
            </a:r>
            <a:r>
              <a:rPr lang="en-US" sz="1000" b="1" i="1" baseline="0" dirty="0">
                <a:solidFill>
                  <a:srgbClr val="000000"/>
                </a:solidFill>
                <a:latin typeface="Arial" pitchFamily="34" charset="0"/>
                <a:cs typeface="Arial" pitchFamily="34" charset="0"/>
              </a:rPr>
              <a:t> Now! Shaping Tomorrow…</a:t>
            </a:r>
            <a:endParaRPr lang="en-US" sz="1000" b="1" i="1" dirty="0">
              <a:solidFill>
                <a:srgbClr val="000000"/>
              </a:solidFill>
              <a:latin typeface="Arial" pitchFamily="34" charset="0"/>
              <a:cs typeface="Arial" pitchFamily="34" charset="0"/>
            </a:endParaRPr>
          </a:p>
        </p:txBody>
      </p:sp>
      <p:sp>
        <p:nvSpPr>
          <p:cNvPr id="12" name="Slide Number Placeholder 3"/>
          <p:cNvSpPr txBox="1">
            <a:spLocks/>
          </p:cNvSpPr>
          <p:nvPr userDrawn="1"/>
        </p:nvSpPr>
        <p:spPr bwMode="auto">
          <a:xfrm>
            <a:off x="8806130" y="6653901"/>
            <a:ext cx="381000" cy="25285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algn="r">
              <a:defRPr/>
            </a:pPr>
            <a:fld id="{0708448F-99E9-40AC-991A-BF66708FBCC2}" type="slidenum">
              <a:rPr lang="en-US" sz="1000" b="1" i="1">
                <a:solidFill>
                  <a:srgbClr val="000000"/>
                </a:solidFill>
                <a:latin typeface="Arial" pitchFamily="34" charset="0"/>
                <a:cs typeface="Arial" pitchFamily="34" charset="0"/>
              </a:rPr>
              <a:pPr algn="r">
                <a:defRPr/>
              </a:pPr>
              <a:t>‹#›</a:t>
            </a:fld>
            <a:endParaRPr lang="en-US" sz="1000" b="1" i="1" dirty="0">
              <a:solidFill>
                <a:srgbClr val="000000"/>
              </a:solidFill>
              <a:latin typeface="Arial" pitchFamily="34" charset="0"/>
              <a:cs typeface="Arial" pitchFamily="34" charset="0"/>
            </a:endParaRPr>
          </a:p>
        </p:txBody>
      </p:sp>
      <p:sp>
        <p:nvSpPr>
          <p:cNvPr id="13" name="Text Box 5"/>
          <p:cNvSpPr txBox="1">
            <a:spLocks noChangeArrowheads="1"/>
          </p:cNvSpPr>
          <p:nvPr userDrawn="1"/>
        </p:nvSpPr>
        <p:spPr bwMode="auto">
          <a:xfrm>
            <a:off x="4405126" y="6380892"/>
            <a:ext cx="333746" cy="215444"/>
          </a:xfrm>
          <a:prstGeom prst="rect">
            <a:avLst/>
          </a:prstGeom>
          <a:solidFill>
            <a:srgbClr val="7030A0"/>
          </a:solidFill>
          <a:ln w="9525" algn="ctr">
            <a:noFill/>
            <a:miter lim="800000"/>
            <a:headEnd/>
            <a:tailEnd/>
          </a:ln>
          <a:effectLst/>
        </p:spPr>
        <p:txBody>
          <a:bodyPr wrap="none">
            <a:spAutoFit/>
          </a:bodyPr>
          <a:lstStyle/>
          <a:p>
            <a:pPr algn="ctr" eaLnBrk="0" hangingPunct="0">
              <a:defRPr/>
            </a:pPr>
            <a:r>
              <a:rPr lang="en-US" sz="800" b="1" dirty="0">
                <a:solidFill>
                  <a:srgbClr val="FFFFFF"/>
                </a:solidFill>
              </a:rPr>
              <a:t>CUI</a:t>
            </a:r>
          </a:p>
        </p:txBody>
      </p:sp>
      <p:sp>
        <p:nvSpPr>
          <p:cNvPr id="18" name="Text Box 5"/>
          <p:cNvSpPr txBox="1">
            <a:spLocks noChangeArrowheads="1"/>
          </p:cNvSpPr>
          <p:nvPr userDrawn="1"/>
        </p:nvSpPr>
        <p:spPr bwMode="auto">
          <a:xfrm>
            <a:off x="4405127" y="-13229"/>
            <a:ext cx="333746" cy="215444"/>
          </a:xfrm>
          <a:prstGeom prst="rect">
            <a:avLst/>
          </a:prstGeom>
          <a:solidFill>
            <a:srgbClr val="7030A0"/>
          </a:solidFill>
          <a:ln w="9525" algn="ctr">
            <a:noFill/>
            <a:miter lim="800000"/>
            <a:headEnd/>
            <a:tailEnd/>
          </a:ln>
          <a:effectLst/>
        </p:spPr>
        <p:txBody>
          <a:bodyPr wrap="none">
            <a:spAutoFit/>
          </a:bodyPr>
          <a:lstStyle/>
          <a:p>
            <a:pPr algn="ctr" eaLnBrk="0" hangingPunct="0">
              <a:defRPr/>
            </a:pPr>
            <a:r>
              <a:rPr lang="en-US" sz="800" b="1" dirty="0">
                <a:solidFill>
                  <a:srgbClr val="FFFFFF"/>
                </a:solidFill>
              </a:rPr>
              <a:t>CUI</a:t>
            </a:r>
          </a:p>
        </p:txBody>
      </p:sp>
      <p:sp>
        <p:nvSpPr>
          <p:cNvPr id="20" name="Rectangle 19"/>
          <p:cNvSpPr/>
          <p:nvPr userDrawn="1"/>
        </p:nvSpPr>
        <p:spPr>
          <a:xfrm>
            <a:off x="1413934" y="6660537"/>
            <a:ext cx="970137" cy="246221"/>
          </a:xfrm>
          <a:prstGeom prst="rect">
            <a:avLst/>
          </a:prstGeom>
        </p:spPr>
        <p:txBody>
          <a:bodyPr wrap="none">
            <a:spAutoFit/>
          </a:bodyPr>
          <a:lstStyle/>
          <a:p>
            <a:pPr algn="ctr"/>
            <a:r>
              <a:rPr lang="en-US" sz="1000" b="1" i="1" baseline="0" dirty="0">
                <a:solidFill>
                  <a:srgbClr val="000000"/>
                </a:solidFill>
                <a:latin typeface="Arial" pitchFamily="34" charset="0"/>
                <a:cs typeface="Arial" pitchFamily="34" charset="0"/>
              </a:rPr>
              <a:t>01 April 2022</a:t>
            </a:r>
            <a:endParaRPr lang="en-US" sz="1000" b="1" i="1" dirty="0">
              <a:solidFill>
                <a:srgbClr val="000000"/>
              </a:solidFill>
              <a:latin typeface="Arial" pitchFamily="34" charset="0"/>
              <a:cs typeface="Arial" pitchFamily="34" charset="0"/>
            </a:endParaRPr>
          </a:p>
        </p:txBody>
      </p:sp>
      <p:sp>
        <p:nvSpPr>
          <p:cNvPr id="19" name="Rectangle 18"/>
          <p:cNvSpPr/>
          <p:nvPr userDrawn="1"/>
        </p:nvSpPr>
        <p:spPr>
          <a:xfrm>
            <a:off x="5328251" y="6654801"/>
            <a:ext cx="3671802" cy="253916"/>
          </a:xfrm>
          <a:prstGeom prst="rect">
            <a:avLst/>
          </a:prstGeom>
        </p:spPr>
        <p:txBody>
          <a:bodyPr wrap="square">
            <a:spAutoFit/>
          </a:bodyPr>
          <a:lstStyle/>
          <a:p>
            <a:pPr algn="r" fontAlgn="auto">
              <a:spcBef>
                <a:spcPts val="0"/>
              </a:spcBef>
              <a:spcAft>
                <a:spcPts val="0"/>
              </a:spcAft>
              <a:defRPr/>
            </a:pPr>
            <a:r>
              <a:rPr lang="en-US" sz="1050" b="1" i="1" kern="0" dirty="0">
                <a:latin typeface="Calibri" pitchFamily="34" charset="0"/>
                <a:cs typeface="Arial" pitchFamily="34" charset="0"/>
              </a:rPr>
              <a:t> CH (COL) Augustyn, Command Chaplain, 910-570-8201</a:t>
            </a:r>
          </a:p>
        </p:txBody>
      </p:sp>
    </p:spTree>
    <p:extLst>
      <p:ext uri="{BB962C8B-B14F-4D97-AF65-F5344CB8AC3E}">
        <p14:creationId xmlns:p14="http://schemas.microsoft.com/office/powerpoint/2010/main" val="3242196478"/>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fif"/><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22.jfif"/><Relationship Id="rId4" Type="http://schemas.openxmlformats.org/officeDocument/2006/relationships/image" Target="../media/image21.jf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1056240"/>
            <a:ext cx="8872817" cy="712795"/>
          </a:xfrm>
        </p:spPr>
        <p:txBody>
          <a:bodyPr/>
          <a:lstStyle/>
          <a:p>
            <a:r>
              <a:rPr lang="en-US" sz="4000" dirty="0"/>
              <a:t>USARC FOUNDATIONAL READINESS DAY:</a:t>
            </a:r>
            <a:br>
              <a:rPr lang="en-US" sz="4000" dirty="0"/>
            </a:br>
            <a:r>
              <a:rPr lang="en-US" sz="2800" dirty="0"/>
              <a:t>The Value of Life</a:t>
            </a:r>
            <a:br>
              <a:rPr lang="en-US" sz="2800" dirty="0"/>
            </a:br>
            <a:r>
              <a:rPr lang="en-US" sz="2800" dirty="0"/>
              <a:t>A Life Worth Living</a:t>
            </a:r>
            <a:br>
              <a:rPr lang="en-US" sz="4000" dirty="0"/>
            </a:br>
            <a:r>
              <a:rPr lang="en-US" sz="4000" dirty="0"/>
              <a:t>   </a:t>
            </a:r>
          </a:p>
        </p:txBody>
      </p:sp>
      <p:pic>
        <p:nvPicPr>
          <p:cNvPr id="6" name="Picture 9" descr="crest"/>
          <p:cNvPicPr>
            <a:picLocks noChangeAspect="1" noChangeArrowheads="1"/>
          </p:cNvPicPr>
          <p:nvPr/>
        </p:nvPicPr>
        <p:blipFill>
          <a:blip r:embed="rId2" cstate="print"/>
          <a:srcRect/>
          <a:stretch>
            <a:fillRect/>
          </a:stretch>
        </p:blipFill>
        <p:spPr bwMode="auto">
          <a:xfrm>
            <a:off x="4065709" y="3672201"/>
            <a:ext cx="1012581" cy="1196687"/>
          </a:xfrm>
          <a:prstGeom prst="rect">
            <a:avLst/>
          </a:prstGeom>
          <a:noFill/>
          <a:ln w="9525">
            <a:noFill/>
            <a:miter lim="800000"/>
            <a:headEnd/>
            <a:tailEnd/>
          </a:ln>
        </p:spPr>
      </p:pic>
      <p:sp>
        <p:nvSpPr>
          <p:cNvPr id="2" name="Rectangle 1"/>
          <p:cNvSpPr/>
          <p:nvPr/>
        </p:nvSpPr>
        <p:spPr>
          <a:xfrm>
            <a:off x="2589588" y="5256814"/>
            <a:ext cx="3693640" cy="707886"/>
          </a:xfrm>
          <a:prstGeom prst="rect">
            <a:avLst/>
          </a:prstGeom>
        </p:spPr>
        <p:txBody>
          <a:bodyPr wrap="none">
            <a:spAutoFit/>
          </a:bodyPr>
          <a:lstStyle/>
          <a:p>
            <a:r>
              <a:rPr lang="en-US" sz="4000" b="1" dirty="0">
                <a:latin typeface=" Arial"/>
              </a:rPr>
              <a:t>02 March 2022</a:t>
            </a:r>
          </a:p>
        </p:txBody>
      </p:sp>
    </p:spTree>
    <p:extLst>
      <p:ext uri="{BB962C8B-B14F-4D97-AF65-F5344CB8AC3E}">
        <p14:creationId xmlns:p14="http://schemas.microsoft.com/office/powerpoint/2010/main" val="263625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134"/>
            <a:ext cx="9144000" cy="599607"/>
          </a:xfrm>
        </p:spPr>
        <p:txBody>
          <a:bodyPr>
            <a:normAutofit/>
          </a:bodyPr>
          <a:lstStyle/>
          <a:p>
            <a:r>
              <a:rPr lang="en-US" sz="2400" dirty="0"/>
              <a:t>The Value of Life and a Life Worth Living  </a:t>
            </a:r>
          </a:p>
        </p:txBody>
      </p:sp>
      <p:sp>
        <p:nvSpPr>
          <p:cNvPr id="7" name="TextBox 6">
            <a:extLst>
              <a:ext uri="{FF2B5EF4-FFF2-40B4-BE49-F238E27FC236}">
                <a16:creationId xmlns:a16="http://schemas.microsoft.com/office/drawing/2014/main" id="{4F013369-26BB-4A60-9E70-5FED34C339B8}"/>
              </a:ext>
            </a:extLst>
          </p:cNvPr>
          <p:cNvSpPr txBox="1"/>
          <p:nvPr/>
        </p:nvSpPr>
        <p:spPr>
          <a:xfrm>
            <a:off x="3978564" y="2097363"/>
            <a:ext cx="4595090" cy="2847254"/>
          </a:xfrm>
          <a:prstGeom prst="rect">
            <a:avLst/>
          </a:prstGeom>
          <a:noFill/>
        </p:spPr>
        <p:txBody>
          <a:bodyPr wrap="square">
            <a:spAutoFit/>
          </a:bodyPr>
          <a:lstStyle/>
          <a:p>
            <a:pPr marL="0" marR="0">
              <a:lnSpc>
                <a:spcPct val="107000"/>
              </a:lnSpc>
              <a:spcBef>
                <a:spcPts val="0"/>
              </a:spcBef>
              <a:spcAft>
                <a:spcPts val="800"/>
              </a:spcAft>
            </a:pPr>
            <a:r>
              <a:rPr lang="en-US" sz="1800" b="1" u="sng" dirty="0">
                <a:effectLst/>
                <a:latin typeface="Arial" panose="020B0604020202020204" pitchFamily="34" charset="0"/>
                <a:ea typeface="Calibri" panose="020F0502020204030204" pitchFamily="34" charset="0"/>
                <a:cs typeface="Times New Roman" panose="02020603050405020304" pitchFamily="18" charset="0"/>
              </a:rPr>
              <a:t>Christianity</a:t>
            </a:r>
            <a:r>
              <a:rPr lang="en-US" sz="1800" dirty="0">
                <a:effectLst/>
                <a:latin typeface="Arial" panose="020B0604020202020204" pitchFamily="34" charset="0"/>
                <a:ea typeface="Calibri" panose="020F0502020204030204" pitchFamily="34" charset="0"/>
                <a:cs typeface="Times New Roman" panose="02020603050405020304" pitchFamily="18" charset="0"/>
              </a:rPr>
              <a:t> “If anyone wants to come after Me, he must deny himself, take up his cross daily, and follow Me. For </a:t>
            </a:r>
            <a:r>
              <a:rPr lang="en-US" sz="1800" b="1" dirty="0">
                <a:effectLst/>
                <a:latin typeface="Arial" panose="020B0604020202020204" pitchFamily="34" charset="0"/>
                <a:ea typeface="Calibri" panose="020F0502020204030204" pitchFamily="34" charset="0"/>
                <a:cs typeface="Times New Roman" panose="02020603050405020304" pitchFamily="18" charset="0"/>
              </a:rPr>
              <a:t>whoever wants to save his life will lose it</a:t>
            </a:r>
            <a:r>
              <a:rPr lang="en-US" sz="1800" dirty="0">
                <a:effectLst/>
                <a:latin typeface="Arial" panose="020B0604020202020204" pitchFamily="34" charset="0"/>
                <a:ea typeface="Calibri" panose="020F0502020204030204" pitchFamily="34" charset="0"/>
                <a:cs typeface="Times New Roman" panose="02020603050405020304" pitchFamily="18" charset="0"/>
              </a:rPr>
              <a:t>, but whoever loses his life for My sake, this is the one who will save it. For </a:t>
            </a:r>
            <a:r>
              <a:rPr lang="en-US" sz="1800" b="1" dirty="0">
                <a:effectLst/>
                <a:latin typeface="Arial" panose="020B0604020202020204" pitchFamily="34" charset="0"/>
                <a:ea typeface="Calibri" panose="020F0502020204030204" pitchFamily="34" charset="0"/>
                <a:cs typeface="Times New Roman" panose="02020603050405020304" pitchFamily="18" charset="0"/>
              </a:rPr>
              <a:t>what good does it do a person if he gains the whole world, but loses or forfeits himself</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marL="0" marR="0" algn="r">
              <a:lnSpc>
                <a:spcPct val="107000"/>
              </a:lnSpc>
              <a:spcBef>
                <a:spcPts val="0"/>
              </a:spcBef>
              <a:spcAft>
                <a:spcPts val="800"/>
              </a:spcAft>
            </a:pPr>
            <a:r>
              <a:rPr lang="en-US" sz="1800" i="1" dirty="0">
                <a:effectLst/>
                <a:latin typeface="Arial" panose="020B0604020202020204" pitchFamily="34" charset="0"/>
                <a:ea typeface="Calibri" panose="020F0502020204030204" pitchFamily="34" charset="0"/>
                <a:cs typeface="Times New Roman" panose="02020603050405020304" pitchFamily="18" charset="0"/>
              </a:rPr>
              <a:t>Luke 9:23-25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descr="A close up of a person&#10;&#10;Description automatically generated">
            <a:extLst>
              <a:ext uri="{FF2B5EF4-FFF2-40B4-BE49-F238E27FC236}">
                <a16:creationId xmlns:a16="http://schemas.microsoft.com/office/drawing/2014/main" id="{0101DC92-979C-4BFD-A369-D634457796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273" y="1728654"/>
            <a:ext cx="3499982" cy="3400691"/>
          </a:xfrm>
          <a:prstGeom prst="rect">
            <a:avLst/>
          </a:prstGeom>
        </p:spPr>
      </p:pic>
    </p:spTree>
    <p:extLst>
      <p:ext uri="{BB962C8B-B14F-4D97-AF65-F5344CB8AC3E}">
        <p14:creationId xmlns:p14="http://schemas.microsoft.com/office/powerpoint/2010/main" val="3783759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134"/>
            <a:ext cx="9144000" cy="599607"/>
          </a:xfrm>
        </p:spPr>
        <p:txBody>
          <a:bodyPr>
            <a:normAutofit/>
          </a:bodyPr>
          <a:lstStyle/>
          <a:p>
            <a:r>
              <a:rPr lang="en-US" sz="2400" dirty="0"/>
              <a:t>The Value of Life</a:t>
            </a:r>
          </a:p>
        </p:txBody>
      </p:sp>
      <p:pic>
        <p:nvPicPr>
          <p:cNvPr id="4" name="Picture 3" descr="A person in a uniform&#10;&#10;Description automatically generated">
            <a:extLst>
              <a:ext uri="{FF2B5EF4-FFF2-40B4-BE49-F238E27FC236}">
                <a16:creationId xmlns:a16="http://schemas.microsoft.com/office/drawing/2014/main" id="{74ED2D93-1D6A-4597-A8AA-CFB36078B4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6908" y="999109"/>
            <a:ext cx="2484577" cy="1868849"/>
          </a:xfrm>
          <a:prstGeom prst="rect">
            <a:avLst/>
          </a:prstGeom>
        </p:spPr>
      </p:pic>
      <p:pic>
        <p:nvPicPr>
          <p:cNvPr id="6" name="Picture 5" descr="A group of people lying in the dirt&#10;&#10;Description automatically generated">
            <a:extLst>
              <a:ext uri="{FF2B5EF4-FFF2-40B4-BE49-F238E27FC236}">
                <a16:creationId xmlns:a16="http://schemas.microsoft.com/office/drawing/2014/main" id="{5CE0E4F0-D635-4B21-9F21-5CB759BF78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909" y="999109"/>
            <a:ext cx="2586182" cy="1868849"/>
          </a:xfrm>
          <a:prstGeom prst="rect">
            <a:avLst/>
          </a:prstGeom>
        </p:spPr>
      </p:pic>
      <p:pic>
        <p:nvPicPr>
          <p:cNvPr id="10" name="Picture 9" descr="A person in a military uniform&#10;&#10;Description automatically generated">
            <a:extLst>
              <a:ext uri="{FF2B5EF4-FFF2-40B4-BE49-F238E27FC236}">
                <a16:creationId xmlns:a16="http://schemas.microsoft.com/office/drawing/2014/main" id="{1CD2E4EA-4B66-4EE1-BDDB-99AEC9FDD3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26908" y="4160970"/>
            <a:ext cx="2586183" cy="2228273"/>
          </a:xfrm>
          <a:prstGeom prst="rect">
            <a:avLst/>
          </a:prstGeom>
        </p:spPr>
      </p:pic>
      <p:pic>
        <p:nvPicPr>
          <p:cNvPr id="12" name="Picture 11" descr="A person in a military uniform&#10;&#10;Description automatically generated">
            <a:extLst>
              <a:ext uri="{FF2B5EF4-FFF2-40B4-BE49-F238E27FC236}">
                <a16:creationId xmlns:a16="http://schemas.microsoft.com/office/drawing/2014/main" id="{39995F50-6B3C-4CC0-A68E-696B66A2E2A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0909" y="4160970"/>
            <a:ext cx="2586182" cy="2228273"/>
          </a:xfrm>
          <a:prstGeom prst="rect">
            <a:avLst/>
          </a:prstGeom>
        </p:spPr>
      </p:pic>
      <p:sp>
        <p:nvSpPr>
          <p:cNvPr id="13" name="TextBox 12">
            <a:extLst>
              <a:ext uri="{FF2B5EF4-FFF2-40B4-BE49-F238E27FC236}">
                <a16:creationId xmlns:a16="http://schemas.microsoft.com/office/drawing/2014/main" id="{71D71DE6-D396-4211-B8B1-8AF1028BE25B}"/>
              </a:ext>
            </a:extLst>
          </p:cNvPr>
          <p:cNvSpPr txBox="1"/>
          <p:nvPr/>
        </p:nvSpPr>
        <p:spPr>
          <a:xfrm>
            <a:off x="230909" y="2945941"/>
            <a:ext cx="2586182" cy="307777"/>
          </a:xfrm>
          <a:prstGeom prst="rect">
            <a:avLst/>
          </a:prstGeom>
          <a:noFill/>
        </p:spPr>
        <p:txBody>
          <a:bodyPr wrap="square" rtlCol="0">
            <a:spAutoFit/>
          </a:bodyPr>
          <a:lstStyle/>
          <a:p>
            <a:pPr algn="ctr"/>
            <a:r>
              <a:rPr lang="en-US" sz="1400" dirty="0">
                <a:latin typeface=" Arial"/>
              </a:rPr>
              <a:t>Why do we have value? </a:t>
            </a:r>
          </a:p>
        </p:txBody>
      </p:sp>
      <p:sp>
        <p:nvSpPr>
          <p:cNvPr id="14" name="TextBox 13">
            <a:extLst>
              <a:ext uri="{FF2B5EF4-FFF2-40B4-BE49-F238E27FC236}">
                <a16:creationId xmlns:a16="http://schemas.microsoft.com/office/drawing/2014/main" id="{F6D6A7A9-387D-42D6-9F86-FC0312C42BB3}"/>
              </a:ext>
            </a:extLst>
          </p:cNvPr>
          <p:cNvSpPr txBox="1"/>
          <p:nvPr/>
        </p:nvSpPr>
        <p:spPr>
          <a:xfrm>
            <a:off x="106218" y="3665837"/>
            <a:ext cx="3001818" cy="307777"/>
          </a:xfrm>
          <a:prstGeom prst="rect">
            <a:avLst/>
          </a:prstGeom>
          <a:noFill/>
        </p:spPr>
        <p:txBody>
          <a:bodyPr wrap="square" rtlCol="0">
            <a:spAutoFit/>
          </a:bodyPr>
          <a:lstStyle/>
          <a:p>
            <a:pPr algn="ctr"/>
            <a:r>
              <a:rPr lang="en-US" sz="1400" dirty="0">
                <a:latin typeface=" Arial"/>
              </a:rPr>
              <a:t>Why do other people have value? </a:t>
            </a:r>
          </a:p>
        </p:txBody>
      </p:sp>
      <p:sp>
        <p:nvSpPr>
          <p:cNvPr id="15" name="TextBox 14">
            <a:extLst>
              <a:ext uri="{FF2B5EF4-FFF2-40B4-BE49-F238E27FC236}">
                <a16:creationId xmlns:a16="http://schemas.microsoft.com/office/drawing/2014/main" id="{D2BA9A4B-7570-40F7-9ABE-E5B012A6256E}"/>
              </a:ext>
            </a:extLst>
          </p:cNvPr>
          <p:cNvSpPr txBox="1"/>
          <p:nvPr/>
        </p:nvSpPr>
        <p:spPr>
          <a:xfrm>
            <a:off x="6114467" y="2945942"/>
            <a:ext cx="2909455" cy="307777"/>
          </a:xfrm>
          <a:prstGeom prst="rect">
            <a:avLst/>
          </a:prstGeom>
          <a:noFill/>
        </p:spPr>
        <p:txBody>
          <a:bodyPr wrap="square" rtlCol="0">
            <a:spAutoFit/>
          </a:bodyPr>
          <a:lstStyle/>
          <a:p>
            <a:pPr algn="ctr"/>
            <a:r>
              <a:rPr lang="en-US" sz="1400" dirty="0">
                <a:latin typeface=" Arial"/>
              </a:rPr>
              <a:t>What is the source of my value? </a:t>
            </a:r>
          </a:p>
        </p:txBody>
      </p:sp>
      <p:sp>
        <p:nvSpPr>
          <p:cNvPr id="16" name="TextBox 15">
            <a:extLst>
              <a:ext uri="{FF2B5EF4-FFF2-40B4-BE49-F238E27FC236}">
                <a16:creationId xmlns:a16="http://schemas.microsoft.com/office/drawing/2014/main" id="{BDE2D39E-1205-46D9-93AD-A15F53C29EA2}"/>
              </a:ext>
            </a:extLst>
          </p:cNvPr>
          <p:cNvSpPr txBox="1"/>
          <p:nvPr/>
        </p:nvSpPr>
        <p:spPr>
          <a:xfrm>
            <a:off x="5731159" y="3665838"/>
            <a:ext cx="3676073" cy="307777"/>
          </a:xfrm>
          <a:prstGeom prst="rect">
            <a:avLst/>
          </a:prstGeom>
          <a:noFill/>
        </p:spPr>
        <p:txBody>
          <a:bodyPr wrap="square" rtlCol="0">
            <a:spAutoFit/>
          </a:bodyPr>
          <a:lstStyle/>
          <a:p>
            <a:pPr algn="ctr"/>
            <a:r>
              <a:rPr lang="en-US" sz="1400" dirty="0">
                <a:latin typeface=" Arial"/>
              </a:rPr>
              <a:t>How can I increase my value? </a:t>
            </a:r>
          </a:p>
        </p:txBody>
      </p:sp>
      <p:pic>
        <p:nvPicPr>
          <p:cNvPr id="20" name="Picture 19" descr="A sky filled with stars&#10;&#10;Description automatically generated">
            <a:extLst>
              <a:ext uri="{FF2B5EF4-FFF2-40B4-BE49-F238E27FC236}">
                <a16:creationId xmlns:a16="http://schemas.microsoft.com/office/drawing/2014/main" id="{DF546C30-27FC-4010-BA92-E4F555755A6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52775" y="2624137"/>
            <a:ext cx="2838450" cy="1609725"/>
          </a:xfrm>
          <a:prstGeom prst="rect">
            <a:avLst/>
          </a:prstGeom>
        </p:spPr>
      </p:pic>
      <p:sp>
        <p:nvSpPr>
          <p:cNvPr id="26" name="TextBox 25">
            <a:extLst>
              <a:ext uri="{FF2B5EF4-FFF2-40B4-BE49-F238E27FC236}">
                <a16:creationId xmlns:a16="http://schemas.microsoft.com/office/drawing/2014/main" id="{94D59909-AB41-44CE-95C5-95FBE2851925}"/>
              </a:ext>
            </a:extLst>
          </p:cNvPr>
          <p:cNvSpPr txBox="1"/>
          <p:nvPr/>
        </p:nvSpPr>
        <p:spPr>
          <a:xfrm>
            <a:off x="3152772" y="1410313"/>
            <a:ext cx="2838451" cy="738664"/>
          </a:xfrm>
          <a:prstGeom prst="rect">
            <a:avLst/>
          </a:prstGeom>
          <a:noFill/>
        </p:spPr>
        <p:txBody>
          <a:bodyPr wrap="square">
            <a:spAutoFit/>
          </a:bodyPr>
          <a:lstStyle/>
          <a:p>
            <a:pPr algn="ctr"/>
            <a:r>
              <a:rPr lang="en-US" sz="1400" b="0" i="1" dirty="0">
                <a:solidFill>
                  <a:srgbClr val="1A1A1A"/>
                </a:solidFill>
                <a:effectLst/>
                <a:latin typeface="Arial" panose="020B0604020202020204" pitchFamily="34" charset="0"/>
              </a:rPr>
              <a:t>VALUE: noun</a:t>
            </a:r>
            <a:endParaRPr lang="en-US" sz="1400" b="0" i="0" dirty="0">
              <a:solidFill>
                <a:srgbClr val="4A4A4A"/>
              </a:solidFill>
              <a:effectLst/>
              <a:latin typeface="Arial" panose="020B0604020202020204" pitchFamily="34" charset="0"/>
            </a:endParaRPr>
          </a:p>
          <a:p>
            <a:pPr algn="ctr"/>
            <a:r>
              <a:rPr lang="en-US" sz="1400" b="0" i="0" dirty="0">
                <a:solidFill>
                  <a:srgbClr val="1A1A1A"/>
                </a:solidFill>
                <a:effectLst/>
                <a:latin typeface="Arial" panose="020B0604020202020204" pitchFamily="34" charset="0"/>
              </a:rPr>
              <a:t>relative worth, merit, or importance</a:t>
            </a:r>
            <a:r>
              <a:rPr lang="en-US" sz="1400" b="0" i="1" dirty="0">
                <a:solidFill>
                  <a:srgbClr val="4A4A4A"/>
                </a:solidFill>
                <a:effectLst/>
                <a:latin typeface="Arial" panose="020B0604020202020204" pitchFamily="34" charset="0"/>
              </a:rPr>
              <a:t>.</a:t>
            </a:r>
            <a:endParaRPr lang="en-US" sz="1400" b="0" i="0" dirty="0">
              <a:solidFill>
                <a:srgbClr val="4A4A4A"/>
              </a:solidFill>
              <a:effectLst/>
              <a:latin typeface="Arial" panose="020B0604020202020204" pitchFamily="34" charset="0"/>
            </a:endParaRPr>
          </a:p>
        </p:txBody>
      </p:sp>
      <p:sp>
        <p:nvSpPr>
          <p:cNvPr id="28" name="TextBox 27">
            <a:extLst>
              <a:ext uri="{FF2B5EF4-FFF2-40B4-BE49-F238E27FC236}">
                <a16:creationId xmlns:a16="http://schemas.microsoft.com/office/drawing/2014/main" id="{5C9F4F63-2197-423E-957C-5AB65A7949ED}"/>
              </a:ext>
            </a:extLst>
          </p:cNvPr>
          <p:cNvSpPr txBox="1"/>
          <p:nvPr/>
        </p:nvSpPr>
        <p:spPr>
          <a:xfrm>
            <a:off x="3152773" y="4813441"/>
            <a:ext cx="2838451" cy="954107"/>
          </a:xfrm>
          <a:prstGeom prst="rect">
            <a:avLst/>
          </a:prstGeom>
          <a:noFill/>
        </p:spPr>
        <p:txBody>
          <a:bodyPr wrap="square">
            <a:spAutoFit/>
          </a:bodyPr>
          <a:lstStyle/>
          <a:p>
            <a:r>
              <a:rPr lang="en-US" sz="1400" dirty="0">
                <a:effectLst/>
                <a:latin typeface="Arial" panose="020B0604020202020204" pitchFamily="34" charset="0"/>
                <a:ea typeface="Calibri" panose="020F0502020204030204" pitchFamily="34" charset="0"/>
                <a:cs typeface="Times New Roman" panose="02020603050405020304" pitchFamily="18" charset="0"/>
              </a:rPr>
              <a:t>How does our value and the value of others make a difference in our actions? That is how do we treat others?</a:t>
            </a:r>
            <a:endParaRPr lang="en-US" sz="1400" dirty="0"/>
          </a:p>
        </p:txBody>
      </p:sp>
    </p:spTree>
    <p:extLst>
      <p:ext uri="{BB962C8B-B14F-4D97-AF65-F5344CB8AC3E}">
        <p14:creationId xmlns:p14="http://schemas.microsoft.com/office/powerpoint/2010/main" val="1945237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134"/>
            <a:ext cx="9144000" cy="599607"/>
          </a:xfrm>
        </p:spPr>
        <p:txBody>
          <a:bodyPr>
            <a:normAutofit/>
          </a:bodyPr>
          <a:lstStyle/>
          <a:p>
            <a:r>
              <a:rPr lang="en-US" sz="2400" dirty="0"/>
              <a:t>A Life Worth Living</a:t>
            </a:r>
          </a:p>
        </p:txBody>
      </p:sp>
      <p:pic>
        <p:nvPicPr>
          <p:cNvPr id="5" name="Picture 4" descr="A person wearing a hat&#10;&#10;Description automatically generated">
            <a:extLst>
              <a:ext uri="{FF2B5EF4-FFF2-40B4-BE49-F238E27FC236}">
                <a16:creationId xmlns:a16="http://schemas.microsoft.com/office/drawing/2014/main" id="{881870A1-7B08-4D6F-A725-39623D74FA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831" y="3402442"/>
            <a:ext cx="2149115" cy="2583369"/>
          </a:xfrm>
          <a:prstGeom prst="rect">
            <a:avLst/>
          </a:prstGeom>
        </p:spPr>
      </p:pic>
      <p:pic>
        <p:nvPicPr>
          <p:cNvPr id="22" name="Picture 21" descr="A close up of a flower garden&#10;&#10;Description automatically generated">
            <a:extLst>
              <a:ext uri="{FF2B5EF4-FFF2-40B4-BE49-F238E27FC236}">
                <a16:creationId xmlns:a16="http://schemas.microsoft.com/office/drawing/2014/main" id="{79E3E1CC-ADD2-4FFD-BB59-B4C6DDB961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062" y="1098405"/>
            <a:ext cx="2657475" cy="1724025"/>
          </a:xfrm>
          <a:prstGeom prst="rect">
            <a:avLst/>
          </a:prstGeom>
        </p:spPr>
      </p:pic>
      <p:pic>
        <p:nvPicPr>
          <p:cNvPr id="25" name="Picture 24" descr="A sky filled with stars&#10;&#10;Description automatically generated">
            <a:extLst>
              <a:ext uri="{FF2B5EF4-FFF2-40B4-BE49-F238E27FC236}">
                <a16:creationId xmlns:a16="http://schemas.microsoft.com/office/drawing/2014/main" id="{71C5E781-F215-4E1D-ABF9-EE57F7B4F3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0196" y="1004307"/>
            <a:ext cx="2952750" cy="1552575"/>
          </a:xfrm>
          <a:prstGeom prst="rect">
            <a:avLst/>
          </a:prstGeom>
        </p:spPr>
      </p:pic>
      <p:pic>
        <p:nvPicPr>
          <p:cNvPr id="29" name="Picture 28" descr="A group of people standing in front of a building&#10;&#10;Description automatically generated">
            <a:extLst>
              <a:ext uri="{FF2B5EF4-FFF2-40B4-BE49-F238E27FC236}">
                <a16:creationId xmlns:a16="http://schemas.microsoft.com/office/drawing/2014/main" id="{7998C9D6-CE9B-40EB-B8AC-53BA0CF6CCC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7089" y="3402443"/>
            <a:ext cx="3823115" cy="2583369"/>
          </a:xfrm>
          <a:prstGeom prst="rect">
            <a:avLst/>
          </a:prstGeom>
        </p:spPr>
      </p:pic>
      <p:sp>
        <p:nvSpPr>
          <p:cNvPr id="30" name="TextBox 29">
            <a:extLst>
              <a:ext uri="{FF2B5EF4-FFF2-40B4-BE49-F238E27FC236}">
                <a16:creationId xmlns:a16="http://schemas.microsoft.com/office/drawing/2014/main" id="{7B5505AF-F223-473B-917C-CA8B42F7E2B0}"/>
              </a:ext>
            </a:extLst>
          </p:cNvPr>
          <p:cNvSpPr txBox="1"/>
          <p:nvPr/>
        </p:nvSpPr>
        <p:spPr>
          <a:xfrm>
            <a:off x="4454886" y="4155517"/>
            <a:ext cx="2068945" cy="1077218"/>
          </a:xfrm>
          <a:prstGeom prst="rect">
            <a:avLst/>
          </a:prstGeom>
          <a:noFill/>
        </p:spPr>
        <p:txBody>
          <a:bodyPr wrap="square" rtlCol="0">
            <a:spAutoFit/>
          </a:bodyPr>
          <a:lstStyle/>
          <a:p>
            <a:r>
              <a:rPr lang="en-US" sz="1600" dirty="0"/>
              <a:t>How can pain, suffering, and grief contribute to a life worth living? </a:t>
            </a:r>
          </a:p>
        </p:txBody>
      </p:sp>
      <p:sp>
        <p:nvSpPr>
          <p:cNvPr id="32" name="TextBox 31">
            <a:extLst>
              <a:ext uri="{FF2B5EF4-FFF2-40B4-BE49-F238E27FC236}">
                <a16:creationId xmlns:a16="http://schemas.microsoft.com/office/drawing/2014/main" id="{F6B4017D-CAEE-4E40-9C03-0EDD3418450B}"/>
              </a:ext>
            </a:extLst>
          </p:cNvPr>
          <p:cNvSpPr txBox="1"/>
          <p:nvPr/>
        </p:nvSpPr>
        <p:spPr>
          <a:xfrm>
            <a:off x="173182" y="6124356"/>
            <a:ext cx="8693729" cy="276999"/>
          </a:xfrm>
          <a:prstGeom prst="rect">
            <a:avLst/>
          </a:prstGeom>
          <a:noFill/>
        </p:spPr>
        <p:txBody>
          <a:bodyPr wrap="square">
            <a:spAutoFit/>
          </a:bodyPr>
          <a:lstStyle/>
          <a:p>
            <a:pPr algn="ctr"/>
            <a:r>
              <a:rPr lang="en-US" sz="1200" dirty="0">
                <a:effectLst/>
                <a:latin typeface="Arial" panose="020B0604020202020204" pitchFamily="34" charset="0"/>
                <a:ea typeface="Calibri" panose="020F0502020204030204" pitchFamily="34" charset="0"/>
              </a:rPr>
              <a:t>NOTE: often positive impacts can ONLY be seen in retrospect, after time has elapsed and care and healing has taken place</a:t>
            </a:r>
            <a:endParaRPr lang="en-US" sz="1200" dirty="0"/>
          </a:p>
        </p:txBody>
      </p:sp>
      <p:sp>
        <p:nvSpPr>
          <p:cNvPr id="34" name="TextBox 33">
            <a:extLst>
              <a:ext uri="{FF2B5EF4-FFF2-40B4-BE49-F238E27FC236}">
                <a16:creationId xmlns:a16="http://schemas.microsoft.com/office/drawing/2014/main" id="{1B032AC9-A2E2-48F9-AC68-2101318060EA}"/>
              </a:ext>
            </a:extLst>
          </p:cNvPr>
          <p:cNvSpPr txBox="1"/>
          <p:nvPr/>
        </p:nvSpPr>
        <p:spPr>
          <a:xfrm>
            <a:off x="4643582" y="2590308"/>
            <a:ext cx="4324927" cy="541751"/>
          </a:xfrm>
          <a:prstGeom prst="rect">
            <a:avLst/>
          </a:prstGeom>
          <a:noFill/>
        </p:spPr>
        <p:txBody>
          <a:bodyPr wrap="square">
            <a:spAutoFit/>
          </a:bodyPr>
          <a:lstStyle/>
          <a:p>
            <a:pPr marR="0" lvl="2" algn="ctr">
              <a:lnSpc>
                <a:spcPct val="107000"/>
              </a:lnSpc>
              <a:spcBef>
                <a:spcPts val="0"/>
              </a:spcBef>
            </a:pPr>
            <a:r>
              <a:rPr lang="en-US" sz="1400" dirty="0">
                <a:effectLst/>
                <a:latin typeface="Arial" panose="020B0604020202020204" pitchFamily="34" charset="0"/>
                <a:ea typeface="Calibri" panose="020F0502020204030204" pitchFamily="34" charset="0"/>
                <a:cs typeface="Times New Roman" panose="02020603050405020304" pitchFamily="18" charset="0"/>
              </a:rPr>
              <a:t>Have you ever lost hope? </a:t>
            </a:r>
          </a:p>
          <a:p>
            <a:pPr marR="0" lvl="2" algn="ctr">
              <a:lnSpc>
                <a:spcPct val="107000"/>
              </a:lnSpc>
              <a:spcBef>
                <a:spcPts val="0"/>
              </a:spcBef>
            </a:pPr>
            <a:r>
              <a:rPr lang="en-US" sz="1400" dirty="0">
                <a:effectLst/>
                <a:latin typeface="Arial" panose="020B0604020202020204" pitchFamily="34" charset="0"/>
                <a:ea typeface="Calibri" panose="020F0502020204030204" pitchFamily="34" charset="0"/>
                <a:cs typeface="Times New Roman" panose="02020603050405020304" pitchFamily="18" charset="0"/>
              </a:rPr>
              <a:t>Did you get it back? If so, how?</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7" name="TextBox 36">
            <a:extLst>
              <a:ext uri="{FF2B5EF4-FFF2-40B4-BE49-F238E27FC236}">
                <a16:creationId xmlns:a16="http://schemas.microsoft.com/office/drawing/2014/main" id="{E17FFC9E-6D30-49D4-BA17-12F311F73A3C}"/>
              </a:ext>
            </a:extLst>
          </p:cNvPr>
          <p:cNvSpPr txBox="1"/>
          <p:nvPr/>
        </p:nvSpPr>
        <p:spPr>
          <a:xfrm>
            <a:off x="3417455" y="1320800"/>
            <a:ext cx="1727200" cy="1200329"/>
          </a:xfrm>
          <a:prstGeom prst="rect">
            <a:avLst/>
          </a:prstGeom>
          <a:noFill/>
        </p:spPr>
        <p:txBody>
          <a:bodyPr wrap="square" rtlCol="0">
            <a:spAutoFit/>
          </a:bodyPr>
          <a:lstStyle/>
          <a:p>
            <a:r>
              <a:rPr lang="en-US" sz="1800" dirty="0">
                <a:effectLst/>
                <a:latin typeface="Arial" panose="020B0604020202020204" pitchFamily="34" charset="0"/>
                <a:ea typeface="Calibri" panose="020F0502020204030204" pitchFamily="34" charset="0"/>
                <a:cs typeface="Times New Roman" panose="02020603050405020304" pitchFamily="18" charset="0"/>
              </a:rPr>
              <a:t>What are your sources of hope?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93078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134"/>
            <a:ext cx="9144000" cy="599607"/>
          </a:xfrm>
        </p:spPr>
        <p:txBody>
          <a:bodyPr>
            <a:normAutofit/>
          </a:bodyPr>
          <a:lstStyle/>
          <a:p>
            <a:r>
              <a:rPr lang="en-US" sz="2400" dirty="0"/>
              <a:t>Strategy for A Life Worth Living</a:t>
            </a:r>
          </a:p>
        </p:txBody>
      </p:sp>
      <p:sp>
        <p:nvSpPr>
          <p:cNvPr id="15" name="Rectangle 14">
            <a:extLst>
              <a:ext uri="{FF2B5EF4-FFF2-40B4-BE49-F238E27FC236}">
                <a16:creationId xmlns:a16="http://schemas.microsoft.com/office/drawing/2014/main" id="{EB507BF7-C63A-4703-9660-71F4214FDBBC}"/>
              </a:ext>
            </a:extLst>
          </p:cNvPr>
          <p:cNvSpPr/>
          <p:nvPr/>
        </p:nvSpPr>
        <p:spPr>
          <a:xfrm>
            <a:off x="6363855" y="2453441"/>
            <a:ext cx="2307771" cy="4093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My Life Worth Living</a:t>
            </a:r>
          </a:p>
        </p:txBody>
      </p:sp>
      <p:sp>
        <p:nvSpPr>
          <p:cNvPr id="16" name="Rectangle 15">
            <a:extLst>
              <a:ext uri="{FF2B5EF4-FFF2-40B4-BE49-F238E27FC236}">
                <a16:creationId xmlns:a16="http://schemas.microsoft.com/office/drawing/2014/main" id="{85E5B81F-D214-47A8-97E5-505B89FF300C}"/>
              </a:ext>
            </a:extLst>
          </p:cNvPr>
          <p:cNvSpPr/>
          <p:nvPr/>
        </p:nvSpPr>
        <p:spPr>
          <a:xfrm>
            <a:off x="687977" y="2341295"/>
            <a:ext cx="1985554" cy="4093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My Current Life</a:t>
            </a:r>
          </a:p>
        </p:txBody>
      </p:sp>
      <p:sp>
        <p:nvSpPr>
          <p:cNvPr id="17" name="Arrow: Curved Down 16">
            <a:extLst>
              <a:ext uri="{FF2B5EF4-FFF2-40B4-BE49-F238E27FC236}">
                <a16:creationId xmlns:a16="http://schemas.microsoft.com/office/drawing/2014/main" id="{957195E6-D5FF-4E9A-8D05-386D418617F9}"/>
              </a:ext>
            </a:extLst>
          </p:cNvPr>
          <p:cNvSpPr/>
          <p:nvPr/>
        </p:nvSpPr>
        <p:spPr>
          <a:xfrm>
            <a:off x="883655" y="1302082"/>
            <a:ext cx="7280365"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Oval 17">
            <a:extLst>
              <a:ext uri="{FF2B5EF4-FFF2-40B4-BE49-F238E27FC236}">
                <a16:creationId xmlns:a16="http://schemas.microsoft.com/office/drawing/2014/main" id="{3209626C-687E-4C44-86A0-500FEB6C5088}"/>
              </a:ext>
            </a:extLst>
          </p:cNvPr>
          <p:cNvSpPr/>
          <p:nvPr/>
        </p:nvSpPr>
        <p:spPr>
          <a:xfrm>
            <a:off x="6363855" y="3058292"/>
            <a:ext cx="2567710" cy="205865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3A97AD34-35EC-4CE4-8457-8FCE265560AD}"/>
              </a:ext>
            </a:extLst>
          </p:cNvPr>
          <p:cNvSpPr/>
          <p:nvPr/>
        </p:nvSpPr>
        <p:spPr>
          <a:xfrm>
            <a:off x="396899" y="3058291"/>
            <a:ext cx="2567710" cy="205865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loud 2">
            <a:extLst>
              <a:ext uri="{FF2B5EF4-FFF2-40B4-BE49-F238E27FC236}">
                <a16:creationId xmlns:a16="http://schemas.microsoft.com/office/drawing/2014/main" id="{351572C0-C074-48E2-94F5-AC102EFF24F5}"/>
              </a:ext>
            </a:extLst>
          </p:cNvPr>
          <p:cNvSpPr/>
          <p:nvPr/>
        </p:nvSpPr>
        <p:spPr>
          <a:xfrm>
            <a:off x="3611418" y="3294866"/>
            <a:ext cx="2202213" cy="914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Is there a Gap? </a:t>
            </a:r>
          </a:p>
        </p:txBody>
      </p:sp>
      <p:sp>
        <p:nvSpPr>
          <p:cNvPr id="4" name="Rectangle 3">
            <a:extLst>
              <a:ext uri="{FF2B5EF4-FFF2-40B4-BE49-F238E27FC236}">
                <a16:creationId xmlns:a16="http://schemas.microsoft.com/office/drawing/2014/main" id="{0E3CDA2B-2175-401C-B659-2F46C33AFBE9}"/>
              </a:ext>
            </a:extLst>
          </p:cNvPr>
          <p:cNvSpPr/>
          <p:nvPr/>
        </p:nvSpPr>
        <p:spPr>
          <a:xfrm>
            <a:off x="3611418" y="4405745"/>
            <a:ext cx="2013527" cy="16717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197DD672-BFAF-4DE6-80AC-575B6017BA86}"/>
              </a:ext>
            </a:extLst>
          </p:cNvPr>
          <p:cNvSpPr txBox="1"/>
          <p:nvPr/>
        </p:nvSpPr>
        <p:spPr>
          <a:xfrm>
            <a:off x="761736" y="3549008"/>
            <a:ext cx="1838036" cy="1077218"/>
          </a:xfrm>
          <a:prstGeom prst="rect">
            <a:avLst/>
          </a:prstGeom>
          <a:noFill/>
        </p:spPr>
        <p:txBody>
          <a:bodyPr wrap="square" rtlCol="0">
            <a:spAutoFit/>
          </a:bodyPr>
          <a:lstStyle/>
          <a:p>
            <a:pPr algn="ctr"/>
            <a:r>
              <a:rPr lang="en-US" sz="800" dirty="0">
                <a:latin typeface=" Arial"/>
              </a:rPr>
              <a:t>Who am I? What do I believe? How have I gotten to where I am? How do I spend my time, talent and treasure? Who are the important people in my life? What gives me joy, contentment? What cause me pain? What can I control? What can’t I control? </a:t>
            </a:r>
          </a:p>
        </p:txBody>
      </p:sp>
      <p:sp>
        <p:nvSpPr>
          <p:cNvPr id="23" name="TextBox 22">
            <a:extLst>
              <a:ext uri="{FF2B5EF4-FFF2-40B4-BE49-F238E27FC236}">
                <a16:creationId xmlns:a16="http://schemas.microsoft.com/office/drawing/2014/main" id="{0513FD3A-6F56-47E8-B05F-1F2642301FB3}"/>
              </a:ext>
            </a:extLst>
          </p:cNvPr>
          <p:cNvSpPr txBox="1"/>
          <p:nvPr/>
        </p:nvSpPr>
        <p:spPr>
          <a:xfrm>
            <a:off x="6728692" y="3797378"/>
            <a:ext cx="1838036" cy="830997"/>
          </a:xfrm>
          <a:prstGeom prst="rect">
            <a:avLst/>
          </a:prstGeom>
          <a:noFill/>
        </p:spPr>
        <p:txBody>
          <a:bodyPr wrap="square" rtlCol="0">
            <a:spAutoFit/>
          </a:bodyPr>
          <a:lstStyle/>
          <a:p>
            <a:pPr algn="ctr"/>
            <a:r>
              <a:rPr lang="en-US" sz="800" dirty="0">
                <a:latin typeface=" Arial"/>
              </a:rPr>
              <a:t>What is worthy for me to spend my life on? What do I want to be known for? What do I want my obituary to say about me? What is a “Good Life” and “A Life Worth Living” look like for me?  </a:t>
            </a:r>
          </a:p>
        </p:txBody>
      </p:sp>
      <p:sp>
        <p:nvSpPr>
          <p:cNvPr id="24" name="TextBox 23">
            <a:extLst>
              <a:ext uri="{FF2B5EF4-FFF2-40B4-BE49-F238E27FC236}">
                <a16:creationId xmlns:a16="http://schemas.microsoft.com/office/drawing/2014/main" id="{017A74BB-AAD1-4097-A63C-07D8DAD50AB0}"/>
              </a:ext>
            </a:extLst>
          </p:cNvPr>
          <p:cNvSpPr txBox="1"/>
          <p:nvPr/>
        </p:nvSpPr>
        <p:spPr>
          <a:xfrm>
            <a:off x="3699163" y="4811733"/>
            <a:ext cx="1838036" cy="1077218"/>
          </a:xfrm>
          <a:prstGeom prst="rect">
            <a:avLst/>
          </a:prstGeom>
          <a:noFill/>
        </p:spPr>
        <p:txBody>
          <a:bodyPr wrap="square" rtlCol="0">
            <a:spAutoFit/>
          </a:bodyPr>
          <a:lstStyle/>
          <a:p>
            <a:pPr algn="ctr"/>
            <a:r>
              <a:rPr lang="en-US" sz="800" dirty="0">
                <a:latin typeface=" Arial"/>
              </a:rPr>
              <a:t>Do my current priorities support a life worth living? Are there people, things, habits, keeping me from living a meaningful life?  My best life? If so, can I let them go? Who can help orient my life for significance and meaning? Am I a person of hope? </a:t>
            </a:r>
          </a:p>
        </p:txBody>
      </p:sp>
    </p:spTree>
    <p:extLst>
      <p:ext uri="{BB962C8B-B14F-4D97-AF65-F5344CB8AC3E}">
        <p14:creationId xmlns:p14="http://schemas.microsoft.com/office/powerpoint/2010/main" val="1888588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8482" y="1266129"/>
            <a:ext cx="6087035" cy="614597"/>
          </a:xfrm>
        </p:spPr>
        <p:txBody>
          <a:bodyPr>
            <a:normAutofit fontScale="90000"/>
          </a:bodyPr>
          <a:lstStyle/>
          <a:p>
            <a:r>
              <a:rPr lang="en-US" sz="4000" dirty="0"/>
              <a:t>KEY POINTS</a:t>
            </a:r>
            <a:endParaRPr lang="en-US" dirty="0"/>
          </a:p>
        </p:txBody>
      </p:sp>
      <p:sp>
        <p:nvSpPr>
          <p:cNvPr id="3" name="Content Placeholder 2">
            <a:extLst>
              <a:ext uri="{FF2B5EF4-FFF2-40B4-BE49-F238E27FC236}">
                <a16:creationId xmlns:a16="http://schemas.microsoft.com/office/drawing/2014/main" id="{B351F644-A6C8-401C-B0F4-C3EBFA0B23FC}"/>
              </a:ext>
            </a:extLst>
          </p:cNvPr>
          <p:cNvSpPr txBox="1">
            <a:spLocks/>
          </p:cNvSpPr>
          <p:nvPr/>
        </p:nvSpPr>
        <p:spPr>
          <a:xfrm>
            <a:off x="2027763" y="1098362"/>
            <a:ext cx="5870143" cy="484524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80" indent="-274320">
              <a:spcBef>
                <a:spcPts val="0"/>
              </a:spcBef>
              <a:spcAft>
                <a:spcPts val="800"/>
              </a:spcAft>
            </a:pPr>
            <a:endParaRPr lang="en-US" sz="2400" dirty="0">
              <a:latin typeface=" Arial"/>
            </a:endParaRPr>
          </a:p>
        </p:txBody>
      </p:sp>
      <p:sp>
        <p:nvSpPr>
          <p:cNvPr id="6" name="TextBox 5">
            <a:extLst>
              <a:ext uri="{FF2B5EF4-FFF2-40B4-BE49-F238E27FC236}">
                <a16:creationId xmlns:a16="http://schemas.microsoft.com/office/drawing/2014/main" id="{8657AF0A-6195-4A75-981E-F98A79A2DD81}"/>
              </a:ext>
            </a:extLst>
          </p:cNvPr>
          <p:cNvSpPr txBox="1"/>
          <p:nvPr/>
        </p:nvSpPr>
        <p:spPr>
          <a:xfrm>
            <a:off x="0" y="2199836"/>
            <a:ext cx="9153236" cy="3105466"/>
          </a:xfrm>
          <a:prstGeom prst="rect">
            <a:avLst/>
          </a:prstGeom>
          <a:noFill/>
        </p:spPr>
        <p:txBody>
          <a:bodyPr wrap="square">
            <a:spAutoFit/>
          </a:bodyPr>
          <a:lstStyle/>
          <a:p>
            <a:pPr marR="0" lvl="0" algn="ctr">
              <a:lnSpc>
                <a:spcPct val="107000"/>
              </a:lnSpc>
              <a:spcBef>
                <a:spcPts val="0"/>
              </a:spcBef>
              <a:spcAft>
                <a:spcPts val="0"/>
              </a:spcAft>
            </a:pPr>
            <a:r>
              <a:rPr lang="en-US" sz="2400" b="1" dirty="0">
                <a:effectLst/>
                <a:latin typeface="Arial" panose="020B0604020202020204" pitchFamily="34" charset="0"/>
                <a:ea typeface="Calibri" panose="020F0502020204030204" pitchFamily="34" charset="0"/>
                <a:cs typeface="Times New Roman" panose="02020603050405020304" pitchFamily="18" charset="0"/>
              </a:rPr>
              <a:t>	</a:t>
            </a:r>
            <a:r>
              <a:rPr lang="en-US" sz="2000" b="1" dirty="0">
                <a:effectLst/>
                <a:latin typeface="Arial" panose="020B0604020202020204" pitchFamily="34" charset="0"/>
                <a:ea typeface="Calibri" panose="020F0502020204030204" pitchFamily="34" charset="0"/>
                <a:cs typeface="Times New Roman" panose="02020603050405020304" pitchFamily="18" charset="0"/>
              </a:rPr>
              <a:t>Your life has value and purpose.</a:t>
            </a:r>
          </a:p>
          <a:p>
            <a:pPr marR="0" lvl="0" algn="ctr">
              <a:lnSpc>
                <a:spcPct val="107000"/>
              </a:lnSpc>
              <a:spcBef>
                <a:spcPts val="0"/>
              </a:spcBef>
              <a:spcAft>
                <a:spcPts val="0"/>
              </a:spcAft>
            </a:pPr>
            <a:r>
              <a:rPr lang="en-US" sz="2000" i="1" dirty="0">
                <a:latin typeface="Arial" panose="020B0604020202020204" pitchFamily="34" charset="0"/>
                <a:ea typeface="Calibri" panose="020F0502020204030204" pitchFamily="34" charset="0"/>
                <a:cs typeface="Times New Roman" panose="02020603050405020304" pitchFamily="18" charset="0"/>
              </a:rPr>
              <a:t>Can you identify why your life has value or meaning? </a:t>
            </a:r>
            <a:endParaRPr lang="en-US" sz="2000" i="1" dirty="0">
              <a:effectLst/>
              <a:latin typeface="Arial" panose="020B0604020202020204" pitchFamily="34" charset="0"/>
              <a:ea typeface="Calibri" panose="020F0502020204030204" pitchFamily="34" charset="0"/>
              <a:cs typeface="Times New Roman" panose="02020603050405020304" pitchFamily="18" charset="0"/>
            </a:endParaRPr>
          </a:p>
          <a:p>
            <a:pPr marR="0" lvl="0" algn="ctr">
              <a:lnSpc>
                <a:spcPct val="107000"/>
              </a:lnSpc>
              <a:spcBef>
                <a:spcPts val="0"/>
              </a:spcBef>
              <a:spcAft>
                <a:spcPts val="0"/>
              </a:spcAft>
            </a:pP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R="0" lvl="0" algn="ctr">
              <a:lnSpc>
                <a:spcPct val="107000"/>
              </a:lnSpc>
              <a:spcBef>
                <a:spcPts val="0"/>
              </a:spcBef>
              <a:spcAft>
                <a:spcPts val="0"/>
              </a:spcAft>
            </a:pPr>
            <a:r>
              <a:rPr lang="en-US" sz="2000" b="1" dirty="0">
                <a:effectLst/>
                <a:latin typeface="Arial" panose="020B0604020202020204" pitchFamily="34" charset="0"/>
                <a:ea typeface="Calibri" panose="020F0502020204030204" pitchFamily="34" charset="0"/>
                <a:cs typeface="Times New Roman" panose="02020603050405020304" pitchFamily="18" charset="0"/>
              </a:rPr>
              <a:t>You are a critical member of our </a:t>
            </a:r>
          </a:p>
          <a:p>
            <a:pPr marR="0" lvl="0" algn="ctr">
              <a:lnSpc>
                <a:spcPct val="107000"/>
              </a:lnSpc>
              <a:spcBef>
                <a:spcPts val="0"/>
              </a:spcBef>
              <a:spcAft>
                <a:spcPts val="0"/>
              </a:spcAft>
            </a:pPr>
            <a:r>
              <a:rPr lang="en-US" sz="2000" b="1" dirty="0">
                <a:effectLst/>
                <a:latin typeface="Arial" panose="020B0604020202020204" pitchFamily="34" charset="0"/>
                <a:ea typeface="Calibri" panose="020F0502020204030204" pitchFamily="34" charset="0"/>
                <a:cs typeface="Times New Roman" panose="02020603050405020304" pitchFamily="18" charset="0"/>
              </a:rPr>
              <a:t>Army Reserve team.</a:t>
            </a:r>
          </a:p>
          <a:p>
            <a:pPr marR="0" lvl="0" algn="ctr">
              <a:lnSpc>
                <a:spcPct val="107000"/>
              </a:lnSpc>
              <a:spcBef>
                <a:spcPts val="0"/>
              </a:spcBef>
              <a:spcAft>
                <a:spcPts val="0"/>
              </a:spcAft>
            </a:pPr>
            <a:r>
              <a:rPr lang="en-US" sz="2000" i="1" dirty="0">
                <a:latin typeface="Arial" panose="020B0604020202020204" pitchFamily="34" charset="0"/>
                <a:ea typeface="Calibri" panose="020F0502020204030204" pitchFamily="34" charset="0"/>
                <a:cs typeface="Times New Roman" panose="02020603050405020304" pitchFamily="18" charset="0"/>
              </a:rPr>
              <a:t>As part of a team, how do you value and treat your teammates? </a:t>
            </a:r>
            <a:endParaRPr lang="en-US" sz="2000" i="1" dirty="0">
              <a:effectLst/>
              <a:latin typeface="Arial" panose="020B0604020202020204" pitchFamily="34" charset="0"/>
              <a:ea typeface="Calibri" panose="020F0502020204030204" pitchFamily="34" charset="0"/>
              <a:cs typeface="Times New Roman" panose="02020603050405020304" pitchFamily="18" charset="0"/>
            </a:endParaRPr>
          </a:p>
          <a:p>
            <a:pPr marR="0" lvl="0" algn="ctr">
              <a:lnSpc>
                <a:spcPct val="107000"/>
              </a:lnSpc>
              <a:spcBef>
                <a:spcPts val="0"/>
              </a:spcBef>
              <a:spcAft>
                <a:spcPts val="0"/>
              </a:spcAft>
            </a:pPr>
            <a:endParaRPr lang="en-US" sz="2000" b="1" dirty="0">
              <a:latin typeface="Arial" panose="020B0604020202020204" pitchFamily="34" charset="0"/>
              <a:ea typeface="Calibri" panose="020F0502020204030204" pitchFamily="34" charset="0"/>
              <a:cs typeface="Times New Roman" panose="02020603050405020304" pitchFamily="18" charset="0"/>
            </a:endParaRPr>
          </a:p>
          <a:p>
            <a:pPr marR="0" lvl="0" algn="ctr">
              <a:lnSpc>
                <a:spcPct val="107000"/>
              </a:lnSpc>
              <a:spcBef>
                <a:spcPts val="0"/>
              </a:spcBef>
              <a:spcAft>
                <a:spcPts val="0"/>
              </a:spcAft>
            </a:pPr>
            <a:r>
              <a:rPr lang="en-US" sz="2000" b="1" dirty="0">
                <a:effectLst/>
                <a:latin typeface="Arial" panose="020B0604020202020204" pitchFamily="34" charset="0"/>
                <a:ea typeface="Calibri" panose="020F0502020204030204" pitchFamily="34" charset="0"/>
                <a:cs typeface="Times New Roman" panose="02020603050405020304" pitchFamily="18" charset="0"/>
              </a:rPr>
              <a:t>	You matter to me, your leaders, family, and friends.</a:t>
            </a:r>
          </a:p>
          <a:p>
            <a:pPr marR="0" lvl="0" algn="ctr">
              <a:lnSpc>
                <a:spcPct val="107000"/>
              </a:lnSpc>
              <a:spcBef>
                <a:spcPts val="0"/>
              </a:spcBef>
              <a:spcAft>
                <a:spcPts val="0"/>
              </a:spcAft>
            </a:pPr>
            <a:r>
              <a:rPr lang="en-US" sz="2000" i="1" dirty="0">
                <a:latin typeface="Arial" panose="020B0604020202020204" pitchFamily="34" charset="0"/>
                <a:ea typeface="Calibri" panose="020F0502020204030204" pitchFamily="34" charset="0"/>
                <a:cs typeface="Times New Roman" panose="02020603050405020304" pitchFamily="18" charset="0"/>
              </a:rPr>
              <a:t>How does being valued, impact your actions and beliefs?</a:t>
            </a:r>
            <a:r>
              <a:rPr lang="en-US" sz="2000" i="1" dirty="0">
                <a:effectLst/>
                <a:latin typeface="Arial" panose="020B0604020202020204" pitchFamily="34" charset="0"/>
                <a:ea typeface="Calibri" panose="020F0502020204030204" pitchFamily="34" charset="0"/>
                <a:cs typeface="Times New Roman" panose="02020603050405020304" pitchFamily="18" charset="0"/>
              </a:rPr>
              <a:t> </a:t>
            </a:r>
            <a:endParaRPr lang="en-US" sz="20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Graphic 6" descr="Key with solid fill">
            <a:extLst>
              <a:ext uri="{FF2B5EF4-FFF2-40B4-BE49-F238E27FC236}">
                <a16:creationId xmlns:a16="http://schemas.microsoft.com/office/drawing/2014/main" id="{41B20889-D73B-4994-8F9E-7EE62FB34A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4095" y="2048493"/>
            <a:ext cx="914400" cy="740350"/>
          </a:xfrm>
          <a:prstGeom prst="rect">
            <a:avLst/>
          </a:prstGeom>
        </p:spPr>
      </p:pic>
      <p:pic>
        <p:nvPicPr>
          <p:cNvPr id="8" name="Graphic 7" descr="Key with solid fill">
            <a:extLst>
              <a:ext uri="{FF2B5EF4-FFF2-40B4-BE49-F238E27FC236}">
                <a16:creationId xmlns:a16="http://schemas.microsoft.com/office/drawing/2014/main" id="{734BE4EE-E853-4BFC-A831-4375C7CE71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6558" y="3125857"/>
            <a:ext cx="914400" cy="740350"/>
          </a:xfrm>
          <a:prstGeom prst="rect">
            <a:avLst/>
          </a:prstGeom>
        </p:spPr>
      </p:pic>
      <p:pic>
        <p:nvPicPr>
          <p:cNvPr id="9" name="Graphic 8" descr="Key with solid fill">
            <a:extLst>
              <a:ext uri="{FF2B5EF4-FFF2-40B4-BE49-F238E27FC236}">
                <a16:creationId xmlns:a16="http://schemas.microsoft.com/office/drawing/2014/main" id="{F1B007AD-47F6-49E5-8BF5-1856EB5DB0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6558" y="4422053"/>
            <a:ext cx="914400" cy="740350"/>
          </a:xfrm>
          <a:prstGeom prst="rect">
            <a:avLst/>
          </a:prstGeom>
        </p:spPr>
      </p:pic>
      <p:sp>
        <p:nvSpPr>
          <p:cNvPr id="10" name="Title 1">
            <a:extLst>
              <a:ext uri="{FF2B5EF4-FFF2-40B4-BE49-F238E27FC236}">
                <a16:creationId xmlns:a16="http://schemas.microsoft.com/office/drawing/2014/main" id="{0B4E0B9A-DDB4-48E6-B92F-0F3AB2DBFE37}"/>
              </a:ext>
            </a:extLst>
          </p:cNvPr>
          <p:cNvSpPr txBox="1">
            <a:spLocks/>
          </p:cNvSpPr>
          <p:nvPr/>
        </p:nvSpPr>
        <p:spPr>
          <a:xfrm>
            <a:off x="0" y="110134"/>
            <a:ext cx="9144000" cy="599607"/>
          </a:xfrm>
          <a:prstGeom prst="rect">
            <a:avLst/>
          </a:prstGeom>
        </p:spPr>
        <p:txBody>
          <a:bodyPr>
            <a:normAutofit/>
          </a:bodyPr>
          <a:lstStyle>
            <a:lvl1pPr algn="ctr" defTabSz="914400" rtl="0" eaLnBrk="1" latinLnBrk="0" hangingPunct="1">
              <a:spcBef>
                <a:spcPct val="0"/>
              </a:spcBef>
              <a:buNone/>
              <a:defRPr sz="3200" b="1"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2400" dirty="0"/>
              <a:t>The Value of Life and a Life Worth Living  </a:t>
            </a:r>
          </a:p>
        </p:txBody>
      </p:sp>
    </p:spTree>
    <p:extLst>
      <p:ext uri="{BB962C8B-B14F-4D97-AF65-F5344CB8AC3E}">
        <p14:creationId xmlns:p14="http://schemas.microsoft.com/office/powerpoint/2010/main" val="879600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8482" y="1266129"/>
            <a:ext cx="6087035" cy="614597"/>
          </a:xfrm>
        </p:spPr>
        <p:txBody>
          <a:bodyPr>
            <a:normAutofit fontScale="90000"/>
          </a:bodyPr>
          <a:lstStyle/>
          <a:p>
            <a:r>
              <a:rPr lang="en-US" sz="4000" dirty="0"/>
              <a:t>KEY POINTS</a:t>
            </a:r>
            <a:endParaRPr lang="en-US" dirty="0"/>
          </a:p>
        </p:txBody>
      </p:sp>
      <p:sp>
        <p:nvSpPr>
          <p:cNvPr id="3" name="Content Placeholder 2">
            <a:extLst>
              <a:ext uri="{FF2B5EF4-FFF2-40B4-BE49-F238E27FC236}">
                <a16:creationId xmlns:a16="http://schemas.microsoft.com/office/drawing/2014/main" id="{B351F644-A6C8-401C-B0F4-C3EBFA0B23FC}"/>
              </a:ext>
            </a:extLst>
          </p:cNvPr>
          <p:cNvSpPr txBox="1">
            <a:spLocks/>
          </p:cNvSpPr>
          <p:nvPr/>
        </p:nvSpPr>
        <p:spPr>
          <a:xfrm>
            <a:off x="2027763" y="1098362"/>
            <a:ext cx="5870143" cy="4845241"/>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2880" indent="-274320">
              <a:spcBef>
                <a:spcPts val="0"/>
              </a:spcBef>
              <a:spcAft>
                <a:spcPts val="800"/>
              </a:spcAft>
            </a:pPr>
            <a:endParaRPr lang="en-US" sz="2400" dirty="0">
              <a:latin typeface=" Arial"/>
            </a:endParaRPr>
          </a:p>
        </p:txBody>
      </p:sp>
      <p:sp>
        <p:nvSpPr>
          <p:cNvPr id="6" name="TextBox 5">
            <a:extLst>
              <a:ext uri="{FF2B5EF4-FFF2-40B4-BE49-F238E27FC236}">
                <a16:creationId xmlns:a16="http://schemas.microsoft.com/office/drawing/2014/main" id="{8657AF0A-6195-4A75-981E-F98A79A2DD81}"/>
              </a:ext>
            </a:extLst>
          </p:cNvPr>
          <p:cNvSpPr txBox="1"/>
          <p:nvPr/>
        </p:nvSpPr>
        <p:spPr>
          <a:xfrm>
            <a:off x="1126835" y="2688650"/>
            <a:ext cx="7887856" cy="2838662"/>
          </a:xfrm>
          <a:prstGeom prst="rect">
            <a:avLst/>
          </a:prstGeom>
          <a:noFill/>
        </p:spPr>
        <p:txBody>
          <a:bodyPr wrap="square">
            <a:spAutoFit/>
          </a:bodyPr>
          <a:lstStyle/>
          <a:p>
            <a:pPr marR="0" lvl="0">
              <a:lnSpc>
                <a:spcPct val="107000"/>
              </a:lnSpc>
              <a:spcBef>
                <a:spcPts val="0"/>
              </a:spcBef>
              <a:spcAft>
                <a:spcPts val="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	Your life has value and purpose.</a:t>
            </a:r>
          </a:p>
          <a:p>
            <a:pPr marR="0" lvl="0">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	You are a critical member of our Army Reserve 			team.</a:t>
            </a:r>
          </a:p>
          <a:p>
            <a:pPr marR="0" lvl="0">
              <a:lnSpc>
                <a:spcPct val="107000"/>
              </a:lnSpc>
              <a:spcBef>
                <a:spcPts val="0"/>
              </a:spcBef>
              <a:spcAft>
                <a:spcPts val="0"/>
              </a:spcAft>
            </a:pPr>
            <a:endParaRPr lang="en-US" sz="2400" dirty="0">
              <a:latin typeface="Arial" panose="020B060402020202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r>
              <a:rPr lang="en-US" sz="2400" dirty="0">
                <a:effectLst/>
                <a:latin typeface="Arial" panose="020B0604020202020204" pitchFamily="34" charset="0"/>
                <a:ea typeface="Calibri" panose="020F0502020204030204" pitchFamily="34" charset="0"/>
                <a:cs typeface="Times New Roman" panose="02020603050405020304" pitchFamily="18" charset="0"/>
              </a:rPr>
              <a:t>	You matter to me, your leaders, family, and 			friends.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Graphic 6" descr="Key with solid fill">
            <a:extLst>
              <a:ext uri="{FF2B5EF4-FFF2-40B4-BE49-F238E27FC236}">
                <a16:creationId xmlns:a16="http://schemas.microsoft.com/office/drawing/2014/main" id="{41B20889-D73B-4994-8F9E-7EE62FB34A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1282" y="2577879"/>
            <a:ext cx="914400" cy="740350"/>
          </a:xfrm>
          <a:prstGeom prst="rect">
            <a:avLst/>
          </a:prstGeom>
        </p:spPr>
      </p:pic>
      <p:pic>
        <p:nvPicPr>
          <p:cNvPr id="8" name="Graphic 7" descr="Key with solid fill">
            <a:extLst>
              <a:ext uri="{FF2B5EF4-FFF2-40B4-BE49-F238E27FC236}">
                <a16:creationId xmlns:a16="http://schemas.microsoft.com/office/drawing/2014/main" id="{734BE4EE-E853-4BFC-A831-4375C7CE71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2323" y="3367631"/>
            <a:ext cx="914400" cy="740350"/>
          </a:xfrm>
          <a:prstGeom prst="rect">
            <a:avLst/>
          </a:prstGeom>
        </p:spPr>
      </p:pic>
      <p:pic>
        <p:nvPicPr>
          <p:cNvPr id="9" name="Graphic 8" descr="Key with solid fill">
            <a:extLst>
              <a:ext uri="{FF2B5EF4-FFF2-40B4-BE49-F238E27FC236}">
                <a16:creationId xmlns:a16="http://schemas.microsoft.com/office/drawing/2014/main" id="{F1B007AD-47F6-49E5-8BF5-1856EB5DB0D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71282" y="4545730"/>
            <a:ext cx="914400" cy="740350"/>
          </a:xfrm>
          <a:prstGeom prst="rect">
            <a:avLst/>
          </a:prstGeom>
        </p:spPr>
      </p:pic>
      <p:sp>
        <p:nvSpPr>
          <p:cNvPr id="10" name="Title 1">
            <a:extLst>
              <a:ext uri="{FF2B5EF4-FFF2-40B4-BE49-F238E27FC236}">
                <a16:creationId xmlns:a16="http://schemas.microsoft.com/office/drawing/2014/main" id="{0B4E0B9A-DDB4-48E6-B92F-0F3AB2DBFE37}"/>
              </a:ext>
            </a:extLst>
          </p:cNvPr>
          <p:cNvSpPr txBox="1">
            <a:spLocks/>
          </p:cNvSpPr>
          <p:nvPr/>
        </p:nvSpPr>
        <p:spPr>
          <a:xfrm>
            <a:off x="0" y="110134"/>
            <a:ext cx="9144000" cy="599607"/>
          </a:xfrm>
          <a:prstGeom prst="rect">
            <a:avLst/>
          </a:prstGeom>
        </p:spPr>
        <p:txBody>
          <a:bodyPr>
            <a:normAutofit/>
          </a:bodyPr>
          <a:lstStyle>
            <a:lvl1pPr algn="ctr" defTabSz="914400" rtl="0" eaLnBrk="1" latinLnBrk="0" hangingPunct="1">
              <a:spcBef>
                <a:spcPct val="0"/>
              </a:spcBef>
              <a:buNone/>
              <a:defRPr sz="3200" b="1"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2400" dirty="0"/>
              <a:t>The Value of Life and a Life Worth Living  </a:t>
            </a:r>
          </a:p>
        </p:txBody>
      </p:sp>
    </p:spTree>
    <p:extLst>
      <p:ext uri="{BB962C8B-B14F-4D97-AF65-F5344CB8AC3E}">
        <p14:creationId xmlns:p14="http://schemas.microsoft.com/office/powerpoint/2010/main" val="3861896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1479"/>
            <a:ext cx="9144000" cy="760626"/>
          </a:xfrm>
        </p:spPr>
        <p:txBody>
          <a:bodyPr>
            <a:normAutofit fontScale="90000"/>
          </a:bodyPr>
          <a:lstStyle/>
          <a:p>
            <a:br>
              <a:rPr lang="en-US" dirty="0"/>
            </a:br>
            <a:r>
              <a:rPr lang="en-US" dirty="0"/>
              <a:t>THE PROFESSIONAL SOLDIER</a:t>
            </a:r>
            <a:br>
              <a:rPr lang="en-US" dirty="0"/>
            </a:br>
            <a:endParaRPr lang="en-US" dirty="0"/>
          </a:p>
        </p:txBody>
      </p:sp>
      <p:sp>
        <p:nvSpPr>
          <p:cNvPr id="3" name="Content Placeholder 2"/>
          <p:cNvSpPr>
            <a:spLocks noGrp="1"/>
          </p:cNvSpPr>
          <p:nvPr>
            <p:ph idx="1"/>
          </p:nvPr>
        </p:nvSpPr>
        <p:spPr>
          <a:xfrm>
            <a:off x="490274" y="1997596"/>
            <a:ext cx="4081726" cy="3680577"/>
          </a:xfrm>
        </p:spPr>
        <p:txBody>
          <a:bodyPr>
            <a:noAutofit/>
          </a:bodyPr>
          <a:lstStyle/>
          <a:p>
            <a:pPr>
              <a:spcAft>
                <a:spcPts val="600"/>
              </a:spcAft>
            </a:pPr>
            <a:endParaRPr lang="en-US" sz="2400" dirty="0"/>
          </a:p>
          <a:p>
            <a:pPr marL="0" indent="0">
              <a:spcBef>
                <a:spcPts val="0"/>
              </a:spcBef>
              <a:spcAft>
                <a:spcPts val="600"/>
              </a:spcAft>
              <a:buNone/>
            </a:pPr>
            <a:r>
              <a:rPr lang="en-US" sz="1800" dirty="0">
                <a:effectLst/>
                <a:latin typeface="Arial" panose="020B0604020202020204" pitchFamily="34" charset="0"/>
                <a:ea typeface="Calibri" panose="020F0502020204030204" pitchFamily="34" charset="0"/>
                <a:cs typeface="Times New Roman" panose="02020603050405020304" pitchFamily="18" charset="0"/>
              </a:rPr>
              <a:t>An American Professional Soldier is an expert, a volunteer certified in the Profession of Arms, </a:t>
            </a:r>
            <a:r>
              <a:rPr lang="en-US" sz="1800" b="1" dirty="0">
                <a:effectLst/>
                <a:latin typeface="Arial" panose="020B0604020202020204" pitchFamily="34" charset="0"/>
                <a:ea typeface="Calibri" panose="020F0502020204030204" pitchFamily="34" charset="0"/>
                <a:cs typeface="Times New Roman" panose="02020603050405020304" pitchFamily="18" charset="0"/>
              </a:rPr>
              <a:t>bonded with comrades</a:t>
            </a:r>
            <a:r>
              <a:rPr lang="en-US" sz="1800" dirty="0">
                <a:effectLst/>
                <a:latin typeface="Arial" panose="020B0604020202020204" pitchFamily="34" charset="0"/>
                <a:ea typeface="Calibri" panose="020F0502020204030204" pitchFamily="34" charset="0"/>
                <a:cs typeface="Times New Roman" panose="02020603050405020304" pitchFamily="18" charset="0"/>
              </a:rPr>
              <a:t> in a shared identity and </a:t>
            </a:r>
            <a:r>
              <a:rPr lang="en-US" sz="1800" b="1" dirty="0">
                <a:effectLst/>
                <a:latin typeface="Arial" panose="020B0604020202020204" pitchFamily="34" charset="0"/>
                <a:ea typeface="Calibri" panose="020F0502020204030204" pitchFamily="34" charset="0"/>
                <a:cs typeface="Times New Roman" panose="02020603050405020304" pitchFamily="18" charset="0"/>
              </a:rPr>
              <a:t>culture of sacrifice and service </a:t>
            </a:r>
            <a:r>
              <a:rPr lang="en-US" sz="1800" dirty="0">
                <a:effectLst/>
                <a:latin typeface="Arial" panose="020B0604020202020204" pitchFamily="34" charset="0"/>
                <a:ea typeface="Calibri" panose="020F0502020204030204" pitchFamily="34" charset="0"/>
                <a:cs typeface="Times New Roman" panose="02020603050405020304" pitchFamily="18" charset="0"/>
              </a:rPr>
              <a:t>to the nation and the Constitution, who adheres to the highest ethical standards and is a steward of the future of the Army profession.</a:t>
            </a:r>
          </a:p>
          <a:p>
            <a:pPr marL="0" indent="0" algn="r">
              <a:spcBef>
                <a:spcPts val="0"/>
              </a:spcBef>
              <a:spcAft>
                <a:spcPts val="600"/>
              </a:spcAft>
              <a:buNone/>
            </a:pPr>
            <a:r>
              <a:rPr lang="en-US" sz="1400" i="1" dirty="0">
                <a:ea typeface="Calibri" panose="020F0502020204030204" pitchFamily="34" charset="0"/>
                <a:cs typeface="Times New Roman" panose="02020603050405020304" pitchFamily="18" charset="0"/>
              </a:rPr>
              <a:t>Profession of Arms White Paper </a:t>
            </a:r>
            <a:r>
              <a:rPr lang="en-US" sz="1400" dirty="0">
                <a:ea typeface="Calibri" panose="020F0502020204030204" pitchFamily="34" charset="0"/>
                <a:cs typeface="Times New Roman" panose="02020603050405020304" pitchFamily="18" charset="0"/>
              </a:rPr>
              <a:t>2010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Bef>
                <a:spcPts val="0"/>
              </a:spcBef>
              <a:spcAft>
                <a:spcPts val="600"/>
              </a:spcAft>
              <a:buNone/>
            </a:pPr>
            <a:endParaRPr lang="en-US" sz="2400" dirty="0"/>
          </a:p>
        </p:txBody>
      </p:sp>
      <p:pic>
        <p:nvPicPr>
          <p:cNvPr id="5" name="Picture 4" descr="A group of people in uniform&#10;&#10;Description automatically generated">
            <a:extLst>
              <a:ext uri="{FF2B5EF4-FFF2-40B4-BE49-F238E27FC236}">
                <a16:creationId xmlns:a16="http://schemas.microsoft.com/office/drawing/2014/main" id="{1D93B5E7-04AB-43FB-A35A-6D1DA28D4A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5126" y="2429165"/>
            <a:ext cx="3727741" cy="2606732"/>
          </a:xfrm>
          <a:prstGeom prst="rect">
            <a:avLst/>
          </a:prstGeom>
        </p:spPr>
      </p:pic>
      <p:sp>
        <p:nvSpPr>
          <p:cNvPr id="6" name="Title 1">
            <a:extLst>
              <a:ext uri="{FF2B5EF4-FFF2-40B4-BE49-F238E27FC236}">
                <a16:creationId xmlns:a16="http://schemas.microsoft.com/office/drawing/2014/main" id="{75B6A4B0-2CC6-494A-99FC-2CDC7F5DDA00}"/>
              </a:ext>
            </a:extLst>
          </p:cNvPr>
          <p:cNvSpPr txBox="1">
            <a:spLocks/>
          </p:cNvSpPr>
          <p:nvPr/>
        </p:nvSpPr>
        <p:spPr>
          <a:xfrm>
            <a:off x="0" y="110134"/>
            <a:ext cx="9144000" cy="59960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3200" b="1" kern="1200">
                <a:solidFill>
                  <a:schemeClr val="tx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2400" dirty="0"/>
              <a:t>The Value of Life and a Life Worth Living  </a:t>
            </a:r>
          </a:p>
        </p:txBody>
      </p:sp>
    </p:spTree>
    <p:extLst>
      <p:ext uri="{BB962C8B-B14F-4D97-AF65-F5344CB8AC3E}">
        <p14:creationId xmlns:p14="http://schemas.microsoft.com/office/powerpoint/2010/main" val="798731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134"/>
            <a:ext cx="9144000" cy="599607"/>
          </a:xfrm>
        </p:spPr>
        <p:txBody>
          <a:bodyPr>
            <a:normAutofit/>
          </a:bodyPr>
          <a:lstStyle/>
          <a:p>
            <a:r>
              <a:rPr lang="en-US" sz="2400" dirty="0"/>
              <a:t>The Value of Life and a Life Worth Living  </a:t>
            </a:r>
          </a:p>
        </p:txBody>
      </p:sp>
      <p:sp>
        <p:nvSpPr>
          <p:cNvPr id="6" name="TextBox 5">
            <a:extLst>
              <a:ext uri="{FF2B5EF4-FFF2-40B4-BE49-F238E27FC236}">
                <a16:creationId xmlns:a16="http://schemas.microsoft.com/office/drawing/2014/main" id="{E858C5C6-59E1-42C3-A508-189F78266526}"/>
              </a:ext>
            </a:extLst>
          </p:cNvPr>
          <p:cNvSpPr txBox="1"/>
          <p:nvPr/>
        </p:nvSpPr>
        <p:spPr>
          <a:xfrm>
            <a:off x="4292601" y="1669452"/>
            <a:ext cx="4595090" cy="3930115"/>
          </a:xfrm>
          <a:prstGeom prst="rect">
            <a:avLst/>
          </a:prstGeom>
          <a:noFill/>
        </p:spPr>
        <p:txBody>
          <a:bodyPr wrap="square">
            <a:spAutoFit/>
          </a:bodyPr>
          <a:lstStyle/>
          <a:p>
            <a:pPr marL="0" marR="0">
              <a:lnSpc>
                <a:spcPct val="107000"/>
              </a:lnSpc>
              <a:spcBef>
                <a:spcPts val="0"/>
              </a:spcBef>
              <a:spcAft>
                <a:spcPts val="0"/>
              </a:spcAft>
            </a:pPr>
            <a:r>
              <a:rPr lang="en-US" sz="1800" b="1" u="sng" dirty="0">
                <a:effectLst/>
                <a:latin typeface="Arial" panose="020B0604020202020204" pitchFamily="34" charset="0"/>
                <a:ea typeface="Calibri" panose="020F0502020204030204" pitchFamily="34" charset="0"/>
                <a:cs typeface="Times New Roman" panose="02020603050405020304" pitchFamily="18" charset="0"/>
              </a:rPr>
              <a:t>Utilitarianism</a:t>
            </a:r>
            <a:r>
              <a:rPr lang="en-US" sz="1800" dirty="0">
                <a:effectLst/>
                <a:latin typeface="Arial" panose="020B0604020202020204" pitchFamily="34" charset="0"/>
                <a:ea typeface="Calibri" panose="020F0502020204030204" pitchFamily="34" charset="0"/>
                <a:cs typeface="Times New Roman" panose="02020603050405020304" pitchFamily="18" charset="0"/>
              </a:rPr>
              <a:t> “According to the Greatest Happiness Principle…the ultimate end…is </a:t>
            </a:r>
            <a:r>
              <a:rPr lang="en-US" sz="1800" b="1" dirty="0">
                <a:effectLst/>
                <a:latin typeface="Arial" panose="020B0604020202020204" pitchFamily="34" charset="0"/>
                <a:ea typeface="Calibri" panose="020F0502020204030204" pitchFamily="34" charset="0"/>
                <a:cs typeface="Times New Roman" panose="02020603050405020304" pitchFamily="18" charset="0"/>
              </a:rPr>
              <a:t>an existence</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r>
              <a:rPr lang="en-US" sz="1800" b="1" dirty="0">
                <a:effectLst/>
                <a:latin typeface="Arial" panose="020B0604020202020204" pitchFamily="34" charset="0"/>
                <a:ea typeface="Calibri" panose="020F0502020204030204" pitchFamily="34" charset="0"/>
                <a:cs typeface="Times New Roman" panose="02020603050405020304" pitchFamily="18" charset="0"/>
              </a:rPr>
              <a:t>exempt as far as possible from pain and as rich as possible in enjoyments</a:t>
            </a:r>
            <a:r>
              <a:rPr lang="en-US" sz="1800" dirty="0">
                <a:effectLst/>
                <a:latin typeface="Arial" panose="020B0604020202020204" pitchFamily="34" charset="0"/>
                <a:ea typeface="Calibri" panose="020F0502020204030204" pitchFamily="34" charset="0"/>
                <a:cs typeface="Times New Roman" panose="02020603050405020304" pitchFamily="18" charset="0"/>
              </a:rPr>
              <a:t>, both in point of quantity and quality…this being, according to utilitarian opinion the end of human action…an existence such as has been described might be to the greatest extent possible </a:t>
            </a:r>
            <a:r>
              <a:rPr lang="en-US" sz="1800" b="1" dirty="0">
                <a:effectLst/>
                <a:latin typeface="Arial" panose="020B0604020202020204" pitchFamily="34" charset="0"/>
                <a:ea typeface="Calibri" panose="020F0502020204030204" pitchFamily="34" charset="0"/>
                <a:cs typeface="Times New Roman" panose="02020603050405020304" pitchFamily="18" charset="0"/>
              </a:rPr>
              <a:t>secured to all mankind</a:t>
            </a:r>
            <a:r>
              <a:rPr lang="en-US" sz="1800" dirty="0">
                <a:effectLst/>
                <a:latin typeface="Arial" panose="020B0604020202020204" pitchFamily="34" charset="0"/>
                <a:ea typeface="Calibri" panose="020F0502020204030204" pitchFamily="34" charset="0"/>
                <a:cs typeface="Times New Roman" panose="02020603050405020304" pitchFamily="18" charset="0"/>
              </a:rPr>
              <a:t>; and not to them only but, so far as the nature of things admit to the whole sentient creation.” </a:t>
            </a:r>
          </a:p>
          <a:p>
            <a:pPr lvl="1" algn="r">
              <a:lnSpc>
                <a:spcPct val="107000"/>
              </a:lnSpc>
            </a:pPr>
            <a:r>
              <a:rPr lang="en-US" dirty="0">
                <a:effectLst/>
                <a:latin typeface="Arial" panose="020B0604020202020204" pitchFamily="34" charset="0"/>
                <a:ea typeface="Calibri" panose="020F0502020204030204" pitchFamily="34" charset="0"/>
                <a:cs typeface="Times New Roman" panose="02020603050405020304" pitchFamily="18" charset="0"/>
              </a:rPr>
              <a:t>John Stuart Mill, </a:t>
            </a:r>
            <a:r>
              <a:rPr lang="en-US" i="1" dirty="0">
                <a:effectLst/>
                <a:latin typeface="Arial" panose="020B0604020202020204" pitchFamily="34" charset="0"/>
                <a:ea typeface="Calibri" panose="020F0502020204030204" pitchFamily="34" charset="0"/>
                <a:cs typeface="Times New Roman" panose="02020603050405020304" pitchFamily="18" charset="0"/>
              </a:rPr>
              <a:t>Utilitarianism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A person wearing a suit and tie sitting in a chair&#10;&#10;Description automatically generated">
            <a:extLst>
              <a:ext uri="{FF2B5EF4-FFF2-40B4-BE49-F238E27FC236}">
                <a16:creationId xmlns:a16="http://schemas.microsoft.com/office/drawing/2014/main" id="{117066C3-036E-4EE7-B9B7-AEB78CC164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235" y="1669452"/>
            <a:ext cx="3463637" cy="3930115"/>
          </a:xfrm>
          <a:prstGeom prst="rect">
            <a:avLst/>
          </a:prstGeom>
        </p:spPr>
      </p:pic>
    </p:spTree>
    <p:extLst>
      <p:ext uri="{BB962C8B-B14F-4D97-AF65-F5344CB8AC3E}">
        <p14:creationId xmlns:p14="http://schemas.microsoft.com/office/powerpoint/2010/main" val="705978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134"/>
            <a:ext cx="9144000" cy="599607"/>
          </a:xfrm>
        </p:spPr>
        <p:txBody>
          <a:bodyPr>
            <a:normAutofit/>
          </a:bodyPr>
          <a:lstStyle/>
          <a:p>
            <a:r>
              <a:rPr lang="en-US" sz="2400" dirty="0"/>
              <a:t>The Value of Life and a Life Worth Living  </a:t>
            </a:r>
          </a:p>
        </p:txBody>
      </p:sp>
      <p:sp>
        <p:nvSpPr>
          <p:cNvPr id="6" name="TextBox 5">
            <a:extLst>
              <a:ext uri="{FF2B5EF4-FFF2-40B4-BE49-F238E27FC236}">
                <a16:creationId xmlns:a16="http://schemas.microsoft.com/office/drawing/2014/main" id="{E858C5C6-59E1-42C3-A508-189F78266526}"/>
              </a:ext>
            </a:extLst>
          </p:cNvPr>
          <p:cNvSpPr txBox="1"/>
          <p:nvPr/>
        </p:nvSpPr>
        <p:spPr>
          <a:xfrm>
            <a:off x="598055" y="2436227"/>
            <a:ext cx="4595090" cy="1985544"/>
          </a:xfrm>
          <a:prstGeom prst="rect">
            <a:avLst/>
          </a:prstGeom>
          <a:noFill/>
        </p:spPr>
        <p:txBody>
          <a:bodyPr wrap="square">
            <a:spAutoFit/>
          </a:bodyPr>
          <a:lstStyle/>
          <a:p>
            <a:pPr marL="0" marR="0">
              <a:lnSpc>
                <a:spcPts val="1560"/>
              </a:lnSpc>
              <a:spcBef>
                <a:spcPts val="0"/>
              </a:spcBef>
              <a:spcAft>
                <a:spcPts val="0"/>
              </a:spcAft>
            </a:pPr>
            <a:r>
              <a:rPr lang="en-US" sz="1800" b="1" u="sng" dirty="0">
                <a:effectLst/>
                <a:latin typeface="Arial" panose="020B0604020202020204" pitchFamily="34" charset="0"/>
                <a:ea typeface="Times New Roman" panose="02020603050405020304" pitchFamily="18" charset="0"/>
              </a:rPr>
              <a:t>Nietzsche</a:t>
            </a:r>
            <a:r>
              <a:rPr lang="en-US" sz="1800" dirty="0">
                <a:effectLst/>
                <a:latin typeface="Arial" panose="020B0604020202020204" pitchFamily="34" charset="0"/>
                <a:ea typeface="Times New Roman" panose="02020603050405020304" pitchFamily="18" charset="0"/>
              </a:rPr>
              <a:t> “</a:t>
            </a:r>
            <a:r>
              <a:rPr lang="en-US" sz="1800" b="1" dirty="0">
                <a:solidFill>
                  <a:srgbClr val="000000"/>
                </a:solidFill>
                <a:effectLst/>
                <a:latin typeface="Arial" panose="020B0604020202020204" pitchFamily="34" charset="0"/>
                <a:ea typeface="Times New Roman" panose="02020603050405020304" pitchFamily="18" charset="0"/>
              </a:rPr>
              <a:t>What is good? Whatever augments the feeling of power</a:t>
            </a:r>
            <a:r>
              <a:rPr lang="en-US" sz="1800" dirty="0">
                <a:solidFill>
                  <a:srgbClr val="000000"/>
                </a:solidFill>
                <a:effectLst/>
                <a:latin typeface="Arial" panose="020B0604020202020204" pitchFamily="34" charset="0"/>
                <a:ea typeface="Times New Roman" panose="02020603050405020304" pitchFamily="18" charset="0"/>
              </a:rPr>
              <a:t>, the will to power, power itself, in man. What is evil? Whatever springs from weakness.</a:t>
            </a:r>
            <a:endParaRPr lang="en-US" sz="1800" dirty="0">
              <a:effectLst/>
              <a:latin typeface="Times New Roman" panose="02020603050405020304" pitchFamily="18" charset="0"/>
              <a:ea typeface="Times New Roman" panose="02020603050405020304" pitchFamily="18" charset="0"/>
            </a:endParaRPr>
          </a:p>
          <a:p>
            <a:pPr marL="0" marR="0">
              <a:lnSpc>
                <a:spcPts val="1560"/>
              </a:lnSpc>
              <a:spcBef>
                <a:spcPts val="0"/>
              </a:spcBef>
              <a:spcAft>
                <a:spcPts val="0"/>
              </a:spcAft>
            </a:pPr>
            <a:r>
              <a:rPr lang="en-US" sz="1800" b="1" dirty="0">
                <a:solidFill>
                  <a:srgbClr val="000000"/>
                </a:solidFill>
                <a:effectLst/>
                <a:latin typeface="Arial" panose="020B0604020202020204" pitchFamily="34" charset="0"/>
                <a:ea typeface="Times New Roman" panose="02020603050405020304" pitchFamily="18" charset="0"/>
              </a:rPr>
              <a:t>What is happiness? The feeling that power </a:t>
            </a:r>
            <a:r>
              <a:rPr lang="en-US" sz="1800" b="1" i="1" dirty="0">
                <a:solidFill>
                  <a:srgbClr val="000000"/>
                </a:solidFill>
                <a:effectLst/>
                <a:latin typeface="Arial" panose="020B0604020202020204" pitchFamily="34" charset="0"/>
                <a:ea typeface="Times New Roman" panose="02020603050405020304" pitchFamily="18" charset="0"/>
              </a:rPr>
              <a:t>increases</a:t>
            </a:r>
            <a:r>
              <a:rPr lang="en-US" sz="1800" dirty="0">
                <a:solidFill>
                  <a:srgbClr val="000000"/>
                </a:solidFill>
                <a:effectLst/>
                <a:latin typeface="Arial" panose="020B0604020202020204" pitchFamily="34" charset="0"/>
                <a:ea typeface="Times New Roman" panose="02020603050405020304" pitchFamily="18" charset="0"/>
              </a:rPr>
              <a:t>—that resistance is overcome.”</a:t>
            </a:r>
            <a:endParaRPr lang="en-US" sz="1800" dirty="0">
              <a:effectLst/>
              <a:latin typeface="Times New Roman" panose="02020603050405020304" pitchFamily="18" charset="0"/>
              <a:ea typeface="Times New Roman" panose="02020603050405020304" pitchFamily="18" charset="0"/>
            </a:endParaRPr>
          </a:p>
          <a:p>
            <a:pPr marL="0" marR="0" algn="r">
              <a:lnSpc>
                <a:spcPts val="1560"/>
              </a:lnSpc>
              <a:spcBef>
                <a:spcPts val="0"/>
              </a:spcBef>
              <a:spcAft>
                <a:spcPts val="0"/>
              </a:spcAft>
            </a:pPr>
            <a:r>
              <a:rPr lang="en-US" sz="1800" dirty="0">
                <a:solidFill>
                  <a:srgbClr val="000000"/>
                </a:solidFill>
                <a:effectLst/>
                <a:latin typeface="Arial" panose="020B0604020202020204" pitchFamily="34" charset="0"/>
                <a:ea typeface="Times New Roman" panose="02020603050405020304" pitchFamily="18" charset="0"/>
              </a:rPr>
              <a:t>Friedreich Nietzsche </a:t>
            </a:r>
            <a:r>
              <a:rPr lang="en-US" sz="1800" i="1" dirty="0">
                <a:solidFill>
                  <a:srgbClr val="000000"/>
                </a:solidFill>
                <a:effectLst/>
                <a:latin typeface="Arial" panose="020B0604020202020204" pitchFamily="34" charset="0"/>
                <a:ea typeface="Times New Roman" panose="02020603050405020304" pitchFamily="18" charset="0"/>
              </a:rPr>
              <a:t>The Antichrist</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picture containing person, person, phone, wall&#10;&#10;Description automatically generated">
            <a:extLst>
              <a:ext uri="{FF2B5EF4-FFF2-40B4-BE49-F238E27FC236}">
                <a16:creationId xmlns:a16="http://schemas.microsoft.com/office/drawing/2014/main" id="{58ED913E-24C4-4760-BCC1-ACD518A9E9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6475" y="2195511"/>
            <a:ext cx="1847850" cy="2466975"/>
          </a:xfrm>
          <a:prstGeom prst="rect">
            <a:avLst/>
          </a:prstGeom>
        </p:spPr>
      </p:pic>
    </p:spTree>
    <p:extLst>
      <p:ext uri="{BB962C8B-B14F-4D97-AF65-F5344CB8AC3E}">
        <p14:creationId xmlns:p14="http://schemas.microsoft.com/office/powerpoint/2010/main" val="556798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134"/>
            <a:ext cx="9144000" cy="599607"/>
          </a:xfrm>
        </p:spPr>
        <p:txBody>
          <a:bodyPr>
            <a:normAutofit/>
          </a:bodyPr>
          <a:lstStyle/>
          <a:p>
            <a:r>
              <a:rPr lang="en-US" sz="2400" dirty="0"/>
              <a:t>The Value of Life and a Life Worth Living  </a:t>
            </a:r>
          </a:p>
        </p:txBody>
      </p:sp>
      <p:sp>
        <p:nvSpPr>
          <p:cNvPr id="6" name="TextBox 5">
            <a:extLst>
              <a:ext uri="{FF2B5EF4-FFF2-40B4-BE49-F238E27FC236}">
                <a16:creationId xmlns:a16="http://schemas.microsoft.com/office/drawing/2014/main" id="{E858C5C6-59E1-42C3-A508-189F78266526}"/>
              </a:ext>
            </a:extLst>
          </p:cNvPr>
          <p:cNvSpPr txBox="1"/>
          <p:nvPr/>
        </p:nvSpPr>
        <p:spPr>
          <a:xfrm>
            <a:off x="4366493" y="1857191"/>
            <a:ext cx="4595090" cy="3143617"/>
          </a:xfrm>
          <a:prstGeom prst="rect">
            <a:avLst/>
          </a:prstGeom>
          <a:noFill/>
        </p:spPr>
        <p:txBody>
          <a:bodyPr wrap="square">
            <a:spAutoFit/>
          </a:bodyPr>
          <a:lstStyle/>
          <a:p>
            <a:pPr marL="0" marR="0">
              <a:lnSpc>
                <a:spcPct val="107000"/>
              </a:lnSpc>
              <a:spcBef>
                <a:spcPts val="0"/>
              </a:spcBef>
              <a:spcAft>
                <a:spcPts val="800"/>
              </a:spcAft>
            </a:pPr>
            <a:r>
              <a:rPr lang="en-US" sz="1800" b="1" u="sng" dirty="0">
                <a:effectLst/>
                <a:latin typeface="Arial" panose="020B0604020202020204" pitchFamily="34" charset="0"/>
                <a:ea typeface="Calibri" panose="020F0502020204030204" pitchFamily="34" charset="0"/>
                <a:cs typeface="Times New Roman" panose="02020603050405020304" pitchFamily="18" charset="0"/>
              </a:rPr>
              <a:t>Stoicism </a:t>
            </a:r>
            <a:r>
              <a:rPr lang="en-US" sz="1800" dirty="0">
                <a:effectLst/>
                <a:latin typeface="Arial" panose="020B0604020202020204" pitchFamily="34" charset="0"/>
                <a:ea typeface="Calibri" panose="020F0502020204030204" pitchFamily="34" charset="0"/>
                <a:cs typeface="Times New Roman" panose="02020603050405020304" pitchFamily="18" charset="0"/>
              </a:rPr>
              <a:t>“What then is it that is worth one’s while to be concerned for? Why nothing but this: to bear an </a:t>
            </a:r>
            <a:r>
              <a:rPr lang="en-US" sz="1800" b="1" dirty="0">
                <a:effectLst/>
                <a:latin typeface="Arial" panose="020B0604020202020204" pitchFamily="34" charset="0"/>
                <a:ea typeface="Calibri" panose="020F0502020204030204" pitchFamily="34" charset="0"/>
                <a:cs typeface="Times New Roman" panose="02020603050405020304" pitchFamily="18" charset="0"/>
              </a:rPr>
              <a:t>honest mind, act for the good of society, to deceive nobody, to welcome everything</a:t>
            </a:r>
            <a:r>
              <a:rPr lang="en-US" sz="1800" dirty="0">
                <a:effectLst/>
                <a:latin typeface="Arial" panose="020B0604020202020204" pitchFamily="34" charset="0"/>
                <a:ea typeface="Calibri" panose="020F0502020204030204" pitchFamily="34" charset="0"/>
                <a:cs typeface="Times New Roman" panose="02020603050405020304" pitchFamily="18" charset="0"/>
              </a:rPr>
              <a:t> that happens as necessary and familiar…</a:t>
            </a:r>
            <a:r>
              <a:rPr lang="en-US" sz="1800" b="1" dirty="0">
                <a:effectLst/>
                <a:latin typeface="Arial" panose="020B0604020202020204" pitchFamily="34" charset="0"/>
                <a:ea typeface="Calibri" panose="020F0502020204030204" pitchFamily="34" charset="0"/>
                <a:cs typeface="Times New Roman" panose="02020603050405020304" pitchFamily="18" charset="0"/>
              </a:rPr>
              <a:t>put yourself into the hands of fate, and let her spin you out what fortune </a:t>
            </a:r>
            <a:r>
              <a:rPr lang="en-US" sz="1800" dirty="0">
                <a:effectLst/>
                <a:latin typeface="Arial" panose="020B0604020202020204" pitchFamily="34" charset="0"/>
                <a:ea typeface="Calibri" panose="020F0502020204030204" pitchFamily="34" charset="0"/>
                <a:cs typeface="Times New Roman" panose="02020603050405020304" pitchFamily="18" charset="0"/>
              </a:rPr>
              <a:t>she pleases” </a:t>
            </a:r>
          </a:p>
          <a:p>
            <a:pPr marL="0" marR="0" algn="r">
              <a:lnSpc>
                <a:spcPct val="107000"/>
              </a:lnSpc>
              <a:spcBef>
                <a:spcPts val="0"/>
              </a:spcBef>
              <a:spcAft>
                <a:spcPts val="800"/>
              </a:spcAft>
            </a:pPr>
            <a:r>
              <a:rPr lang="en-US" dirty="0">
                <a:latin typeface="Arial" panose="020B0604020202020204" pitchFamily="34" charset="0"/>
                <a:ea typeface="Calibri" panose="020F0502020204030204" pitchFamily="34" charset="0"/>
                <a:cs typeface="Times New Roman" panose="02020603050405020304" pitchFamily="18" charset="0"/>
              </a:rPr>
              <a:t>	</a:t>
            </a:r>
            <a:r>
              <a:rPr lang="en-US" sz="1800" dirty="0">
                <a:effectLst/>
                <a:latin typeface="Arial" panose="020B0604020202020204" pitchFamily="34" charset="0"/>
                <a:ea typeface="Calibri" panose="020F0502020204030204" pitchFamily="34" charset="0"/>
                <a:cs typeface="Times New Roman" panose="02020603050405020304" pitchFamily="18" charset="0"/>
              </a:rPr>
              <a:t>Marcus Aurelius’ </a:t>
            </a:r>
            <a:r>
              <a:rPr lang="en-US" sz="1800" i="1" dirty="0">
                <a:effectLst/>
                <a:latin typeface="Arial" panose="020B0604020202020204" pitchFamily="34" charset="0"/>
                <a:ea typeface="Calibri" panose="020F0502020204030204" pitchFamily="34" charset="0"/>
                <a:cs typeface="Times New Roman" panose="02020603050405020304" pitchFamily="18" charset="0"/>
              </a:rPr>
              <a:t>Meditations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sculpture of a person&#10;&#10;Description automatically generated">
            <a:extLst>
              <a:ext uri="{FF2B5EF4-FFF2-40B4-BE49-F238E27FC236}">
                <a16:creationId xmlns:a16="http://schemas.microsoft.com/office/drawing/2014/main" id="{ADA9D2CC-B377-41F4-808B-8611FCEFD9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527" y="1857190"/>
            <a:ext cx="3380509" cy="3143617"/>
          </a:xfrm>
          <a:prstGeom prst="rect">
            <a:avLst/>
          </a:prstGeom>
        </p:spPr>
      </p:pic>
    </p:spTree>
    <p:extLst>
      <p:ext uri="{BB962C8B-B14F-4D97-AF65-F5344CB8AC3E}">
        <p14:creationId xmlns:p14="http://schemas.microsoft.com/office/powerpoint/2010/main" val="95154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134"/>
            <a:ext cx="9144000" cy="599607"/>
          </a:xfrm>
        </p:spPr>
        <p:txBody>
          <a:bodyPr>
            <a:normAutofit/>
          </a:bodyPr>
          <a:lstStyle/>
          <a:p>
            <a:r>
              <a:rPr lang="en-US" sz="2400" dirty="0"/>
              <a:t>The Value of Life and a Life Worth Living  </a:t>
            </a:r>
          </a:p>
        </p:txBody>
      </p:sp>
      <p:sp>
        <p:nvSpPr>
          <p:cNvPr id="6" name="TextBox 5">
            <a:extLst>
              <a:ext uri="{FF2B5EF4-FFF2-40B4-BE49-F238E27FC236}">
                <a16:creationId xmlns:a16="http://schemas.microsoft.com/office/drawing/2014/main" id="{E858C5C6-59E1-42C3-A508-189F78266526}"/>
              </a:ext>
            </a:extLst>
          </p:cNvPr>
          <p:cNvSpPr txBox="1"/>
          <p:nvPr/>
        </p:nvSpPr>
        <p:spPr>
          <a:xfrm>
            <a:off x="286327" y="1360452"/>
            <a:ext cx="4802909" cy="4137095"/>
          </a:xfrm>
          <a:prstGeom prst="rect">
            <a:avLst/>
          </a:prstGeom>
          <a:noFill/>
        </p:spPr>
        <p:txBody>
          <a:bodyPr wrap="square">
            <a:spAutoFit/>
          </a:bodyPr>
          <a:lstStyle/>
          <a:p>
            <a:pPr>
              <a:lnSpc>
                <a:spcPct val="107000"/>
              </a:lnSpc>
              <a:spcAft>
                <a:spcPts val="800"/>
              </a:spcAft>
            </a:pPr>
            <a:r>
              <a:rPr lang="en-US" sz="1800" b="1" u="sng" dirty="0">
                <a:effectLst/>
                <a:latin typeface="Arial" panose="020B0604020202020204" pitchFamily="34" charset="0"/>
                <a:ea typeface="Calibri" panose="020F0502020204030204" pitchFamily="34" charset="0"/>
                <a:cs typeface="Times New Roman" panose="02020603050405020304" pitchFamily="18" charset="0"/>
              </a:rPr>
              <a:t>Buddhism</a:t>
            </a:r>
            <a:r>
              <a:rPr lang="en-US" sz="1800" dirty="0">
                <a:effectLst/>
                <a:latin typeface="Arial" panose="020B0604020202020204" pitchFamily="34" charset="0"/>
                <a:ea typeface="Calibri" panose="020F0502020204030204" pitchFamily="34" charset="0"/>
                <a:cs typeface="Times New Roman" panose="02020603050405020304" pitchFamily="18" charset="0"/>
              </a:rPr>
              <a:t> “Living in society, </a:t>
            </a:r>
            <a:r>
              <a:rPr lang="en-US" sz="1800" b="1" dirty="0">
                <a:effectLst/>
                <a:latin typeface="Arial" panose="020B0604020202020204" pitchFamily="34" charset="0"/>
                <a:ea typeface="Calibri" panose="020F0502020204030204" pitchFamily="34" charset="0"/>
                <a:cs typeface="Times New Roman" panose="02020603050405020304" pitchFamily="18" charset="0"/>
              </a:rPr>
              <a:t>we must share the suffering of our fellow citizens and practice compassion and tolerance</a:t>
            </a:r>
            <a:r>
              <a:rPr lang="en-US" sz="1800" dirty="0">
                <a:effectLst/>
                <a:latin typeface="Arial" panose="020B0604020202020204" pitchFamily="34" charset="0"/>
                <a:ea typeface="Calibri" panose="020F0502020204030204" pitchFamily="34" charset="0"/>
                <a:cs typeface="Times New Roman" panose="02020603050405020304" pitchFamily="18" charset="0"/>
              </a:rPr>
              <a:t> not only toward our loved ones but also toward our enemies. This is the test of our moral strength. We must set an example by our own practice.  We must live by the same high standards of integrity we seek to convey with others. The </a:t>
            </a:r>
            <a:r>
              <a:rPr lang="en-US" sz="1800" b="1" dirty="0">
                <a:effectLst/>
                <a:latin typeface="Arial" panose="020B0604020202020204" pitchFamily="34" charset="0"/>
                <a:ea typeface="Calibri" panose="020F0502020204030204" pitchFamily="34" charset="0"/>
                <a:cs typeface="Times New Roman" panose="02020603050405020304" pitchFamily="18" charset="0"/>
              </a:rPr>
              <a:t>ultimate purpose is to serve and benefit the world</a:t>
            </a:r>
            <a:r>
              <a:rPr lang="en-US" sz="1800" dirty="0">
                <a:effectLst/>
                <a:latin typeface="Arial" panose="020B0604020202020204" pitchFamily="34" charset="0"/>
                <a:ea typeface="Calibri" panose="020F0502020204030204" pitchFamily="34" charset="0"/>
                <a:cs typeface="Times New Roman" panose="02020603050405020304" pitchFamily="18" charset="0"/>
              </a:rPr>
              <a:t>.” </a:t>
            </a:r>
          </a:p>
          <a:p>
            <a:pPr algn="r">
              <a:lnSpc>
                <a:spcPct val="107000"/>
              </a:lnSpc>
              <a:spcAft>
                <a:spcPts val="800"/>
              </a:spcAft>
            </a:pPr>
            <a:r>
              <a:rPr lang="en-US" dirty="0">
                <a:latin typeface="Arial" panose="020B0604020202020204" pitchFamily="34" charset="0"/>
                <a:ea typeface="Calibri" panose="020F0502020204030204" pitchFamily="34" charset="0"/>
                <a:cs typeface="Times New Roman" panose="02020603050405020304" pitchFamily="18" charset="0"/>
              </a:rPr>
              <a:t>	</a:t>
            </a:r>
            <a:r>
              <a:rPr lang="en-US" sz="1800" dirty="0">
                <a:effectLst/>
                <a:latin typeface="Arial" panose="020B0604020202020204" pitchFamily="34" charset="0"/>
                <a:ea typeface="Calibri" panose="020F0502020204030204" pitchFamily="34" charset="0"/>
                <a:cs typeface="Times New Roman" panose="02020603050405020304" pitchFamily="18" charset="0"/>
              </a:rPr>
              <a:t>Dalai Lama, </a:t>
            </a:r>
            <a:r>
              <a:rPr lang="en-US" sz="1800" i="1" dirty="0">
                <a:effectLst/>
                <a:latin typeface="Arial" panose="020B0604020202020204" pitchFamily="34" charset="0"/>
                <a:ea typeface="Calibri" panose="020F0502020204030204" pitchFamily="34" charset="0"/>
                <a:cs typeface="Times New Roman" panose="02020603050405020304" pitchFamily="18" charset="0"/>
              </a:rPr>
              <a:t>How to See Yourself as You Really Are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person sitting in a dark room&#10;&#10;Description automatically generated">
            <a:extLst>
              <a:ext uri="{FF2B5EF4-FFF2-40B4-BE49-F238E27FC236}">
                <a16:creationId xmlns:a16="http://schemas.microsoft.com/office/drawing/2014/main" id="{705F1475-1B02-42F9-9A90-49D00642AC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1744" y="1360452"/>
            <a:ext cx="2992583" cy="4137095"/>
          </a:xfrm>
          <a:prstGeom prst="rect">
            <a:avLst/>
          </a:prstGeom>
        </p:spPr>
      </p:pic>
    </p:spTree>
    <p:extLst>
      <p:ext uri="{BB962C8B-B14F-4D97-AF65-F5344CB8AC3E}">
        <p14:creationId xmlns:p14="http://schemas.microsoft.com/office/powerpoint/2010/main" val="1881451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134"/>
            <a:ext cx="9144000" cy="599607"/>
          </a:xfrm>
        </p:spPr>
        <p:txBody>
          <a:bodyPr>
            <a:normAutofit/>
          </a:bodyPr>
          <a:lstStyle/>
          <a:p>
            <a:r>
              <a:rPr lang="en-US" sz="2400" dirty="0"/>
              <a:t>The Value of Life and a Life Worth Living  </a:t>
            </a:r>
          </a:p>
        </p:txBody>
      </p:sp>
      <p:sp>
        <p:nvSpPr>
          <p:cNvPr id="6" name="TextBox 5">
            <a:extLst>
              <a:ext uri="{FF2B5EF4-FFF2-40B4-BE49-F238E27FC236}">
                <a16:creationId xmlns:a16="http://schemas.microsoft.com/office/drawing/2014/main" id="{E858C5C6-59E1-42C3-A508-189F78266526}"/>
              </a:ext>
            </a:extLst>
          </p:cNvPr>
          <p:cNvSpPr txBox="1"/>
          <p:nvPr/>
        </p:nvSpPr>
        <p:spPr>
          <a:xfrm>
            <a:off x="4027055" y="1434339"/>
            <a:ext cx="5024582" cy="4137095"/>
          </a:xfrm>
          <a:prstGeom prst="rect">
            <a:avLst/>
          </a:prstGeom>
          <a:noFill/>
        </p:spPr>
        <p:txBody>
          <a:bodyPr wrap="square">
            <a:spAutoFit/>
          </a:bodyPr>
          <a:lstStyle/>
          <a:p>
            <a:pPr>
              <a:lnSpc>
                <a:spcPct val="107000"/>
              </a:lnSpc>
              <a:spcAft>
                <a:spcPts val="800"/>
              </a:spcAft>
            </a:pPr>
            <a:r>
              <a:rPr lang="en-US" sz="1800" b="1" u="sng" dirty="0">
                <a:effectLst/>
                <a:latin typeface="Arial" panose="020B0604020202020204" pitchFamily="34" charset="0"/>
                <a:ea typeface="Calibri" panose="020F0502020204030204" pitchFamily="34" charset="0"/>
                <a:cs typeface="Times New Roman" panose="02020603050405020304" pitchFamily="18" charset="0"/>
              </a:rPr>
              <a:t>Islam</a:t>
            </a:r>
            <a:r>
              <a:rPr lang="en-US" sz="1800" dirty="0">
                <a:effectLst/>
                <a:latin typeface="Arial" panose="020B0604020202020204" pitchFamily="34" charset="0"/>
                <a:ea typeface="Calibri" panose="020F0502020204030204" pitchFamily="34" charset="0"/>
                <a:cs typeface="Times New Roman" panose="02020603050405020304" pitchFamily="18" charset="0"/>
              </a:rPr>
              <a:t> Only when human beings </a:t>
            </a:r>
            <a:r>
              <a:rPr lang="en-US" sz="1800" b="1" dirty="0">
                <a:effectLst/>
                <a:latin typeface="Arial" panose="020B0604020202020204" pitchFamily="34" charset="0"/>
                <a:ea typeface="Calibri" panose="020F0502020204030204" pitchFamily="34" charset="0"/>
                <a:cs typeface="Times New Roman" panose="02020603050405020304" pitchFamily="18" charset="0"/>
              </a:rPr>
              <a:t>worship their God by submitting to His religious law can they have peace and harmony</a:t>
            </a:r>
            <a:r>
              <a:rPr lang="en-US" sz="1800" dirty="0">
                <a:effectLst/>
                <a:latin typeface="Arial" panose="020B0604020202020204" pitchFamily="34" charset="0"/>
                <a:ea typeface="Calibri" panose="020F0502020204030204" pitchFamily="34" charset="0"/>
                <a:cs typeface="Times New Roman" panose="02020603050405020304" pitchFamily="18" charset="0"/>
              </a:rPr>
              <a:t> in their lives and the hope for heaven, just like the universe runs in harmony by submitting to the physical laws set by its Lord. </a:t>
            </a:r>
            <a:r>
              <a:rPr lang="en-US" sz="1800" b="1" dirty="0">
                <a:effectLst/>
                <a:latin typeface="Arial" panose="020B0604020202020204" pitchFamily="34" charset="0"/>
                <a:ea typeface="Calibri" panose="020F0502020204030204" pitchFamily="34" charset="0"/>
                <a:cs typeface="Times New Roman" panose="02020603050405020304" pitchFamily="18" charset="0"/>
              </a:rPr>
              <a:t>When you remove the hope of heaven, you remove the ultimate value and purpose of life.</a:t>
            </a:r>
            <a:r>
              <a:rPr lang="en-US" sz="1800" dirty="0">
                <a:effectLst/>
                <a:latin typeface="Arial" panose="020B0604020202020204" pitchFamily="34" charset="0"/>
                <a:ea typeface="Calibri" panose="020F0502020204030204" pitchFamily="34" charset="0"/>
                <a:cs typeface="Times New Roman" panose="02020603050405020304" pitchFamily="18" charset="0"/>
              </a:rPr>
              <a:t> Otherwise, what difference would it really make whether we live a life of virtue or vice? Everyone’s fate would be the same anyway. </a:t>
            </a:r>
          </a:p>
          <a:p>
            <a:pPr algn="r">
              <a:lnSpc>
                <a:spcPct val="107000"/>
              </a:lnSpc>
              <a:spcAft>
                <a:spcPts val="8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Imam Kamil Mufti, </a:t>
            </a:r>
            <a:r>
              <a:rPr lang="en-US" sz="1800" i="1" dirty="0">
                <a:effectLst/>
                <a:latin typeface="Arial" panose="020B0604020202020204" pitchFamily="34" charset="0"/>
                <a:ea typeface="Calibri" panose="020F0502020204030204" pitchFamily="34" charset="0"/>
                <a:cs typeface="Times New Roman" panose="02020603050405020304" pitchFamily="18" charset="0"/>
              </a:rPr>
              <a:t>Meaning of Life in Islam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A gold and blue rug&#10;&#10;Description automatically generated">
            <a:extLst>
              <a:ext uri="{FF2B5EF4-FFF2-40B4-BE49-F238E27FC236}">
                <a16:creationId xmlns:a16="http://schemas.microsoft.com/office/drawing/2014/main" id="{29268FE1-5F22-4340-9EC4-DD14316208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63" y="1887574"/>
            <a:ext cx="3731491" cy="3082852"/>
          </a:xfrm>
          <a:prstGeom prst="rect">
            <a:avLst/>
          </a:prstGeom>
        </p:spPr>
      </p:pic>
    </p:spTree>
    <p:extLst>
      <p:ext uri="{BB962C8B-B14F-4D97-AF65-F5344CB8AC3E}">
        <p14:creationId xmlns:p14="http://schemas.microsoft.com/office/powerpoint/2010/main" val="1179644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0134"/>
            <a:ext cx="9144000" cy="599607"/>
          </a:xfrm>
        </p:spPr>
        <p:txBody>
          <a:bodyPr>
            <a:normAutofit/>
          </a:bodyPr>
          <a:lstStyle/>
          <a:p>
            <a:r>
              <a:rPr lang="en-US" sz="2400" dirty="0"/>
              <a:t>The Value of Life and a Life Worth Living  </a:t>
            </a:r>
          </a:p>
        </p:txBody>
      </p:sp>
      <p:sp>
        <p:nvSpPr>
          <p:cNvPr id="6" name="TextBox 5">
            <a:extLst>
              <a:ext uri="{FF2B5EF4-FFF2-40B4-BE49-F238E27FC236}">
                <a16:creationId xmlns:a16="http://schemas.microsoft.com/office/drawing/2014/main" id="{E858C5C6-59E1-42C3-A508-189F78266526}"/>
              </a:ext>
            </a:extLst>
          </p:cNvPr>
          <p:cNvSpPr txBox="1"/>
          <p:nvPr/>
        </p:nvSpPr>
        <p:spPr>
          <a:xfrm>
            <a:off x="286327" y="1559927"/>
            <a:ext cx="5024582" cy="4137095"/>
          </a:xfrm>
          <a:prstGeom prst="rect">
            <a:avLst/>
          </a:prstGeom>
          <a:noFill/>
        </p:spPr>
        <p:txBody>
          <a:bodyPr wrap="square">
            <a:spAutoFit/>
          </a:bodyPr>
          <a:lstStyle/>
          <a:p>
            <a:pPr>
              <a:lnSpc>
                <a:spcPct val="107000"/>
              </a:lnSpc>
              <a:spcAft>
                <a:spcPts val="800"/>
              </a:spcAft>
            </a:pPr>
            <a:r>
              <a:rPr lang="en-US" sz="1800" b="1" u="sng" dirty="0">
                <a:solidFill>
                  <a:srgbClr val="272727"/>
                </a:solidFill>
                <a:effectLst/>
                <a:latin typeface="Arial" panose="020B0604020202020204" pitchFamily="34" charset="0"/>
                <a:ea typeface="Calibri" panose="020F0502020204030204" pitchFamily="34" charset="0"/>
              </a:rPr>
              <a:t>Judaism </a:t>
            </a:r>
            <a:r>
              <a:rPr lang="en-US" sz="1800" dirty="0">
                <a:solidFill>
                  <a:srgbClr val="272727"/>
                </a:solidFill>
                <a:effectLst/>
                <a:latin typeface="Arial" panose="020B0604020202020204" pitchFamily="34" charset="0"/>
                <a:ea typeface="Times New Roman" panose="02020603050405020304" pitchFamily="18" charset="0"/>
              </a:rPr>
              <a:t>“Kohelet [The Teacher] finds life short. The prospect of death threatens to rob him of all happiness, until he realises [sic] that </a:t>
            </a:r>
            <a:r>
              <a:rPr lang="en-US" sz="1800" b="1" dirty="0">
                <a:solidFill>
                  <a:srgbClr val="272727"/>
                </a:solidFill>
                <a:effectLst/>
                <a:latin typeface="Arial" panose="020B0604020202020204" pitchFamily="34" charset="0"/>
                <a:ea typeface="Times New Roman" panose="02020603050405020304" pitchFamily="18" charset="0"/>
              </a:rPr>
              <a:t>mortality is the very condition of our happiness</a:t>
            </a:r>
            <a:r>
              <a:rPr lang="en-US" sz="1800" dirty="0">
                <a:solidFill>
                  <a:srgbClr val="272727"/>
                </a:solidFill>
                <a:effectLst/>
                <a:latin typeface="Arial" panose="020B0604020202020204" pitchFamily="34" charset="0"/>
                <a:ea typeface="Times New Roman" panose="02020603050405020304" pitchFamily="18" charset="0"/>
              </a:rPr>
              <a:t>. Because life is short, every </a:t>
            </a:r>
            <a:r>
              <a:rPr lang="en-US" sz="1800" b="1" dirty="0">
                <a:solidFill>
                  <a:srgbClr val="272727"/>
                </a:solidFill>
                <a:effectLst/>
                <a:latin typeface="Arial" panose="020B0604020202020204" pitchFamily="34" charset="0"/>
                <a:ea typeface="Times New Roman" panose="02020603050405020304" pitchFamily="18" charset="0"/>
              </a:rPr>
              <a:t>moment is precious</a:t>
            </a:r>
            <a:r>
              <a:rPr lang="en-US" sz="1800" dirty="0">
                <a:solidFill>
                  <a:srgbClr val="272727"/>
                </a:solidFill>
                <a:effectLst/>
                <a:latin typeface="Arial" panose="020B0604020202020204" pitchFamily="34" charset="0"/>
                <a:ea typeface="Times New Roman" panose="02020603050405020304" pitchFamily="18" charset="0"/>
              </a:rPr>
              <a:t>. That is the knowledge most of us are only taught through pain or crisis or loss. Work, love, life itself: these are the sources of joy…</a:t>
            </a:r>
            <a:r>
              <a:rPr lang="en-US" sz="1800" b="1" dirty="0">
                <a:solidFill>
                  <a:srgbClr val="272727"/>
                </a:solidFill>
                <a:effectLst/>
                <a:latin typeface="Arial" panose="020B0604020202020204" pitchFamily="34" charset="0"/>
                <a:ea typeface="Times New Roman" panose="02020603050405020304" pitchFamily="18" charset="0"/>
              </a:rPr>
              <a:t>Happiness lies in being, not in having</a:t>
            </a:r>
            <a:r>
              <a:rPr lang="en-US" sz="1800" dirty="0">
                <a:solidFill>
                  <a:srgbClr val="272727"/>
                </a:solidFill>
                <a:effectLst/>
                <a:latin typeface="Arial" panose="020B0604020202020204" pitchFamily="34" charset="0"/>
                <a:ea typeface="Times New Roman" panose="02020603050405020304" pitchFamily="18" charset="0"/>
              </a:rPr>
              <a:t>.” </a:t>
            </a:r>
          </a:p>
          <a:p>
            <a:pPr algn="r">
              <a:lnSpc>
                <a:spcPct val="107000"/>
              </a:lnSpc>
              <a:spcAft>
                <a:spcPts val="800"/>
              </a:spcAft>
            </a:pPr>
            <a:r>
              <a:rPr lang="en-US" sz="1800" dirty="0">
                <a:solidFill>
                  <a:srgbClr val="272727"/>
                </a:solidFill>
                <a:effectLst/>
                <a:latin typeface="Arial" panose="020B0604020202020204" pitchFamily="34" charset="0"/>
                <a:ea typeface="Times New Roman" panose="02020603050405020304" pitchFamily="18" charset="0"/>
              </a:rPr>
              <a:t>Rabbi Lord Sachs, </a:t>
            </a:r>
            <a:r>
              <a:rPr lang="en-US" sz="1800" i="1" dirty="0">
                <a:solidFill>
                  <a:srgbClr val="272727"/>
                </a:solidFill>
                <a:effectLst/>
                <a:latin typeface="Arial" panose="020B0604020202020204" pitchFamily="34" charset="0"/>
                <a:ea typeface="Times New Roman" panose="02020603050405020304" pitchFamily="18" charset="0"/>
              </a:rPr>
              <a:t>Happiness is to be found in Being, Not in Having</a:t>
            </a:r>
            <a:endParaRPr lang="en-US" sz="1800" dirty="0">
              <a:effectLst/>
              <a:latin typeface="Times New Roman" panose="02020603050405020304" pitchFamily="18" charset="0"/>
              <a:ea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person reading a book shelf&#10;&#10;Description automatically generated">
            <a:extLst>
              <a:ext uri="{FF2B5EF4-FFF2-40B4-BE49-F238E27FC236}">
                <a16:creationId xmlns:a16="http://schemas.microsoft.com/office/drawing/2014/main" id="{66F19185-AAF6-460C-B675-C8F38500D5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4800" y="1674090"/>
            <a:ext cx="3472873" cy="3509819"/>
          </a:xfrm>
          <a:prstGeom prst="rect">
            <a:avLst/>
          </a:prstGeom>
        </p:spPr>
      </p:pic>
    </p:spTree>
    <p:extLst>
      <p:ext uri="{BB962C8B-B14F-4D97-AF65-F5344CB8AC3E}">
        <p14:creationId xmlns:p14="http://schemas.microsoft.com/office/powerpoint/2010/main" val="1445106075"/>
      </p:ext>
    </p:extLst>
  </p:cSld>
  <p:clrMapOvr>
    <a:masterClrMapping/>
  </p:clrMapOvr>
</p:sld>
</file>

<file path=ppt/theme/theme1.xml><?xml version="1.0" encoding="utf-8"?>
<a:theme xmlns:a="http://schemas.openxmlformats.org/drawingml/2006/main" name="2_USARC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8C060DC519C5438F279013B0EC9B02" ma:contentTypeVersion="10" ma:contentTypeDescription="Create a new document." ma:contentTypeScope="" ma:versionID="012d62d1f07b292689fa90dc1b417915">
  <xsd:schema xmlns:xsd="http://www.w3.org/2001/XMLSchema" xmlns:xs="http://www.w3.org/2001/XMLSchema" xmlns:p="http://schemas.microsoft.com/office/2006/metadata/properties" xmlns:ns3="bc96db8f-62c4-44cc-8b28-7ef117495d18" xmlns:ns4="04adc925-6b5d-4628-b7e0-5b86efa98958" targetNamespace="http://schemas.microsoft.com/office/2006/metadata/properties" ma:root="true" ma:fieldsID="860ebaa1ea198c3d7751e40c3655b465" ns3:_="" ns4:_="">
    <xsd:import namespace="bc96db8f-62c4-44cc-8b28-7ef117495d18"/>
    <xsd:import namespace="04adc925-6b5d-4628-b7e0-5b86efa9895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96db8f-62c4-44cc-8b28-7ef117495d1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adc925-6b5d-4628-b7e0-5b86efa9895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588A9F-1F17-4897-935B-D2601F5D30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96db8f-62c4-44cc-8b28-7ef117495d18"/>
    <ds:schemaRef ds:uri="04adc925-6b5d-4628-b7e0-5b86efa989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BD3D6D3-AA70-43B1-8C28-AF7601C45A7D}">
  <ds:schemaRefs>
    <ds:schemaRef ds:uri="http://purl.org/dc/elements/1.1/"/>
    <ds:schemaRef ds:uri="http://schemas.microsoft.com/office/2006/metadata/properties"/>
    <ds:schemaRef ds:uri="bc96db8f-62c4-44cc-8b28-7ef117495d18"/>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04adc925-6b5d-4628-b7e0-5b86efa98958"/>
    <ds:schemaRef ds:uri="http://www.w3.org/XML/1998/namespace"/>
    <ds:schemaRef ds:uri="http://purl.org/dc/dcmitype/"/>
  </ds:schemaRefs>
</ds:datastoreItem>
</file>

<file path=customXml/itemProps3.xml><?xml version="1.0" encoding="utf-8"?>
<ds:datastoreItem xmlns:ds="http://schemas.openxmlformats.org/officeDocument/2006/customXml" ds:itemID="{52D37CF2-82B9-49FD-A5BE-C5000EF791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6519</TotalTime>
  <Words>1321</Words>
  <Application>Microsoft Office PowerPoint</Application>
  <PresentationFormat>On-screen Show (4:3)</PresentationFormat>
  <Paragraphs>90</Paragraphs>
  <Slides>14</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Calibri</vt:lpstr>
      <vt:lpstr> Arial</vt:lpstr>
      <vt:lpstr>Arial</vt:lpstr>
      <vt:lpstr>Times New Roman</vt:lpstr>
      <vt:lpstr>Georgia</vt:lpstr>
      <vt:lpstr>2_USARC Slide Template</vt:lpstr>
      <vt:lpstr>USARC FOUNDATIONAL READINESS DAY: The Value of Life A Life Worth Living    </vt:lpstr>
      <vt:lpstr>KEY POINTS</vt:lpstr>
      <vt:lpstr> THE PROFESSIONAL SOLDIER </vt:lpstr>
      <vt:lpstr>The Value of Life and a Life Worth Living  </vt:lpstr>
      <vt:lpstr>The Value of Life and a Life Worth Living  </vt:lpstr>
      <vt:lpstr>The Value of Life and a Life Worth Living  </vt:lpstr>
      <vt:lpstr>The Value of Life and a Life Worth Living  </vt:lpstr>
      <vt:lpstr>The Value of Life and a Life Worth Living  </vt:lpstr>
      <vt:lpstr>The Value of Life and a Life Worth Living  </vt:lpstr>
      <vt:lpstr>The Value of Life and a Life Worth Living  </vt:lpstr>
      <vt:lpstr>The Value of Life</vt:lpstr>
      <vt:lpstr>A Life Worth Living</vt:lpstr>
      <vt:lpstr>Strategy for A Life Worth Living</vt:lpstr>
      <vt:lpstr>KEY POINTS</vt:lpstr>
    </vt:vector>
  </TitlesOfParts>
  <Manager>rosa.l.bell.mil@mail.mil</Manager>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OCAR USARC Slide Template</dc:title>
  <dc:creator>rosa.l.bell.mil@mail.mil</dc:creator>
  <cp:lastModifiedBy>Emery, Virginia A LTC USARMY USARC HQ (USA)</cp:lastModifiedBy>
  <cp:revision>167</cp:revision>
  <cp:lastPrinted>2020-02-18T17:27:37Z</cp:lastPrinted>
  <dcterms:created xsi:type="dcterms:W3CDTF">2015-08-24T12:55:25Z</dcterms:created>
  <dcterms:modified xsi:type="dcterms:W3CDTF">2022-03-17T15:59:49Z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0x010100398C060DC519C5438F279013B0EC9B02</vt:lpwstr>
  </property>
  <property fmtid="{D5CDD505-2E9C-101B-9397-08002B2CF9AE}" pid="3" name="_dlc_DocIdItemGuid">
    <vt:lpwstr>3fe04e70-b107-4b88-a1d3-1ffa181c05ae</vt:lpwstr>
  </property>
</Properties>
</file>