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5"/>
  </p:notesMasterIdLst>
  <p:handoutMasterIdLst>
    <p:handoutMasterId r:id="rId26"/>
  </p:handoutMasterIdLst>
  <p:sldIdLst>
    <p:sldId id="462" r:id="rId5"/>
    <p:sldId id="431" r:id="rId6"/>
    <p:sldId id="467" r:id="rId7"/>
    <p:sldId id="459" r:id="rId8"/>
    <p:sldId id="434" r:id="rId9"/>
    <p:sldId id="449" r:id="rId10"/>
    <p:sldId id="463" r:id="rId11"/>
    <p:sldId id="464" r:id="rId12"/>
    <p:sldId id="438" r:id="rId13"/>
    <p:sldId id="451" r:id="rId14"/>
    <p:sldId id="452" r:id="rId15"/>
    <p:sldId id="453" r:id="rId16"/>
    <p:sldId id="454" r:id="rId17"/>
    <p:sldId id="465" r:id="rId18"/>
    <p:sldId id="456" r:id="rId19"/>
    <p:sldId id="457" r:id="rId20"/>
    <p:sldId id="445" r:id="rId21"/>
    <p:sldId id="446" r:id="rId22"/>
    <p:sldId id="447" r:id="rId23"/>
    <p:sldId id="466" r:id="rId24"/>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92993" autoAdjust="0"/>
  </p:normalViewPr>
  <p:slideViewPr>
    <p:cSldViewPr>
      <p:cViewPr varScale="1">
        <p:scale>
          <a:sx n="109" d="100"/>
          <a:sy n="109" d="100"/>
        </p:scale>
        <p:origin x="610" y="8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113" d="100"/>
          <a:sy n="113" d="100"/>
        </p:scale>
        <p:origin x="1716" y="-13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227" cy="352040"/>
          </a:xfrm>
          <a:prstGeom prst="rect">
            <a:avLst/>
          </a:prstGeom>
        </p:spPr>
        <p:txBody>
          <a:bodyPr vert="horz" lIns="92088" tIns="46044" rIns="92088" bIns="46044" rtlCol="0"/>
          <a:lstStyle>
            <a:lvl1pPr algn="l">
              <a:defRPr sz="1200"/>
            </a:lvl1pPr>
          </a:lstStyle>
          <a:p>
            <a:endParaRPr lang="en-US" dirty="0"/>
          </a:p>
        </p:txBody>
      </p:sp>
      <p:sp>
        <p:nvSpPr>
          <p:cNvPr id="3" name="Date Placeholder 2"/>
          <p:cNvSpPr>
            <a:spLocks noGrp="1"/>
          </p:cNvSpPr>
          <p:nvPr>
            <p:ph type="dt" sz="quarter" idx="1"/>
          </p:nvPr>
        </p:nvSpPr>
        <p:spPr>
          <a:xfrm>
            <a:off x="5266575" y="0"/>
            <a:ext cx="4028227" cy="352040"/>
          </a:xfrm>
          <a:prstGeom prst="rect">
            <a:avLst/>
          </a:prstGeom>
        </p:spPr>
        <p:txBody>
          <a:bodyPr vert="horz" lIns="92088" tIns="46044" rIns="92088" bIns="46044" rtlCol="0"/>
          <a:lstStyle>
            <a:lvl1pPr algn="r">
              <a:defRPr sz="1200"/>
            </a:lvl1pPr>
          </a:lstStyle>
          <a:p>
            <a:fld id="{FFA59032-EC77-48A1-9BDF-444272F35607}" type="datetimeFigureOut">
              <a:rPr lang="en-US" smtClean="0"/>
              <a:t>2/23/2022</a:t>
            </a:fld>
            <a:endParaRPr lang="en-US" dirty="0"/>
          </a:p>
        </p:txBody>
      </p:sp>
      <p:sp>
        <p:nvSpPr>
          <p:cNvPr id="4" name="Footer Placeholder 3"/>
          <p:cNvSpPr>
            <a:spLocks noGrp="1"/>
          </p:cNvSpPr>
          <p:nvPr>
            <p:ph type="ftr" sz="quarter" idx="2"/>
          </p:nvPr>
        </p:nvSpPr>
        <p:spPr>
          <a:xfrm>
            <a:off x="0" y="6658360"/>
            <a:ext cx="4028227" cy="352040"/>
          </a:xfrm>
          <a:prstGeom prst="rect">
            <a:avLst/>
          </a:prstGeom>
        </p:spPr>
        <p:txBody>
          <a:bodyPr vert="horz" lIns="92088" tIns="46044" rIns="92088" bIns="4604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6575" y="6658360"/>
            <a:ext cx="4028227" cy="352040"/>
          </a:xfrm>
          <a:prstGeom prst="rect">
            <a:avLst/>
          </a:prstGeom>
        </p:spPr>
        <p:txBody>
          <a:bodyPr vert="horz" lIns="92088" tIns="46044" rIns="92088" bIns="46044" rtlCol="0" anchor="b"/>
          <a:lstStyle>
            <a:lvl1pPr algn="r">
              <a:defRPr sz="1200"/>
            </a:lvl1pPr>
          </a:lstStyle>
          <a:p>
            <a:fld id="{1BC8FCE4-33AA-4DEB-8E37-5B89267F2F5C}" type="slidenum">
              <a:rPr lang="en-US" smtClean="0"/>
              <a:t>‹#›</a:t>
            </a:fld>
            <a:endParaRPr lang="en-US" dirty="0"/>
          </a:p>
        </p:txBody>
      </p:sp>
    </p:spTree>
    <p:extLst>
      <p:ext uri="{BB962C8B-B14F-4D97-AF65-F5344CB8AC3E}">
        <p14:creationId xmlns:p14="http://schemas.microsoft.com/office/powerpoint/2010/main" val="3983469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PlaceHolder 1"/>
          <p:cNvSpPr>
            <a:spLocks noGrp="1"/>
          </p:cNvSpPr>
          <p:nvPr>
            <p:ph type="body"/>
          </p:nvPr>
        </p:nvSpPr>
        <p:spPr>
          <a:xfrm>
            <a:off x="782317" y="4815728"/>
            <a:ext cx="6258170" cy="4562077"/>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101" name="PlaceHolder 2"/>
          <p:cNvSpPr>
            <a:spLocks noGrp="1"/>
          </p:cNvSpPr>
          <p:nvPr>
            <p:ph type="hdr"/>
          </p:nvPr>
        </p:nvSpPr>
        <p:spPr>
          <a:xfrm>
            <a:off x="1" y="4"/>
            <a:ext cx="3394869" cy="506575"/>
          </a:xfrm>
          <a:prstGeom prst="rect">
            <a:avLst/>
          </a:prstGeom>
        </p:spPr>
        <p:txBody>
          <a:bodyPr lIns="0" tIns="0" rIns="0" bIns="0"/>
          <a:lstStyle/>
          <a:p>
            <a:r>
              <a:rPr lang="en-US" sz="1400" b="0" strike="noStrike" spc="-1" dirty="0">
                <a:solidFill>
                  <a:srgbClr val="000000"/>
                </a:solidFill>
                <a:uFill>
                  <a:solidFill>
                    <a:srgbClr val="FFFFFF"/>
                  </a:solidFill>
                </a:uFill>
                <a:latin typeface="Times New Roman"/>
              </a:rPr>
              <a:t>&lt;header&gt;</a:t>
            </a:r>
          </a:p>
        </p:txBody>
      </p:sp>
      <p:sp>
        <p:nvSpPr>
          <p:cNvPr id="102" name="PlaceHolder 3"/>
          <p:cNvSpPr>
            <a:spLocks noGrp="1"/>
          </p:cNvSpPr>
          <p:nvPr>
            <p:ph type="dt"/>
          </p:nvPr>
        </p:nvSpPr>
        <p:spPr>
          <a:xfrm>
            <a:off x="4427934" y="4"/>
            <a:ext cx="3394869" cy="506575"/>
          </a:xfrm>
          <a:prstGeom prst="rect">
            <a:avLst/>
          </a:prstGeom>
        </p:spPr>
        <p:txBody>
          <a:bodyPr lIns="0" tIns="0" rIns="0" bIns="0"/>
          <a:lstStyle/>
          <a:p>
            <a:pPr algn="r"/>
            <a:r>
              <a:rPr lang="en-US" sz="1400" b="0" strike="noStrike" spc="-1" dirty="0">
                <a:solidFill>
                  <a:srgbClr val="000000"/>
                </a:solidFill>
                <a:uFill>
                  <a:solidFill>
                    <a:srgbClr val="FFFFFF"/>
                  </a:solidFill>
                </a:uFill>
                <a:latin typeface="Times New Roman"/>
              </a:rPr>
              <a:t>&lt;date/time&gt;</a:t>
            </a:r>
          </a:p>
        </p:txBody>
      </p:sp>
      <p:sp>
        <p:nvSpPr>
          <p:cNvPr id="103" name="PlaceHolder 4"/>
          <p:cNvSpPr>
            <a:spLocks noGrp="1"/>
          </p:cNvSpPr>
          <p:nvPr>
            <p:ph type="ftr"/>
          </p:nvPr>
        </p:nvSpPr>
        <p:spPr>
          <a:xfrm>
            <a:off x="1" y="9631819"/>
            <a:ext cx="3394869" cy="506575"/>
          </a:xfrm>
          <a:prstGeom prst="rect">
            <a:avLst/>
          </a:prstGeom>
        </p:spPr>
        <p:txBody>
          <a:bodyPr lIns="0" tIns="0" rIns="0" bIns="0" anchor="b"/>
          <a:lstStyle/>
          <a:p>
            <a:r>
              <a:rPr lang="en-US" sz="1400" b="0" strike="noStrike" spc="-1" dirty="0">
                <a:solidFill>
                  <a:srgbClr val="000000"/>
                </a:solidFill>
                <a:uFill>
                  <a:solidFill>
                    <a:srgbClr val="FFFFFF"/>
                  </a:solidFill>
                </a:uFill>
                <a:latin typeface="Times New Roman"/>
              </a:rPr>
              <a:t>&lt;footer&gt;</a:t>
            </a:r>
          </a:p>
        </p:txBody>
      </p:sp>
      <p:sp>
        <p:nvSpPr>
          <p:cNvPr id="104" name="PlaceHolder 5"/>
          <p:cNvSpPr>
            <a:spLocks noGrp="1"/>
          </p:cNvSpPr>
          <p:nvPr>
            <p:ph type="sldNum"/>
          </p:nvPr>
        </p:nvSpPr>
        <p:spPr>
          <a:xfrm>
            <a:off x="4427934" y="9631819"/>
            <a:ext cx="3394869" cy="506575"/>
          </a:xfrm>
          <a:prstGeom prst="rect">
            <a:avLst/>
          </a:prstGeom>
        </p:spPr>
        <p:txBody>
          <a:bodyPr lIns="0" tIns="0" rIns="0" bIns="0" anchor="b"/>
          <a:lstStyle/>
          <a:p>
            <a:pPr algn="r"/>
            <a:fld id="{005DCC2E-891B-4596-A45A-230E39CCF475}" type="slidenum">
              <a:rPr lang="en-US" sz="1400" b="0" strike="noStrike" spc="-1">
                <a:solidFill>
                  <a:srgbClr val="000000"/>
                </a:solidFill>
                <a:uFill>
                  <a:solidFill>
                    <a:srgbClr val="FFFFFF"/>
                  </a:solidFill>
                </a:uFill>
                <a:latin typeface="Times New Roman"/>
              </a:rPr>
              <a:pPr algn="r"/>
              <a:t>‹#›</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735527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1" dirty="0" smtClean="0"/>
              <a:t>(Graphics updated</a:t>
            </a:r>
            <a:r>
              <a:rPr lang="en-US" b="1" baseline="0" dirty="0" smtClean="0"/>
              <a:t> with 2020 Brand Book Graphics)</a:t>
            </a:r>
            <a:endParaRPr lang="en-US" b="1" dirty="0" smtClean="0"/>
          </a:p>
          <a:p>
            <a:r>
              <a:rPr lang="en-US" b="1" dirty="0" smtClean="0"/>
              <a:t>SLIDE </a:t>
            </a:r>
            <a:r>
              <a:rPr lang="en-US" b="1" dirty="0"/>
              <a:t>NOTES:</a:t>
            </a:r>
          </a:p>
          <a:p>
            <a:pPr marL="171176" indent="-171176" defTabSz="912937">
              <a:buFontTx/>
              <a:buChar char="-"/>
              <a:defRPr/>
            </a:pPr>
            <a:r>
              <a:rPr lang="en-US" dirty="0"/>
              <a:t>Welcome.  Intro yourself. Remind them to silence cell phone and that you will take breaks, then don’t forget to actually take them.  Have someone remind you!  (Suggested:  10-15 min breaks per 45-50 mins training.)</a:t>
            </a:r>
          </a:p>
          <a:p>
            <a:pPr marL="171176" indent="-171176">
              <a:buFontTx/>
              <a:buChar char="-"/>
            </a:pPr>
            <a:r>
              <a:rPr lang="en-US" dirty="0"/>
              <a:t>Explain timeline and agenda (see next slide).</a:t>
            </a:r>
          </a:p>
          <a:p>
            <a:pPr marL="171176" indent="-171176">
              <a:buFontTx/>
              <a:buChar char="-"/>
            </a:pPr>
            <a:r>
              <a:rPr lang="en-US" dirty="0"/>
              <a:t>Intro statement:  We are here today because we need your help to recruit tomorrow’s Chaplains today!  And we need your help to influence who becomes Religious Affairs Specialists and Directors of Religious Education.  This training is part of the Chief of Chaplains #1 Line of Effort:  recruiting.</a:t>
            </a:r>
          </a:p>
          <a:p>
            <a:pPr marL="171176" indent="-171176">
              <a:buFontTx/>
              <a:buChar char="-"/>
            </a:pPr>
            <a:r>
              <a:rPr lang="en-US" dirty="0"/>
              <a:t>These slides are available on an on line portal, to be discussed later.  As you can see at the bottom of this first slide there is also a generic email address which you can use to contact the Dept. of the Chief of Chaplains (DACH)-Recruiting (REC) office directly.  It will be on the slide at the end as well.</a:t>
            </a:r>
          </a:p>
          <a:p>
            <a:endParaRPr lang="en-US" baseline="0" dirty="0" smtClean="0"/>
          </a:p>
          <a:p>
            <a:endParaRPr lang="en-US" baseline="0" dirty="0" smtClean="0"/>
          </a:p>
          <a:p>
            <a:r>
              <a:rPr lang="en-US" b="1" baseline="0" dirty="0" smtClean="0"/>
              <a:t>ADMIN NOTES:</a:t>
            </a:r>
          </a:p>
          <a:p>
            <a:pPr marL="172665" indent="-172665">
              <a:buFontTx/>
              <a:buChar char="-"/>
            </a:pPr>
            <a:r>
              <a:rPr lang="en-US" baseline="0" dirty="0" smtClean="0"/>
              <a:t>This slide deck will be updated periodically.  Check the portal to ensure you have the latest version.  Date is on this slide above the DACH-REC email.</a:t>
            </a:r>
          </a:p>
          <a:p>
            <a:pPr marL="172665" indent="-172665">
              <a:buFontTx/>
              <a:buChar char="-"/>
            </a:pPr>
            <a:r>
              <a:rPr lang="en-US" baseline="0" dirty="0" smtClean="0"/>
              <a:t>This training fulfills a Chief of Chaplain’s training priority and is included in the Chief’s FY2020 Training &amp; Leader Development Guidance (SEP19).</a:t>
            </a:r>
          </a:p>
          <a:p>
            <a:pPr marL="172665" indent="-172665" defTabSz="912937">
              <a:buFontTx/>
              <a:buChar char="-"/>
              <a:defRPr/>
            </a:pPr>
            <a:r>
              <a:rPr lang="en-US" baseline="0" dirty="0" smtClean="0"/>
              <a:t>This version of ECAR training is meant to be used at a UMT Training 90 minutes or longer, or for self-training.</a:t>
            </a:r>
          </a:p>
          <a:p>
            <a:pPr marL="172665" indent="-172665" defTabSz="912937">
              <a:buFontTx/>
              <a:buChar char="-"/>
              <a:defRPr/>
            </a:pPr>
            <a:r>
              <a:rPr lang="en-US" baseline="0" dirty="0" smtClean="0"/>
              <a:t>The brief is naturally going to lean towards the effort to recruit chaplains, but it is intended to include elements of how we in the Corps can also influence those who become Religious Affairs Specialists and Directors of Religious Education as well.  It is directed towards the Corps at large, all at different levels.  To that end, terms are often spelled out and few things are assumed.  </a:t>
            </a:r>
          </a:p>
          <a:p>
            <a:pPr marL="172665" indent="-172665">
              <a:buFontTx/>
              <a:buChar char="-"/>
            </a:pPr>
            <a:r>
              <a:rPr lang="en-US" baseline="0" dirty="0" smtClean="0"/>
              <a:t>BRIEFING 101:  The script on each slide is suggested as well as some ADMIN notes.  Please DO NOT just read the side to the audience.  Make it your own.  Don’t read everything on every slide!  Let people read themselves as you highlight things.</a:t>
            </a:r>
          </a:p>
          <a:p>
            <a:pPr marL="172665" indent="-172665">
              <a:buFontTx/>
              <a:buChar char="-"/>
            </a:pPr>
            <a:r>
              <a:rPr lang="en-US" baseline="0" dirty="0" smtClean="0"/>
              <a:t>It is meant to be interactive.  It has been designed to encourage participation from all.  Questions are designed to encourage breaking your audience into smaller groups to provide opportunities for everyone to share.  If training time is short, you can simply call on a few to share with the group as a whole for each “participation slide” rather than breaking the audience down into smaller groups.</a:t>
            </a:r>
          </a:p>
          <a:p>
            <a:pPr marL="172665" indent="-172665">
              <a:buFontTx/>
              <a:buChar char="-"/>
            </a:pPr>
            <a:r>
              <a:rPr lang="en-US" baseline="0" dirty="0" smtClean="0"/>
              <a:t>This training is to be “Total Army” in that all three Compos are emphasized.  We need to cast the vision that we are recruiting for all three COMPOS.  One Army, one fight!</a:t>
            </a:r>
          </a:p>
          <a:p>
            <a:pPr marL="172665" indent="-172665">
              <a:buFontTx/>
              <a:buChar char="-"/>
            </a:pPr>
            <a:r>
              <a:rPr lang="en-US" dirty="0"/>
              <a:t>Hidden slides:  you will see that some slides are hidden because they contain a lot of extra information which is helpful to have access to, but isn’t necessary for a brief which intends to get a few points across well.  They are here for your information.  You may unhide them if you wish. Or just tell people they can download the slide deck to have access to all hidden slides with the details that go with the main points you are making.</a:t>
            </a:r>
          </a:p>
          <a:p>
            <a:pPr marL="172665" indent="-172665" defTabSz="912937">
              <a:buFontTx/>
              <a:buChar char="-"/>
              <a:defRPr/>
            </a:pPr>
            <a:endParaRPr lang="en-US" b="1" u="sng" baseline="0" dirty="0" smtClean="0"/>
          </a:p>
          <a:p>
            <a:pPr marL="172665" indent="-172665" defTabSz="912937">
              <a:buFontTx/>
              <a:buChar char="-"/>
              <a:defRPr/>
            </a:pPr>
            <a:r>
              <a:rPr lang="en-US" b="1" u="sng" baseline="0" dirty="0" smtClean="0"/>
              <a:t>Ultimate End State: </a:t>
            </a:r>
            <a:r>
              <a:rPr lang="en-US" dirty="0"/>
              <a:t>Vision has been cast and CHC members are motivated to start engaging immediately with potential applicants about serving in the Chaplain Corps.</a:t>
            </a:r>
          </a:p>
          <a:p>
            <a:pPr marL="172665" indent="-172665">
              <a:buFontTx/>
              <a:buChar char="-"/>
            </a:pPr>
            <a:endParaRPr lang="en-US" b="1" u="sng" dirty="0"/>
          </a:p>
          <a:p>
            <a:pPr marL="172665" indent="-172665">
              <a:buFontTx/>
              <a:buChar char="-"/>
            </a:pPr>
            <a:r>
              <a:rPr lang="en-US" b="1" u="sng" dirty="0"/>
              <a:t>Finally:  Feel free to personalize presentation.  </a:t>
            </a:r>
            <a:r>
              <a:rPr lang="en-US" dirty="0"/>
              <a:t>These slides are not meant to constrict you, but to help you meet the intent of the Chief’s training priority.</a:t>
            </a:r>
          </a:p>
          <a:p>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78153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Now, going back to what we opened</a:t>
            </a:r>
            <a:r>
              <a:rPr lang="en-US" baseline="0" dirty="0" smtClean="0"/>
              <a:t> up our training, with the Ice Breaker:  Telling our story!  </a:t>
            </a:r>
            <a:endParaRPr lang="en-US" dirty="0" smtClean="0"/>
          </a:p>
          <a:p>
            <a:pPr marL="171176" indent="-171176">
              <a:buFontTx/>
              <a:buChar char="-"/>
            </a:pPr>
            <a:r>
              <a:rPr lang="en-US" dirty="0" smtClean="0"/>
              <a:t>No one can argue with “your story!”  It’s like your personal</a:t>
            </a:r>
            <a:r>
              <a:rPr lang="en-US" baseline="0" dirty="0" smtClean="0"/>
              <a:t> testimony of faith. </a:t>
            </a:r>
          </a:p>
          <a:p>
            <a:pPr marL="171176" indent="-171176">
              <a:buFontTx/>
              <a:buChar char="-"/>
            </a:pPr>
            <a:r>
              <a:rPr lang="en-US" b="1" u="sng" dirty="0"/>
              <a:t>But here are some things to keep in mind to help you tell your story well.</a:t>
            </a:r>
          </a:p>
          <a:p>
            <a:endParaRPr lang="en-US" b="1" u="sng" dirty="0"/>
          </a:p>
          <a:p>
            <a:pPr marL="171176" indent="-171176">
              <a:buFontTx/>
              <a:buChar char="-"/>
            </a:pPr>
            <a:r>
              <a:rPr lang="en-US" b="1" u="sng" dirty="0"/>
              <a:t>By Telling your Army Story you generate Referrals </a:t>
            </a:r>
          </a:p>
          <a:p>
            <a:pPr marL="285293" indent="-285293">
              <a:buFont typeface="Arial" panose="020B0604020202020204" pitchFamily="34" charset="0"/>
              <a:buChar char="•"/>
            </a:pPr>
            <a:r>
              <a:rPr lang="en-US" dirty="0"/>
              <a:t>While each story is personal, its message is universal in its impact on the audience you are telling it too.  </a:t>
            </a:r>
          </a:p>
          <a:p>
            <a:pPr marL="285293" indent="-285293">
              <a:buFont typeface="Arial" panose="020B0604020202020204" pitchFamily="34" charset="0"/>
              <a:buChar char="•"/>
            </a:pPr>
            <a:r>
              <a:rPr lang="en-US" dirty="0"/>
              <a:t>Allows the opportunity to share your own Call and impart vision. </a:t>
            </a:r>
          </a:p>
          <a:p>
            <a:pPr marL="285293" indent="-285293">
              <a:buFont typeface="Arial" panose="020B0604020202020204" pitchFamily="34" charset="0"/>
              <a:buChar char="•"/>
            </a:pPr>
            <a:r>
              <a:rPr lang="en-US" dirty="0"/>
              <a:t>Establishes trust and credibility.</a:t>
            </a:r>
          </a:p>
          <a:p>
            <a:pPr marL="285293" indent="-285293">
              <a:buFont typeface="Arial" panose="020B0604020202020204" pitchFamily="34" charset="0"/>
              <a:buChar char="•"/>
            </a:pPr>
            <a:r>
              <a:rPr lang="en-US" dirty="0"/>
              <a:t>Gives the individual a chance to see the Army through your eyes.</a:t>
            </a:r>
            <a:endParaRPr lang="en-US" dirty="0" smtClean="0"/>
          </a:p>
          <a:p>
            <a:endParaRPr lang="en-US" dirty="0" smtClean="0"/>
          </a:p>
          <a:p>
            <a:pPr defTabSz="912937">
              <a:defRPr/>
            </a:pPr>
            <a:r>
              <a:rPr lang="en-US" b="1" u="sng" dirty="0"/>
              <a:t>ADMIN NOTES:</a:t>
            </a:r>
          </a:p>
          <a:p>
            <a:pPr marL="171176" indent="-171176" defTabSz="912937">
              <a:buFontTx/>
              <a:buChar char="-"/>
              <a:defRPr/>
            </a:pPr>
            <a:r>
              <a:rPr lang="en-US" baseline="0" dirty="0" smtClean="0"/>
              <a:t>Incentives:</a:t>
            </a:r>
          </a:p>
          <a:p>
            <a:pPr marL="627644" lvl="1" indent="-171176" defTabSz="912937">
              <a:buFontTx/>
              <a:buChar char="-"/>
              <a:defRPr/>
            </a:pPr>
            <a:r>
              <a:rPr lang="en-US" baseline="0" dirty="0" smtClean="0"/>
              <a:t>COMPO 1, RA: Active Duty options has Finder’s Keepers and Buddy System.  BLUF:  it’s possible to recruit to a particular duty station or for two new applicants to be assigned to the same duty station.  Contact Accessions Officer in the PER for the official memo and all the details.</a:t>
            </a:r>
          </a:p>
          <a:p>
            <a:pPr marL="627644" lvl="1" indent="-171176" defTabSz="912937">
              <a:buFontTx/>
              <a:buChar char="-"/>
              <a:defRPr/>
            </a:pPr>
            <a:r>
              <a:rPr lang="en-US" baseline="0" dirty="0" smtClean="0"/>
              <a:t>COMPO 2, ARNG: has incentives as well both accessions as well as service loan repayment options. See ECAR Portal for more detailed slides.</a:t>
            </a:r>
            <a:endParaRPr lang="en-US" dirty="0" smtClean="0"/>
          </a:p>
          <a:p>
            <a:pPr marL="627644" lvl="1" indent="-171176" defTabSz="912937">
              <a:buFontTx/>
              <a:buChar char="-"/>
              <a:defRPr/>
            </a:pPr>
            <a:r>
              <a:rPr lang="en-US" dirty="0" smtClean="0"/>
              <a:t>COMPO 3, USAR’s incentive program:</a:t>
            </a:r>
            <a:r>
              <a:rPr lang="en-US" baseline="0" dirty="0" smtClean="0"/>
              <a:t>  loan repayment. See ECAR Portal for more detailed slides.</a:t>
            </a:r>
            <a:endParaRPr lang="en-US" dirty="0" smtClean="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10</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399909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0879">
              <a:defRPr/>
            </a:pPr>
            <a:r>
              <a:rPr lang="en-US" b="1" dirty="0"/>
              <a:t>SLIDE NOTES:</a:t>
            </a:r>
          </a:p>
          <a:p>
            <a:pPr marL="171176" indent="-171176" defTabSz="920879">
              <a:buFontTx/>
              <a:buChar char="-"/>
              <a:defRPr/>
            </a:pPr>
            <a:r>
              <a:rPr lang="en-US" baseline="0" dirty="0" smtClean="0"/>
              <a:t>So we have talked about the power of telling our story and some key points to remember.  So let’s now talk about WHERE we can tell our story?</a:t>
            </a:r>
          </a:p>
          <a:p>
            <a:pPr defTabSz="920879">
              <a:defRPr/>
            </a:pPr>
            <a:endParaRPr lang="en-US" baseline="0" dirty="0" smtClean="0"/>
          </a:p>
          <a:p>
            <a:pPr defTabSz="920879">
              <a:defRPr/>
            </a:pPr>
            <a:endParaRPr lang="en-US" baseline="0" dirty="0" smtClean="0"/>
          </a:p>
          <a:p>
            <a:pPr defTabSz="920879">
              <a:defRPr/>
            </a:pPr>
            <a:r>
              <a:rPr lang="en-US" b="1" baseline="0" dirty="0" smtClean="0"/>
              <a:t>ADMIN NOTES</a:t>
            </a:r>
          </a:p>
          <a:p>
            <a:pPr marL="172665" indent="-172665" defTabSz="920879">
              <a:buFontTx/>
              <a:buChar char="-"/>
              <a:defRPr/>
            </a:pPr>
            <a:r>
              <a:rPr lang="en-US" baseline="0" dirty="0" smtClean="0"/>
              <a:t>This exercise should take just a few minutes.  Just ask the group at large to answer aloud from their seats.  </a:t>
            </a:r>
          </a:p>
          <a:p>
            <a:pPr marL="172665" indent="-172665" defTabSz="920879">
              <a:buFontTx/>
              <a:buChar char="-"/>
              <a:defRPr/>
            </a:pPr>
            <a:r>
              <a:rPr lang="en-US" baseline="0" dirty="0" smtClean="0"/>
              <a:t>After soliciting response, then go to next slide where some of the major places are listed.</a:t>
            </a:r>
          </a:p>
          <a:p>
            <a:pPr marL="172665" indent="-172665" defTabSz="920879">
              <a:buFontTx/>
              <a:buChar char="-"/>
              <a:defRPr/>
            </a:pPr>
            <a:r>
              <a:rPr lang="en-US" baseline="0" dirty="0" smtClean="0"/>
              <a:t>It is important because it shows that we already know many places to go, but there are also many we have not thought about yet.</a:t>
            </a:r>
          </a:p>
          <a:p>
            <a:pPr marL="172665" indent="-172665" defTabSz="920879">
              <a:buFontTx/>
              <a:buChar char="-"/>
              <a:defRPr/>
            </a:pPr>
            <a:r>
              <a:rPr lang="en-US" baseline="0" dirty="0" smtClean="0"/>
              <a:t>This picture was taken in Iowa at a ROTC Cadet Christian Retreat!  Cadet Command Chaplain attended, taught the lessons and was able to spend the whole weekend engaging with future Officers.  Seeds were planted for the Chaplaincy.</a:t>
            </a:r>
          </a:p>
          <a:p>
            <a:pPr marL="172665" indent="-172665" defTabSz="920879">
              <a:buFontTx/>
              <a:buChar char="-"/>
              <a:defRPr/>
            </a:pPr>
            <a:endParaRPr lang="en-US" baseline="0" dirty="0" smtClean="0"/>
          </a:p>
          <a:p>
            <a:pPr marL="172665" indent="-172665" defTabSz="920879">
              <a:buFontTx/>
              <a:buChar char="-"/>
              <a:defRPr/>
            </a:pPr>
            <a:endParaRPr lang="en-US" dirty="0" smtClean="0"/>
          </a:p>
          <a:p>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11</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85882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Obviously you can tell your story anywhere to anyone who will listen!</a:t>
            </a:r>
          </a:p>
          <a:p>
            <a:pPr marL="171176" indent="-171176">
              <a:buFontTx/>
              <a:buChar char="-"/>
            </a:pPr>
            <a:r>
              <a:rPr lang="en-US" dirty="0" smtClean="0"/>
              <a:t>But here are some examples of the most common.</a:t>
            </a:r>
          </a:p>
          <a:p>
            <a:pPr marL="171176" indent="-171176" defTabSz="912937">
              <a:buFontTx/>
              <a:buChar char="-"/>
              <a:defRPr/>
            </a:pPr>
            <a:r>
              <a:rPr lang="en-US" dirty="0" smtClean="0"/>
              <a:t>As</a:t>
            </a:r>
            <a:r>
              <a:rPr lang="en-US" baseline="0" dirty="0" smtClean="0"/>
              <a:t> you travel on TDY why not turn it into a potential recruiting trip as well?  Look over this list and investigate to see what is available where you are going.  You’d be surprised how with a little effort, you can fit into a TDY trip an excellent recruiting opportunity.</a:t>
            </a:r>
            <a:endParaRPr lang="en-US" dirty="0" smtClean="0"/>
          </a:p>
          <a:p>
            <a:pPr marL="171176" indent="-171176" defTabSz="912937">
              <a:buFontTx/>
              <a:buChar char="-"/>
              <a:defRPr/>
            </a:pPr>
            <a:r>
              <a:rPr lang="en-US" dirty="0" smtClean="0"/>
              <a:t>You’ll note the “life cycle</a:t>
            </a:r>
            <a:r>
              <a:rPr lang="en-US" baseline="0" dirty="0" smtClean="0"/>
              <a:t> event” idea.  This came to us from a recently retiring CH(COL) who conducted his retirement ceremony, not on an Army post, but at a large gathering of missionaries and pastors within his faith tradition.  </a:t>
            </a:r>
            <a:r>
              <a:rPr lang="en-US" b="1" u="sng" baseline="0" dirty="0" smtClean="0"/>
              <a:t>His comment was, “</a:t>
            </a:r>
            <a:r>
              <a:rPr lang="en-US" b="1" u="sng" dirty="0"/>
              <a:t>I wish I had thought years ago of the idea to use life cycle events like promotions and award presentations as recruiting opportunities in alma matter and ecclesiastical type venues.  I trust going forward that others can start acting on the idea sooner than I did.”</a:t>
            </a:r>
          </a:p>
          <a:p>
            <a:pPr defTabSz="912937">
              <a:defRPr/>
            </a:pPr>
            <a:r>
              <a:rPr lang="en-US" dirty="0"/>
              <a:t>-  Youth organizations like scouting, Civil Air Patrol and JROTC are also powerful places to plant seed for both 56A and 56M!</a:t>
            </a:r>
          </a:p>
          <a:p>
            <a:pPr defTabSz="912937">
              <a:defRPr/>
            </a:pPr>
            <a:endParaRPr lang="en-US" dirty="0"/>
          </a:p>
          <a:p>
            <a:pPr defTabSz="912937">
              <a:defRPr/>
            </a:pPr>
            <a:r>
              <a:rPr lang="en-US" b="1" dirty="0"/>
              <a:t>ADMIN NOTES:</a:t>
            </a:r>
          </a:p>
          <a:p>
            <a:pPr marL="171176" indent="-171176" defTabSz="912937">
              <a:buFontTx/>
              <a:buChar char="-"/>
              <a:defRPr/>
            </a:pPr>
            <a:r>
              <a:rPr lang="en-US" dirty="0"/>
              <a:t>You may have a story of not being overall concerned about recruiting while being a Chaplain but now you’ve changed and are more intentional in taking advantage of these normal, “every day” opportunities.  Share that one purpose of ECAR is to help the Corps not wait until their retirement to see all the opportunities they had to tell their story along the way.</a:t>
            </a:r>
          </a:p>
          <a:p>
            <a:pPr defTabSz="912937">
              <a:defRPr/>
            </a:pPr>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12</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93662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0879">
              <a:lnSpc>
                <a:spcPct val="90000"/>
              </a:lnSpc>
              <a:defRPr/>
            </a:pPr>
            <a:r>
              <a:rPr lang="en-US" b="1" dirty="0"/>
              <a:t>SLIDE NOTES:</a:t>
            </a:r>
          </a:p>
          <a:p>
            <a:pPr marL="171176" indent="-171176" defTabSz="920879">
              <a:lnSpc>
                <a:spcPct val="90000"/>
              </a:lnSpc>
              <a:buFontTx/>
              <a:buChar char="-"/>
              <a:defRPr/>
            </a:pPr>
            <a:r>
              <a:rPr lang="en-US" b="0" dirty="0" smtClean="0">
                <a:latin typeface="Arial" panose="020B0604020202020204" pitchFamily="34" charset="0"/>
                <a:cs typeface="Arial" panose="020B0604020202020204" pitchFamily="34" charset="0"/>
              </a:rPr>
              <a:t>ROTC Cadets make an excellent pool of</a:t>
            </a:r>
            <a:r>
              <a:rPr lang="en-US" b="0" baseline="0" dirty="0" smtClean="0">
                <a:latin typeface="Arial" panose="020B0604020202020204" pitchFamily="34" charset="0"/>
                <a:cs typeface="Arial" panose="020B0604020202020204" pitchFamily="34" charset="0"/>
              </a:rPr>
              <a:t> potential Chaplains, as their dedication to the Army, leadership development and physical fitness are already established.  Many are not even aware that going straight from college to seminary/theological training is even possible.</a:t>
            </a:r>
          </a:p>
          <a:p>
            <a:pPr marL="627644" lvl="1" indent="-171176" defTabSz="920879">
              <a:lnSpc>
                <a:spcPct val="90000"/>
              </a:lnSpc>
              <a:buFontTx/>
              <a:buChar char="-"/>
              <a:defRPr/>
            </a:pPr>
            <a:r>
              <a:rPr lang="en-US" b="0" baseline="0" dirty="0" smtClean="0">
                <a:latin typeface="Arial" panose="020B0604020202020204" pitchFamily="34" charset="0"/>
                <a:cs typeface="Arial" panose="020B0604020202020204" pitchFamily="34" charset="0"/>
              </a:rPr>
              <a:t>This is why visiting ROTC programs can be so valuable.</a:t>
            </a:r>
            <a:r>
              <a:rPr lang="en-US" dirty="0" smtClean="0">
                <a:latin typeface="Arial" panose="020B0604020202020204" pitchFamily="34" charset="0"/>
                <a:cs typeface="Arial" panose="020B0604020202020204" pitchFamily="34" charset="0"/>
              </a:rPr>
              <a:t> ROTC is focused on teaching leadership.  So a suggested introduction would be expressing a desire to help educate their Cadets about the role and function of the Chaplains to help them to be better leaders.  ICW talking about the call to serve as a Chaplain. </a:t>
            </a:r>
          </a:p>
          <a:p>
            <a:pPr marL="171176" indent="-171176" defTabSz="920879">
              <a:lnSpc>
                <a:spcPct val="90000"/>
              </a:lnSpc>
              <a:buFontTx/>
              <a:buChar char="-"/>
              <a:defRPr/>
            </a:pPr>
            <a:r>
              <a:rPr lang="en-US" b="0" baseline="0" dirty="0" smtClean="0">
                <a:latin typeface="Arial" panose="020B0604020202020204" pitchFamily="34" charset="0"/>
                <a:cs typeface="Arial" panose="020B0604020202020204" pitchFamily="34" charset="0"/>
              </a:rPr>
              <a:t>Sometimes the ROTC Cadre do not know how to help Cadets who are interested in the Chaplaincy so connecting the Cadets to the USACC Command Chaplain or a Chaplain recruiter is vital.</a:t>
            </a:r>
          </a:p>
          <a:p>
            <a:pPr marL="171176" indent="-171176" defTabSz="920879">
              <a:lnSpc>
                <a:spcPct val="90000"/>
              </a:lnSpc>
              <a:buFontTx/>
              <a:buChar char="-"/>
              <a:defRPr/>
            </a:pPr>
            <a:r>
              <a:rPr lang="en-US" b="0" baseline="0" dirty="0" smtClean="0">
                <a:latin typeface="Arial" panose="020B0604020202020204" pitchFamily="34" charset="0"/>
                <a:cs typeface="Arial" panose="020B0604020202020204" pitchFamily="34" charset="0"/>
              </a:rPr>
              <a:t>In the end, all Cadets wanting to go the route of the Chaplaincy will need an “ed-delay” from Cadet Command and then become part of the Chaplain Candidacy Program.  Again more details on hidden slide.</a:t>
            </a:r>
          </a:p>
          <a:p>
            <a:pPr marL="171176" indent="-171176" defTabSz="920879">
              <a:lnSpc>
                <a:spcPct val="90000"/>
              </a:lnSpc>
              <a:buFontTx/>
              <a:buChar char="-"/>
              <a:defRPr/>
            </a:pPr>
            <a:r>
              <a:rPr lang="en-US" b="1" u="sng" baseline="0" dirty="0" smtClean="0">
                <a:latin typeface="Arial" panose="020B0604020202020204" pitchFamily="34" charset="0"/>
                <a:cs typeface="Arial" panose="020B0604020202020204" pitchFamily="34" charset="0"/>
              </a:rPr>
              <a:t>For you, the key take away is YES it’s possible!  Encourage Cadet to talk to their cadre, Cadet Command’s UMT, or a CH Recruiter to get the process started during their JR year.</a:t>
            </a:r>
          </a:p>
          <a:p>
            <a:pPr marL="171176" indent="-171176" defTabSz="920879">
              <a:lnSpc>
                <a:spcPct val="90000"/>
              </a:lnSpc>
              <a:buFontTx/>
              <a:buChar char="-"/>
              <a:defRPr/>
            </a:pPr>
            <a:endParaRPr lang="en-US" b="1" u="sng" baseline="0" dirty="0" smtClean="0">
              <a:latin typeface="Arial" panose="020B0604020202020204" pitchFamily="34" charset="0"/>
              <a:cs typeface="Arial" panose="020B0604020202020204" pitchFamily="34" charset="0"/>
            </a:endParaRPr>
          </a:p>
          <a:p>
            <a:pPr defTabSz="920879">
              <a:lnSpc>
                <a:spcPct val="90000"/>
              </a:lnSpc>
              <a:defRPr/>
            </a:pPr>
            <a:r>
              <a:rPr lang="en-US" b="1" u="sng" baseline="0" dirty="0" smtClean="0">
                <a:latin typeface="Arial" panose="020B0604020202020204" pitchFamily="34" charset="0"/>
                <a:cs typeface="Arial" panose="020B0604020202020204" pitchFamily="34" charset="0"/>
              </a:rPr>
              <a:t>ADMIN NOTES:</a:t>
            </a:r>
          </a:p>
          <a:p>
            <a:pPr marL="171176" indent="-171176" defTabSz="920879">
              <a:lnSpc>
                <a:spcPct val="90000"/>
              </a:lnSpc>
              <a:buFontTx/>
              <a:buChar char="-"/>
              <a:defRPr/>
            </a:pPr>
            <a:r>
              <a:rPr lang="en-US" b="0" u="none" baseline="0" dirty="0" smtClean="0">
                <a:latin typeface="Arial" panose="020B0604020202020204" pitchFamily="34" charset="0"/>
                <a:cs typeface="Arial" panose="020B0604020202020204" pitchFamily="34" charset="0"/>
              </a:rPr>
              <a:t>See hidden slide for details.</a:t>
            </a:r>
          </a:p>
          <a:p>
            <a:pPr marL="171176" indent="-171176" defTabSz="920879">
              <a:lnSpc>
                <a:spcPct val="90000"/>
              </a:lnSpc>
              <a:buFontTx/>
              <a:buChar char="-"/>
              <a:defRPr/>
            </a:pPr>
            <a:endParaRPr lang="en-US" b="1" u="sng"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13</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55754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0879">
              <a:defRPr/>
            </a:pPr>
            <a:r>
              <a:rPr lang="en-US" b="1" dirty="0"/>
              <a:t>SLIDE NOTES:</a:t>
            </a:r>
          </a:p>
          <a:p>
            <a:pPr marL="171176" indent="-171176" defTabSz="920879">
              <a:buFontTx/>
              <a:buChar char="-"/>
              <a:defRPr/>
            </a:pPr>
            <a:r>
              <a:rPr lang="en-US" baseline="0" dirty="0" smtClean="0"/>
              <a:t>Now let’s take some time to discuss the following question.  What are your thoughts?  </a:t>
            </a:r>
          </a:p>
          <a:p>
            <a:pPr defTabSz="920879">
              <a:defRPr/>
            </a:pPr>
            <a:endParaRPr lang="en-US" baseline="0" dirty="0" smtClean="0"/>
          </a:p>
          <a:p>
            <a:pPr defTabSz="920879">
              <a:defRPr/>
            </a:pPr>
            <a:r>
              <a:rPr lang="en-US" b="1" baseline="0" dirty="0" smtClean="0"/>
              <a:t>ADMIN NOTES:</a:t>
            </a:r>
          </a:p>
          <a:p>
            <a:pPr marL="172665" indent="-172665" defTabSz="920879">
              <a:buFontTx/>
              <a:buChar char="-"/>
              <a:defRPr/>
            </a:pPr>
            <a:r>
              <a:rPr lang="en-US" baseline="0" dirty="0" smtClean="0"/>
              <a:t>This exercise should take 10 minutes.  It is important because it shows that while its easier for us to recruit from within our own faith group, it’s important to have diversity in our corps to help take care of other Soldier’s religious needs as well.  The key issue is to ensure the Constitutional right to the Free Exercise of Religion!  Since a single Chaplain cannot provide for all religious needs, he/she needs a plurality of different chaplains to care for all of their Soldiers and Families in the most comprehensive way. Goal here is to see the benefits that come with “cooperating without compromise.”</a:t>
            </a:r>
          </a:p>
          <a:p>
            <a:pPr marL="172665" indent="-172665" defTabSz="920879">
              <a:buFontTx/>
              <a:buChar char="-"/>
              <a:defRPr/>
            </a:pPr>
            <a:r>
              <a:rPr lang="en-US" baseline="0" dirty="0" smtClean="0"/>
              <a:t>Main point:  while we are busy participating in ECAR “replacing ourselves” also look for good candidates from other backgrounds/faith groups who you think would be a team-player as a Chaplain, ultimately strengthening your ability to both perform and provide ministry to your Soldiers.  As always we want the best applicants possible as we desire to see the Chaplaincy reflect the Soldiers it ministers to.</a:t>
            </a:r>
          </a:p>
          <a:p>
            <a:pPr marL="172665" indent="-172665" defTabSz="920879">
              <a:buFontTx/>
              <a:buChar char="-"/>
              <a:defRPr/>
            </a:pPr>
            <a:r>
              <a:rPr lang="en-US" baseline="0" dirty="0" smtClean="0"/>
              <a:t>NOTE as well:  no group, demographic or applicant has an unfair advantage or disadvantage.  Yes we are looking more for certain demographics because we are short these.  But </a:t>
            </a:r>
            <a:r>
              <a:rPr lang="en-US" u="sng" baseline="0" dirty="0" smtClean="0"/>
              <a:t>everyone</a:t>
            </a:r>
            <a:r>
              <a:rPr lang="en-US" baseline="0" dirty="0" smtClean="0"/>
              <a:t> who meets the requirements goes before the board equally!  </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14</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42351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Texting the word “chaplain” to “goarmy” is a quick and easy to remember</a:t>
            </a:r>
            <a:r>
              <a:rPr lang="en-US" baseline="0" dirty="0" smtClean="0"/>
              <a:t> way to connect those interested in becoming an Army Chaplain.  Process involves exchanging a few automated text messages, entering your email which then leads to you receiving an email with info taking you to the main goarmy/chaplain website.</a:t>
            </a:r>
          </a:p>
          <a:p>
            <a:pPr marL="171176" indent="-171176">
              <a:buFontTx/>
              <a:buChar char="-"/>
            </a:pPr>
            <a:r>
              <a:rPr lang="en-US" baseline="0" dirty="0" smtClean="0"/>
              <a:t>Once there, you can fill out info to be contacted and within a day or so you should be called by a real person to start the processes.  Contacts here are passed on either to the MRB for RA and USAR or the National Guard.</a:t>
            </a:r>
          </a:p>
          <a:p>
            <a:r>
              <a:rPr lang="en-US" baseline="0" dirty="0" smtClean="0"/>
              <a:t>However, for those definitely interested in the National Guard, you are encouraged to connect them directly with a ARNG recruiter at 1-800-GO-GUARD.  Or you can use the email which </a:t>
            </a:r>
            <a:r>
              <a:rPr lang="en-US" dirty="0"/>
              <a:t>is the group</a:t>
            </a:r>
          </a:p>
          <a:p>
            <a:r>
              <a:rPr lang="en-US" dirty="0"/>
              <a:t>email box for the National Guard Bureau Specialty Branch Accessions to be able to put individuals in contact with the Chaplain Recruiter for their state.   You can also refer to them their state chaplain.  This info can be found by googling most states’ Chaplain page.</a:t>
            </a:r>
          </a:p>
          <a:p>
            <a:pPr marL="171176" indent="-171176">
              <a:buFontTx/>
              <a:buChar char="-"/>
            </a:pPr>
            <a:endParaRPr lang="en-US" baseline="0" dirty="0" smtClean="0"/>
          </a:p>
          <a:p>
            <a:r>
              <a:rPr lang="en-US" b="1" baseline="0" dirty="0" smtClean="0"/>
              <a:t>ADMIN NOTES:</a:t>
            </a:r>
          </a:p>
          <a:p>
            <a:r>
              <a:rPr lang="en-US" baseline="0" dirty="0" smtClean="0"/>
              <a:t>- See ECAR Portal for slides with more information on COMPO 1 &amp; 3 recruiting centers, as well as sites for the National Guard.</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15</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283837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Last updated: 12/30/20</a:t>
            </a:r>
          </a:p>
          <a:p>
            <a:pPr defTabSz="912937">
              <a:defRPr/>
            </a:pPr>
            <a:endParaRPr lang="en-US" b="1" dirty="0"/>
          </a:p>
          <a:p>
            <a:pPr defTabSz="912937">
              <a:defRPr/>
            </a:pPr>
            <a:r>
              <a:rPr lang="en-US" b="1" dirty="0"/>
              <a:t>SLIDE NOTES:</a:t>
            </a:r>
          </a:p>
          <a:p>
            <a:pPr marL="171176" indent="-171176">
              <a:buFontTx/>
              <a:buChar char="-"/>
            </a:pPr>
            <a:r>
              <a:rPr lang="en-US" dirty="0" smtClean="0"/>
              <a:t>For your situational awareness, this is what the current goarmy/chaplain web site looks like.</a:t>
            </a:r>
          </a:p>
          <a:p>
            <a:pPr marL="171176" indent="-171176">
              <a:buFontTx/>
              <a:buChar char="-"/>
            </a:pPr>
            <a:r>
              <a:rPr lang="en-US" dirty="0" smtClean="0"/>
              <a:t>It</a:t>
            </a:r>
            <a:r>
              <a:rPr lang="en-US" baseline="0" dirty="0" smtClean="0"/>
              <a:t> is the link that is sent to anyone who texts “goarmy” to “chaplain.”</a:t>
            </a:r>
          </a:p>
          <a:p>
            <a:pPr marL="171176" indent="-171176">
              <a:buFontTx/>
              <a:buChar char="-"/>
            </a:pPr>
            <a:r>
              <a:rPr lang="en-US" baseline="0" dirty="0" smtClean="0"/>
              <a:t>Some other sites are listed above as well.</a:t>
            </a:r>
          </a:p>
          <a:p>
            <a:pPr marL="171176" indent="-171176">
              <a:buFontTx/>
              <a:buChar char="-"/>
            </a:pPr>
            <a:endParaRPr lang="en-US" baseline="0" dirty="0" smtClean="0"/>
          </a:p>
          <a:p>
            <a:pPr algn="ctr"/>
            <a:endParaRPr lang="en-US" b="1" dirty="0" smtClean="0">
              <a:solidFill>
                <a:prstClr val="black"/>
              </a:solidFill>
              <a:latin typeface="Arial" panose="020B0604020202020204" pitchFamily="34" charset="0"/>
              <a:cs typeface="Arial" panose="020B0604020202020204" pitchFamily="34" charset="0"/>
            </a:endParaRPr>
          </a:p>
          <a:p>
            <a:pPr marL="171176" indent="-171176">
              <a:buFontTx/>
              <a:buChar char="-"/>
            </a:pPr>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16</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402880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SLIDE</a:t>
            </a:r>
            <a:r>
              <a:rPr lang="en-US" sz="1200" b="1" kern="1200" baseline="0" dirty="0" smtClean="0">
                <a:solidFill>
                  <a:schemeClr val="tx1"/>
                </a:solidFill>
                <a:effectLst/>
                <a:latin typeface="+mn-lt"/>
                <a:ea typeface="+mn-ea"/>
                <a:cs typeface="+mn-cs"/>
              </a:rPr>
              <a:t> NOTES:</a:t>
            </a:r>
          </a:p>
          <a:p>
            <a:pPr marL="171450" indent="-171450">
              <a:buFontTx/>
              <a:buChar char="-"/>
            </a:pPr>
            <a:r>
              <a:rPr lang="en-US" dirty="0" smtClean="0"/>
              <a:t>The Chaplaincy is well represented on Social</a:t>
            </a:r>
            <a:r>
              <a:rPr lang="en-US" baseline="0" dirty="0" smtClean="0"/>
              <a:t> Media now. </a:t>
            </a:r>
          </a:p>
          <a:p>
            <a:pPr marL="171450" indent="-171450">
              <a:buFontTx/>
              <a:buChar char="-"/>
            </a:pPr>
            <a:r>
              <a:rPr lang="en-US" baseline="0" dirty="0" smtClean="0"/>
              <a:t>You can refer potential applicants here to see testimonials of those who are currently serving or in a current course at the schoolhouse.  They can have a powerful effect in helping others see that they could do this too! </a:t>
            </a:r>
          </a:p>
          <a:p>
            <a:pPr marL="171450" indent="-171450">
              <a:buFontTx/>
              <a:buChar char="-"/>
            </a:pPr>
            <a:r>
              <a:rPr lang="en-US" baseline="0" dirty="0" smtClean="0"/>
              <a:t>You can download these slides or take a picture of this to remember which sites you wish to access.</a:t>
            </a:r>
          </a:p>
          <a:p>
            <a:pPr marL="171450" indent="-171450">
              <a:buFontTx/>
              <a:buChar char="-"/>
            </a:pPr>
            <a:endParaRPr lang="en-US" baseline="0" dirty="0" smtClean="0"/>
          </a:p>
          <a:p>
            <a:pPr marL="0" indent="0">
              <a:buFontTx/>
              <a:buNone/>
            </a:pPr>
            <a:r>
              <a:rPr lang="en-US" b="1" baseline="0" dirty="0" smtClean="0"/>
              <a:t>ADMIN NOTES:</a:t>
            </a:r>
          </a:p>
          <a:p>
            <a:pPr marL="171450" indent="-171450">
              <a:buFontTx/>
              <a:buChar char="-"/>
            </a:pPr>
            <a:r>
              <a:rPr lang="en-US" baseline="0" dirty="0" smtClean="0"/>
              <a:t>All sites tested as of DEC 2020.  If any links are not working, please let us know.</a:t>
            </a:r>
          </a:p>
          <a:p>
            <a:pPr marL="0" indent="0">
              <a:buFontTx/>
              <a:buNone/>
            </a:pPr>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b="0" strike="noStrike" spc="-1" smtClean="0">
                <a:solidFill>
                  <a:srgbClr val="000000"/>
                </a:solidFill>
                <a:uFill>
                  <a:solidFill>
                    <a:srgbClr val="FFFFFF"/>
                  </a:solidFill>
                </a:uFill>
                <a:latin typeface="Times New Roman"/>
              </a:rPr>
              <a:pPr algn="r"/>
              <a:t>17</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478326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SLIDE</a:t>
            </a:r>
            <a:r>
              <a:rPr lang="en-US" sz="1200" b="1" kern="1200" baseline="0" dirty="0" smtClean="0">
                <a:solidFill>
                  <a:schemeClr val="tx1"/>
                </a:solidFill>
                <a:effectLst/>
                <a:latin typeface="+mn-lt"/>
                <a:ea typeface="+mn-ea"/>
                <a:cs typeface="+mn-cs"/>
              </a:rPr>
              <a:t> NOTES:</a:t>
            </a:r>
          </a:p>
          <a:p>
            <a:pPr marL="171450" indent="-171450">
              <a:buFontTx/>
              <a:buChar char="-"/>
            </a:pPr>
            <a:r>
              <a:rPr lang="en-US" dirty="0" smtClean="0"/>
              <a:t>The Chaplaincy is well represented on Social</a:t>
            </a:r>
            <a:r>
              <a:rPr lang="en-US" baseline="0" dirty="0" smtClean="0"/>
              <a:t> Media now. </a:t>
            </a:r>
          </a:p>
          <a:p>
            <a:pPr marL="171450" indent="-171450">
              <a:buFontTx/>
              <a:buChar char="-"/>
            </a:pPr>
            <a:r>
              <a:rPr lang="en-US" baseline="0" dirty="0" smtClean="0"/>
              <a:t>You can refer potential applicants here to see testimonials of those who are currently serving or in a current course at the schoolhouse.  They can have a powerful effect in helping others see that they could do this too! </a:t>
            </a:r>
          </a:p>
          <a:p>
            <a:pPr marL="171450" indent="-171450">
              <a:buFontTx/>
              <a:buChar char="-"/>
            </a:pPr>
            <a:r>
              <a:rPr lang="en-US" baseline="0" dirty="0" smtClean="0"/>
              <a:t>You can download these slides or take a picture of this to remember which sites you wish to access.</a:t>
            </a:r>
          </a:p>
          <a:p>
            <a:pPr marL="171450" indent="-171450">
              <a:buFontTx/>
              <a:buChar char="-"/>
            </a:pPr>
            <a:endParaRPr lang="en-US" baseline="0" dirty="0" smtClean="0"/>
          </a:p>
          <a:p>
            <a:pPr marL="0" indent="0">
              <a:buFontTx/>
              <a:buNone/>
            </a:pPr>
            <a:r>
              <a:rPr lang="en-US" b="1" baseline="0" dirty="0" smtClean="0"/>
              <a:t>ADMIN NOTES:</a:t>
            </a:r>
          </a:p>
          <a:p>
            <a:pPr marL="171450" indent="-171450">
              <a:buFontTx/>
              <a:buChar char="-"/>
            </a:pPr>
            <a:r>
              <a:rPr lang="en-US" baseline="0" dirty="0" smtClean="0"/>
              <a:t>All sites tested as of DEC 2020.  If any links are not working, please let us know.</a:t>
            </a:r>
          </a:p>
          <a:p>
            <a:pPr marL="0" indent="0">
              <a:buFontTx/>
              <a:buNone/>
            </a:pPr>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b="0" strike="noStrike" spc="-1" smtClean="0">
                <a:solidFill>
                  <a:srgbClr val="000000"/>
                </a:solidFill>
                <a:uFill>
                  <a:solidFill>
                    <a:srgbClr val="FFFFFF"/>
                  </a:solidFill>
                </a:uFill>
                <a:latin typeface="Times New Roman"/>
              </a:rPr>
              <a:pPr algn="r"/>
              <a:t>18</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83174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indent="0" defTabSz="922355">
              <a:buFontTx/>
              <a:buNone/>
              <a:defRPr/>
            </a:pPr>
            <a:r>
              <a:rPr lang="en-US" b="1" baseline="0" dirty="0" smtClean="0"/>
              <a:t>SLIDE NOTES:</a:t>
            </a:r>
          </a:p>
          <a:p>
            <a:pPr marL="171450" indent="-171450" defTabSz="922355">
              <a:buFontTx/>
              <a:buChar char="-"/>
              <a:defRPr/>
            </a:pPr>
            <a:r>
              <a:rPr lang="en-US" b="0" baseline="0" dirty="0" smtClean="0"/>
              <a:t>As we wrap up our training.  What do you see on this slide?</a:t>
            </a:r>
          </a:p>
          <a:p>
            <a:pPr marL="171450" indent="-171450" defTabSz="922355">
              <a:buFontTx/>
              <a:buChar char="-"/>
              <a:defRPr/>
            </a:pPr>
            <a:r>
              <a:rPr lang="en-US" b="0" baseline="0" dirty="0" smtClean="0"/>
              <a:t>Probe:  get them to see the power of the ministry of the CH in this one photo, bringing God to Soldiers and Soldiers to God.  This is what they get to do!</a:t>
            </a:r>
          </a:p>
          <a:p>
            <a:pPr marL="171450" indent="-171450" defTabSz="922355">
              <a:buFontTx/>
              <a:buChar char="-"/>
              <a:defRPr/>
            </a:pPr>
            <a:r>
              <a:rPr lang="en-US" b="0" baseline="0" dirty="0" smtClean="0"/>
              <a:t>Now they get to invite others to come and join them!</a:t>
            </a:r>
          </a:p>
          <a:p>
            <a:pPr marL="171450" indent="-171450" defTabSz="922355">
              <a:buFontTx/>
              <a:buChar char="-"/>
              <a:defRPr/>
            </a:pPr>
            <a:endParaRPr lang="en-US" b="1" baseline="0" dirty="0" smtClean="0"/>
          </a:p>
          <a:p>
            <a:pPr marL="0" indent="0" defTabSz="922355">
              <a:buFontTx/>
              <a:buNone/>
              <a:defRPr/>
            </a:pPr>
            <a:endParaRPr lang="en-US" baseline="0" dirty="0" smtClean="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19</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36256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idx="10"/>
          </p:nvPr>
        </p:nvSpPr>
        <p:spPr/>
        <p:txBody>
          <a:bodyPr/>
          <a:lstStyle/>
          <a:p>
            <a:pPr algn="r"/>
            <a:fld id="{005DCC2E-891B-4596-A45A-230E39CCF475}" type="slidenum">
              <a:rPr lang="en-US" sz="1400" b="0" strike="noStrike" spc="-1" smtClean="0">
                <a:solidFill>
                  <a:srgbClr val="000000"/>
                </a:solidFill>
                <a:uFill>
                  <a:solidFill>
                    <a:srgbClr val="FFFFFF"/>
                  </a:solidFill>
                </a:uFill>
                <a:latin typeface="Times New Roman"/>
              </a:rPr>
              <a:pPr algn="r"/>
              <a:t>2</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367503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Thank you for your attention and participation today.</a:t>
            </a:r>
          </a:p>
          <a:p>
            <a:pPr marL="171176" indent="-171176">
              <a:buFontTx/>
              <a:buChar char="-"/>
            </a:pPr>
            <a:r>
              <a:rPr lang="en-US" dirty="0" smtClean="0"/>
              <a:t>Our hope</a:t>
            </a:r>
            <a:r>
              <a:rPr lang="en-US" baseline="0" dirty="0" smtClean="0"/>
              <a:t> is that today you’ve been motivated to participate in ECAR and that you see how you can play a pivotal role in filling our Chaplain Corps with men and women who are called of God and serious about the provision of the Free Exercise of Religion to our Army and their Families.</a:t>
            </a:r>
          </a:p>
          <a:p>
            <a:pPr marL="171176" indent="-171176">
              <a:buFontTx/>
              <a:buChar char="-"/>
            </a:pPr>
            <a:r>
              <a:rPr lang="en-US" baseline="0" dirty="0" smtClean="0"/>
              <a:t>Again, any questions you have, please send an email to our “generic” email.  Or you can email me directly.  (Give out your info.)</a:t>
            </a:r>
          </a:p>
          <a:p>
            <a:pPr marL="171176" indent="-171176">
              <a:buFontTx/>
              <a:buChar char="-"/>
            </a:pPr>
            <a:r>
              <a:rPr lang="en-US" baseline="0" dirty="0" smtClean="0"/>
              <a:t>Are there any final questions?</a:t>
            </a:r>
          </a:p>
          <a:p>
            <a:pPr marL="171176" indent="-171176">
              <a:buFontTx/>
              <a:buChar char="-"/>
            </a:pPr>
            <a:endParaRPr lang="en-US" baseline="0" dirty="0" smtClean="0"/>
          </a:p>
          <a:p>
            <a:pPr marL="171176" indent="-171176" defTabSz="912937">
              <a:buFontTx/>
              <a:buChar char="-"/>
              <a:defRPr/>
            </a:pPr>
            <a:r>
              <a:rPr lang="en-US" b="1" i="1" u="sng" baseline="0" dirty="0" smtClean="0"/>
              <a:t>Close in prayer:  prayer for our Chaplaincy, and for the Lord to raise up tomorrow’s Chaplains and Religious Affairs Specialists today and DREs!</a:t>
            </a:r>
          </a:p>
          <a:p>
            <a:endParaRPr lang="en-US" dirty="0" smtClean="0"/>
          </a:p>
          <a:p>
            <a:r>
              <a:rPr lang="en-US" b="1" dirty="0" smtClean="0"/>
              <a:t>ADMIN NOTES:</a:t>
            </a:r>
          </a:p>
          <a:p>
            <a:pPr marL="171176" indent="-171176">
              <a:buFontTx/>
              <a:buChar char="-"/>
            </a:pPr>
            <a:r>
              <a:rPr lang="en-US" baseline="0" dirty="0" smtClean="0"/>
              <a:t>As you customize these notes, feel free to add in a slide with your personal contact info including email and phone.</a:t>
            </a:r>
          </a:p>
          <a:p>
            <a:pPr marL="171176" indent="-171176">
              <a:buFontTx/>
              <a:buChar char="-"/>
            </a:pPr>
            <a:r>
              <a:rPr lang="en-US" baseline="0" dirty="0" smtClean="0"/>
              <a:t>You may, if you desire, go back and add in some phone numbers and emails for other contacts that had to be left out of this version that is hung on the portal.</a:t>
            </a:r>
          </a:p>
          <a:p>
            <a:pPr marL="171176" indent="-171176">
              <a:buFontTx/>
              <a:buChar char="-"/>
            </a:pPr>
            <a:r>
              <a:rPr lang="en-US" baseline="0" dirty="0" smtClean="0"/>
              <a:t>Finally, as you present this training, please send constructive feedback to DACH-REC.  Thank you.</a:t>
            </a:r>
          </a:p>
          <a:p>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20</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01716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a:prstGeom prst="rect">
            <a:avLst/>
          </a:prstGeom>
          <a:noFill/>
          <a:ln w="12700">
            <a:solidFill>
              <a:prstClr val="black"/>
            </a:solidFill>
          </a:ln>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b="0" strike="noStrike" spc="-1" smtClean="0">
                <a:solidFill>
                  <a:srgbClr val="000000"/>
                </a:solidFill>
                <a:uFill>
                  <a:solidFill>
                    <a:srgbClr val="FFFFFF"/>
                  </a:solidFill>
                </a:uFill>
                <a:latin typeface="Times New Roman"/>
              </a:rPr>
              <a:pPr algn="r"/>
              <a:t>3</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749349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a:prstGeom prst="rect">
            <a:avLst/>
          </a:prstGeom>
          <a:noFill/>
          <a:ln w="12700">
            <a:solidFill>
              <a:prstClr val="black"/>
            </a:solidFill>
          </a:ln>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b="0" strike="noStrike" spc="-1" smtClean="0">
                <a:solidFill>
                  <a:srgbClr val="000000"/>
                </a:solidFill>
                <a:uFill>
                  <a:solidFill>
                    <a:srgbClr val="FFFFFF"/>
                  </a:solidFill>
                </a:uFill>
                <a:latin typeface="Times New Roman"/>
              </a:rPr>
              <a:pPr algn="r"/>
              <a:t>4</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6248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1" dirty="0" smtClean="0"/>
              <a:t>SLIDE</a:t>
            </a:r>
            <a:r>
              <a:rPr lang="en-US" b="1" baseline="0" dirty="0" smtClean="0"/>
              <a:t> NOTES</a:t>
            </a:r>
          </a:p>
          <a:p>
            <a:pPr marL="171450" indent="-171450">
              <a:buFontTx/>
              <a:buChar char="-"/>
            </a:pPr>
            <a:r>
              <a:rPr lang="en-US" baseline="0" dirty="0" smtClean="0"/>
              <a:t>First note that in the lower left you’ll see on every slide one of the easiest ways to put someone in touch with a Chaplain Recruiter:  to text “chaplain” to “goarmy” for COMPO 1 &amp; 3 and 1-800-GO-GUARD for COMPO 2, ARNG.  These are some the basic things I want everyone here to walk away with memorized!</a:t>
            </a:r>
          </a:p>
          <a:p>
            <a:pPr marL="171450" indent="-171450">
              <a:buFontTx/>
              <a:buChar char="-"/>
            </a:pPr>
            <a:r>
              <a:rPr lang="en-US" baseline="0" dirty="0" smtClean="0"/>
              <a:t>On the right you’ll see the link to our portal where these slides and other digital brochures and handouts are available.  It is a non-CAC card site making access easy.  You can memorize this if you are high-speed!  Or take a picture!  NOTE:  you may or may/not have a certificate error when accessing from a non-government network.  If you get this, just authorize it, the site is safe and proceed to the ECAR site.</a:t>
            </a:r>
          </a:p>
          <a:p>
            <a:endParaRPr lang="en-US" b="1" baseline="0" dirty="0" smtClean="0"/>
          </a:p>
          <a:p>
            <a:endParaRPr lang="en-US" b="1" dirty="0" smtClean="0"/>
          </a:p>
          <a:p>
            <a:r>
              <a:rPr lang="en-US" b="1" dirty="0" smtClean="0"/>
              <a:t>ADMIN</a:t>
            </a:r>
            <a:r>
              <a:rPr lang="en-US" b="1" baseline="0" dirty="0" smtClean="0"/>
              <a:t> NOTES</a:t>
            </a:r>
          </a:p>
          <a:p>
            <a:r>
              <a:rPr lang="en-US" b="1" baseline="0" dirty="0" smtClean="0"/>
              <a:t>-  The assumption is that GOOD CHs and GOOD NCOs want to steward the profession of arms, in particular our CH Corps.  We can play a vital part in that by helping find tomorrows’ CHs and RASs today!</a:t>
            </a:r>
          </a:p>
        </p:txBody>
      </p:sp>
      <p:sp>
        <p:nvSpPr>
          <p:cNvPr id="4" name="Slide Number Placeholder 3"/>
          <p:cNvSpPr>
            <a:spLocks noGrp="1"/>
          </p:cNvSpPr>
          <p:nvPr>
            <p:ph type="sldNum" idx="10"/>
          </p:nvPr>
        </p:nvSpPr>
        <p:spPr/>
        <p:txBody>
          <a:bodyPr/>
          <a:lstStyle/>
          <a:p>
            <a:pPr algn="r"/>
            <a:fld id="{005DCC2E-891B-4596-A45A-230E39CCF475}" type="slidenum">
              <a:rPr lang="en-US" sz="1400" b="0" strike="noStrike" spc="-1" smtClean="0">
                <a:solidFill>
                  <a:srgbClr val="000000"/>
                </a:solidFill>
                <a:uFill>
                  <a:solidFill>
                    <a:srgbClr val="FFFFFF"/>
                  </a:solidFill>
                </a:uFill>
                <a:latin typeface="Times New Roman"/>
              </a:rPr>
              <a:pPr algn="r"/>
              <a:t>5</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04597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0879">
              <a:defRPr/>
            </a:pPr>
            <a:r>
              <a:rPr lang="en-US" b="1" dirty="0"/>
              <a:t>SLIDE NOTES:</a:t>
            </a:r>
          </a:p>
          <a:p>
            <a:pPr marL="172665" indent="-172665" defTabSz="920879">
              <a:buFontTx/>
              <a:buChar char="-"/>
              <a:defRPr/>
            </a:pPr>
            <a:r>
              <a:rPr lang="en-US" baseline="0" dirty="0" smtClean="0"/>
              <a:t>Why did you join the Chaplain Corps? Speak from your foxhole, CH, RAS, DRE, etc.  If you’re here with your spouse, feel free to tell your story in tandem.</a:t>
            </a:r>
          </a:p>
          <a:p>
            <a:pPr marL="172665" indent="-172665" defTabSz="920879">
              <a:buFontTx/>
              <a:buChar char="-"/>
              <a:defRPr/>
            </a:pPr>
            <a:endParaRPr lang="en-US" baseline="0" dirty="0" smtClean="0"/>
          </a:p>
          <a:p>
            <a:pPr defTabSz="920879">
              <a:defRPr/>
            </a:pPr>
            <a:r>
              <a:rPr lang="en-US" b="1" baseline="0" dirty="0" smtClean="0"/>
              <a:t>ADMIN NOTES:</a:t>
            </a:r>
          </a:p>
          <a:p>
            <a:pPr marL="172665" indent="-172665" defTabSz="920879">
              <a:buFontTx/>
              <a:buChar char="-"/>
              <a:defRPr/>
            </a:pPr>
            <a:r>
              <a:rPr lang="en-US" baseline="0" dirty="0" smtClean="0"/>
              <a:t>You can do this in smaller groups of 2-3 if conducting a longer training event, or just ask for a few to share from the floor directly if time is short.</a:t>
            </a:r>
          </a:p>
          <a:p>
            <a:pPr marL="172665" indent="-172665" defTabSz="920879">
              <a:buFontTx/>
              <a:buChar char="-"/>
              <a:defRPr/>
            </a:pPr>
            <a:r>
              <a:rPr lang="en-US" baseline="0" dirty="0" smtClean="0"/>
              <a:t>If using groups:  </a:t>
            </a:r>
          </a:p>
          <a:p>
            <a:pPr marL="629134" lvl="1" indent="-172665" defTabSz="920879">
              <a:buFontTx/>
              <a:buChar char="-"/>
              <a:defRPr/>
            </a:pPr>
            <a:r>
              <a:rPr lang="en-US" baseline="0" dirty="0" smtClean="0"/>
              <a:t>Give them 2 minutes each, keep track of time, and call out “switch” to ensure everyone gets a chance to share. </a:t>
            </a:r>
          </a:p>
          <a:p>
            <a:pPr marL="629134" lvl="1" indent="-172665" defTabSz="920879">
              <a:buFontTx/>
              <a:buChar char="-"/>
              <a:defRPr/>
            </a:pPr>
            <a:r>
              <a:rPr lang="en-US" baseline="0" dirty="0" smtClean="0"/>
              <a:t>This exercise should take 10 minutes.  It is important because it reminds UMTs why they joined and also shows them we all have a story to tell and that we CAN tell it, even if we only have a few minutes.</a:t>
            </a:r>
          </a:p>
          <a:p>
            <a:pPr marL="629134" lvl="1" indent="-172665">
              <a:buFontTx/>
              <a:buChar char="-"/>
            </a:pPr>
            <a:r>
              <a:rPr lang="en-US" baseline="0" dirty="0" smtClean="0"/>
              <a:t>Encourage groups to have at least one 56A and56M in each group.</a:t>
            </a:r>
          </a:p>
          <a:p>
            <a:pPr marL="629134" lvl="1" indent="-172665">
              <a:buFontTx/>
              <a:buChar char="-"/>
            </a:pPr>
            <a:r>
              <a:rPr lang="en-US" baseline="0" dirty="0" smtClean="0"/>
              <a:t>If spouses are present, encourage them to tell their story as a family rather than individually.</a:t>
            </a:r>
          </a:p>
          <a:p>
            <a:pPr marL="629134" lvl="1" indent="-172665">
              <a:buFontTx/>
              <a:buChar char="-"/>
            </a:pPr>
            <a:r>
              <a:rPr lang="en-US" baseline="0" dirty="0" smtClean="0"/>
              <a:t>After all share within the group, ask a few to share their stories for the entire group.  I suggest you pick these people to share, rather than asking for volunteers, to ensure a diverse group getting a wide range of stories.</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6</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155763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Now, going back to what we opened</a:t>
            </a:r>
            <a:r>
              <a:rPr lang="en-US" baseline="0" dirty="0" smtClean="0"/>
              <a:t> up our training, with the Ice Breaker:  Telling our story!  </a:t>
            </a:r>
            <a:endParaRPr lang="en-US" dirty="0" smtClean="0"/>
          </a:p>
          <a:p>
            <a:pPr marL="171176" indent="-171176">
              <a:buFontTx/>
              <a:buChar char="-"/>
            </a:pPr>
            <a:r>
              <a:rPr lang="en-US" dirty="0" smtClean="0"/>
              <a:t>No one can argue with “your story!”  It’s like your personal</a:t>
            </a:r>
            <a:r>
              <a:rPr lang="en-US" baseline="0" dirty="0" smtClean="0"/>
              <a:t> testimony of faith. </a:t>
            </a:r>
          </a:p>
          <a:p>
            <a:pPr marL="171176" indent="-171176">
              <a:buFontTx/>
              <a:buChar char="-"/>
            </a:pPr>
            <a:r>
              <a:rPr lang="en-US" b="1" u="sng" dirty="0"/>
              <a:t>But here are some things to keep in mind to help you tell your story well.</a:t>
            </a:r>
          </a:p>
          <a:p>
            <a:endParaRPr lang="en-US" b="1" u="sng" dirty="0"/>
          </a:p>
          <a:p>
            <a:pPr marL="171176" indent="-171176">
              <a:buFontTx/>
              <a:buChar char="-"/>
            </a:pPr>
            <a:r>
              <a:rPr lang="en-US" b="1" u="sng" dirty="0"/>
              <a:t>By Telling your Army Story you generate Referrals </a:t>
            </a:r>
          </a:p>
          <a:p>
            <a:pPr marL="285293" indent="-285293">
              <a:buFont typeface="Arial" panose="020B0604020202020204" pitchFamily="34" charset="0"/>
              <a:buChar char="•"/>
            </a:pPr>
            <a:r>
              <a:rPr lang="en-US" dirty="0"/>
              <a:t>While each story is personal, its message is universal in its impact on the audience you are telling it too.  </a:t>
            </a:r>
          </a:p>
          <a:p>
            <a:pPr marL="285293" indent="-285293">
              <a:buFont typeface="Arial" panose="020B0604020202020204" pitchFamily="34" charset="0"/>
              <a:buChar char="•"/>
            </a:pPr>
            <a:r>
              <a:rPr lang="en-US" dirty="0"/>
              <a:t>Allows the opportunity to share your own Call and impart vision. </a:t>
            </a:r>
          </a:p>
          <a:p>
            <a:pPr marL="285293" indent="-285293">
              <a:buFont typeface="Arial" panose="020B0604020202020204" pitchFamily="34" charset="0"/>
              <a:buChar char="•"/>
            </a:pPr>
            <a:r>
              <a:rPr lang="en-US" dirty="0"/>
              <a:t>Establishes trust and credibility.</a:t>
            </a:r>
          </a:p>
          <a:p>
            <a:pPr marL="285293" indent="-285293">
              <a:buFont typeface="Arial" panose="020B0604020202020204" pitchFamily="34" charset="0"/>
              <a:buChar char="•"/>
            </a:pPr>
            <a:r>
              <a:rPr lang="en-US" dirty="0"/>
              <a:t>Gives the individual a chance to see the Army through your eyes.</a:t>
            </a:r>
            <a:endParaRPr lang="en-US" dirty="0" smtClean="0"/>
          </a:p>
          <a:p>
            <a:endParaRPr lang="en-US" dirty="0" smtClean="0"/>
          </a:p>
          <a:p>
            <a:pPr defTabSz="912937">
              <a:defRPr/>
            </a:pPr>
            <a:r>
              <a:rPr lang="en-US" b="1" u="sng" dirty="0"/>
              <a:t>ADMIN NOTES:</a:t>
            </a:r>
          </a:p>
          <a:p>
            <a:pPr marL="171176" indent="-171176" defTabSz="912937">
              <a:buFontTx/>
              <a:buChar char="-"/>
              <a:defRPr/>
            </a:pPr>
            <a:r>
              <a:rPr lang="en-US" baseline="0" dirty="0" smtClean="0"/>
              <a:t>Incentives:</a:t>
            </a:r>
          </a:p>
          <a:p>
            <a:pPr marL="627644" lvl="1" indent="-171176" defTabSz="912937">
              <a:buFontTx/>
              <a:buChar char="-"/>
              <a:defRPr/>
            </a:pPr>
            <a:r>
              <a:rPr lang="en-US" baseline="0" dirty="0" smtClean="0"/>
              <a:t>COMPO 1, RA: Active Duty options has Finder’s Keepers and Buddy System.  Details on hidden slides. BLUF:  it’s possible to recruit to a particular duty station or for two new applicants to be assigned to the same duty station.  Contact Accessions Officer in the PER for the official memo and all the details.</a:t>
            </a:r>
          </a:p>
          <a:p>
            <a:pPr marL="627644" lvl="1" indent="-171176" defTabSz="912937">
              <a:buFontTx/>
              <a:buChar char="-"/>
              <a:defRPr/>
            </a:pPr>
            <a:r>
              <a:rPr lang="en-US" baseline="0" dirty="0" smtClean="0"/>
              <a:t>COMPO 2, ARNG: has incentives as well both accessions as well as service loan repayment options.  See hidden slide for more details.</a:t>
            </a:r>
            <a:endParaRPr lang="en-US" dirty="0" smtClean="0"/>
          </a:p>
          <a:p>
            <a:pPr marL="627644" lvl="1" indent="-171176">
              <a:buFontTx/>
              <a:buChar char="-"/>
            </a:pPr>
            <a:r>
              <a:rPr lang="en-US" dirty="0" smtClean="0"/>
              <a:t>COMPO 3, USAR’s incentive program:</a:t>
            </a:r>
            <a:r>
              <a:rPr lang="en-US" baseline="0" dirty="0" smtClean="0"/>
              <a:t>  loan repayment, is on a hidden slide which you can see if you download these slides. </a:t>
            </a:r>
          </a:p>
          <a:p>
            <a:pPr marL="627644" lvl="1" indent="-171176">
              <a:buFontTx/>
              <a:buChar char="-"/>
            </a:pPr>
            <a:r>
              <a:rPr lang="en-US" baseline="0" dirty="0" smtClean="0"/>
              <a:t>For all, have your interested lead talk to a recruiter for all the details.</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7</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76416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defTabSz="912937">
              <a:defRPr/>
            </a:pPr>
            <a:r>
              <a:rPr lang="en-US" sz="900" b="1" dirty="0"/>
              <a:t>SLIDE NOTES:</a:t>
            </a:r>
          </a:p>
          <a:p>
            <a:pPr marL="171176" indent="-171176">
              <a:buFontTx/>
              <a:buChar char="-"/>
            </a:pPr>
            <a:r>
              <a:rPr lang="en-US" sz="900" dirty="0"/>
              <a:t>Here is a 2</a:t>
            </a:r>
            <a:r>
              <a:rPr lang="en-US" sz="900" baseline="30000" dirty="0"/>
              <a:t>nd</a:t>
            </a:r>
            <a:r>
              <a:rPr lang="en-US" sz="900" dirty="0"/>
              <a:t> reason.  Take a look at these numbers.</a:t>
            </a:r>
          </a:p>
          <a:p>
            <a:pPr marL="171176" indent="-171176">
              <a:buFontTx/>
              <a:buChar char="-"/>
            </a:pPr>
            <a:r>
              <a:rPr lang="en-US" sz="900" dirty="0"/>
              <a:t>Please look this slide over.  What jumps out at you?</a:t>
            </a:r>
          </a:p>
          <a:p>
            <a:endParaRPr lang="en-US" sz="900" dirty="0"/>
          </a:p>
          <a:p>
            <a:r>
              <a:rPr lang="en-US" sz="900" b="1" dirty="0"/>
              <a:t>ADMIN NOTES:</a:t>
            </a:r>
          </a:p>
          <a:p>
            <a:pPr marL="171176" indent="-171176">
              <a:buFontTx/>
              <a:buChar char="-"/>
            </a:pPr>
            <a:r>
              <a:rPr lang="en-US" sz="900" dirty="0"/>
              <a:t>Allow responses to flow.  Some things to be sure to mention:</a:t>
            </a:r>
          </a:p>
          <a:p>
            <a:pPr marL="627644" lvl="1" indent="-171176">
              <a:buFontTx/>
              <a:buChar char="-"/>
            </a:pPr>
            <a:r>
              <a:rPr lang="en-US" sz="900" dirty="0"/>
              <a:t>According to Rand Corporation research done for the Army Chaplaincy in 2019, less than 1% of Americans meet the educational and age requirements to become Chaplains.  It does NOT take into account their height/weight, their professional work experience needed (2 years) or whether or not they have any moral/legal violations which would preclude their serving as a Chaplain.</a:t>
            </a:r>
          </a:p>
          <a:p>
            <a:pPr marL="627644" lvl="1" indent="-171176">
              <a:buFontTx/>
              <a:buChar char="-"/>
            </a:pPr>
            <a:r>
              <a:rPr lang="en-US" sz="900" dirty="0"/>
              <a:t>It takes a Chaplain Recruiter, on average, talking to 10 good leads to produce 1 “contract” who will join the Army Chaplaincy.</a:t>
            </a:r>
          </a:p>
          <a:p>
            <a:pPr marL="627644" lvl="1" indent="-171176">
              <a:buFontTx/>
              <a:buChar char="-"/>
            </a:pPr>
            <a:r>
              <a:rPr lang="en-US" sz="900" dirty="0"/>
              <a:t>Open Chaplain slots is down from the 60+ we were at earlier this year, but that is due to the temporary elimination of the C4 Residential course.  We need to plus up the force so when the course is started again in a few years we can send CH’s to C4 and not have unfilled slots.</a:t>
            </a:r>
          </a:p>
          <a:p>
            <a:pPr marL="171176" indent="-171176">
              <a:buFontTx/>
              <a:buChar char="-"/>
            </a:pPr>
            <a:r>
              <a:rPr lang="en-US" sz="900" dirty="0"/>
              <a:t>BIGGEST point to mention:  the #1 reason newly accessed Chaplains report that they joined the Army is because of a personal contact or relationship.  “Recruiter” is way down on the list.  </a:t>
            </a:r>
          </a:p>
          <a:p>
            <a:pPr marL="627644" lvl="1" indent="-171176">
              <a:buFontTx/>
              <a:buChar char="-"/>
            </a:pPr>
            <a:r>
              <a:rPr lang="en-US" sz="900" dirty="0"/>
              <a:t>******We, the rank and file of the Chaplain Corps have the largest influence on whether our religious leader colleagues will join the Army or not.</a:t>
            </a:r>
          </a:p>
          <a:p>
            <a:pPr marL="627644" lvl="1" indent="-171176">
              <a:buFontTx/>
              <a:buChar char="-"/>
            </a:pPr>
            <a:r>
              <a:rPr lang="en-US" sz="900" dirty="0"/>
              <a:t>NOTE:  Less than 25% of our RA Chaplains come from our CC program either RA or ARNG.  Most come from civilian pastorate direct, about 30%.    Rest come from RA and ARNG CH’s who were not CCs or direct prior service Soldiers who come back in straight as a RA CH.</a:t>
            </a:r>
          </a:p>
          <a:p>
            <a:pPr marL="171176" indent="-171176">
              <a:buFontTx/>
              <a:buChar char="-"/>
            </a:pPr>
            <a:endParaRPr lang="en-US" sz="900" dirty="0"/>
          </a:p>
          <a:p>
            <a:pPr marL="627644" lvl="1" indent="-171176">
              <a:buFontTx/>
              <a:buChar char="-"/>
            </a:pPr>
            <a:endParaRPr lang="en-US" sz="900" dirty="0"/>
          </a:p>
        </p:txBody>
      </p:sp>
    </p:spTree>
    <p:extLst>
      <p:ext uri="{BB962C8B-B14F-4D97-AF65-F5344CB8AC3E}">
        <p14:creationId xmlns:p14="http://schemas.microsoft.com/office/powerpoint/2010/main" val="318523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922355"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SLIDE</a:t>
            </a:r>
            <a:r>
              <a:rPr lang="en-US" sz="1200" b="1" kern="1200" baseline="0" dirty="0" smtClean="0">
                <a:solidFill>
                  <a:schemeClr val="tx1"/>
                </a:solidFill>
                <a:effectLst/>
                <a:latin typeface="+mn-lt"/>
                <a:ea typeface="+mn-ea"/>
                <a:cs typeface="+mn-cs"/>
              </a:rPr>
              <a:t> NOTES:</a:t>
            </a:r>
          </a:p>
          <a:p>
            <a:pPr marL="172942" indent="-172942" defTabSz="922355">
              <a:buFontTx/>
              <a:buChar char="-"/>
              <a:defRPr/>
            </a:pPr>
            <a:r>
              <a:rPr lang="en-US" baseline="0" dirty="0" smtClean="0"/>
              <a:t>After looking at the current status, and at times such daunting numbers, let us take courage:  This is something only God can do!</a:t>
            </a:r>
          </a:p>
          <a:p>
            <a:pPr marL="172942" indent="-172942" defTabSz="922355">
              <a:buFontTx/>
              <a:buChar char="-"/>
              <a:defRPr/>
            </a:pPr>
            <a:r>
              <a:rPr lang="en-US" baseline="0" dirty="0" smtClean="0"/>
              <a:t>Let’s remember that God has more invested in the Chaplaincy than we ever will!</a:t>
            </a:r>
          </a:p>
          <a:p>
            <a:pPr marL="172942" indent="-172942" defTabSz="922355">
              <a:buFontTx/>
              <a:buChar char="-"/>
              <a:defRPr/>
            </a:pPr>
            <a:r>
              <a:rPr lang="en-US" baseline="0" dirty="0" smtClean="0"/>
              <a:t>Let’s not do ECAR without praying!  We don’t just want slots filled.  We want the RIGHT people in those slots!  God knows who they are!  Let’s ask God to lead them to us, and us to them!</a:t>
            </a:r>
          </a:p>
          <a:p>
            <a:pPr marL="172942" indent="-172942" defTabSz="922355">
              <a:buFontTx/>
              <a:buChar char="-"/>
              <a:defRPr/>
            </a:pPr>
            <a:r>
              <a:rPr lang="en-US" baseline="0" dirty="0" smtClean="0"/>
              <a:t>All of these statements were shared by an experience Chaplain recruiter with years of experience!  Amen!</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9</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004180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0" name="Rectangle 9"/>
          <p:cNvSpPr/>
          <p:nvPr userDrawn="1"/>
        </p:nvSpPr>
        <p:spPr>
          <a:xfrm>
            <a:off x="6544080" y="6370090"/>
            <a:ext cx="5283200" cy="438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355600" y="6370090"/>
            <a:ext cx="5283200" cy="438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txBox="1">
            <a:spLocks/>
          </p:cNvSpPr>
          <p:nvPr userDrawn="1"/>
        </p:nvSpPr>
        <p:spPr>
          <a:xfrm>
            <a:off x="254000" y="6400800"/>
            <a:ext cx="5461000"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Text “chaplain” to “goarmy” for RA &amp; </a:t>
            </a:r>
            <a:r>
              <a:rPr lang="en-US" sz="1200" dirty="0" err="1" smtClean="0">
                <a:solidFill>
                  <a:schemeClr val="bg1"/>
                </a:solidFill>
              </a:rPr>
              <a:t>USAR</a:t>
            </a:r>
            <a:endParaRPr lang="en-US" sz="1200" dirty="0" smtClean="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Call: 1-800-GO-GUARD</a:t>
            </a:r>
            <a:r>
              <a:rPr lang="en-US" sz="1200" baseline="0" dirty="0" smtClean="0">
                <a:solidFill>
                  <a:schemeClr val="bg1"/>
                </a:solidFill>
              </a:rPr>
              <a:t> for ARNG</a:t>
            </a:r>
            <a:endParaRPr lang="en-US" sz="1200" dirty="0" smtClean="0">
              <a:solidFill>
                <a:schemeClr val="bg1"/>
              </a:solidFill>
            </a:endParaRPr>
          </a:p>
        </p:txBody>
      </p:sp>
      <p:sp>
        <p:nvSpPr>
          <p:cNvPr id="8" name="Footer Placeholder 4"/>
          <p:cNvSpPr txBox="1">
            <a:spLocks/>
          </p:cNvSpPr>
          <p:nvPr userDrawn="1"/>
        </p:nvSpPr>
        <p:spPr>
          <a:xfrm>
            <a:off x="4034040" y="637009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sz="800" dirty="0">
              <a:solidFill>
                <a:prstClr val="black">
                  <a:tint val="75000"/>
                </a:prstClr>
              </a:solidFill>
              <a:cs typeface="Arial" panose="020B0604020202020204" pitchFamily="34" charset="0"/>
            </a:endParaRPr>
          </a:p>
        </p:txBody>
      </p:sp>
      <p:sp>
        <p:nvSpPr>
          <p:cNvPr id="9" name="Footer Placeholder 4"/>
          <p:cNvSpPr txBox="1">
            <a:spLocks/>
          </p:cNvSpPr>
          <p:nvPr userDrawn="1"/>
        </p:nvSpPr>
        <p:spPr>
          <a:xfrm>
            <a:off x="6324600" y="6349174"/>
            <a:ext cx="5867400" cy="432626"/>
          </a:xfrm>
          <a:prstGeom prst="rect">
            <a:avLst/>
          </a:prstGeom>
        </p:spPr>
        <p:txBody>
          <a:bodyPr vert="horz" lIns="91440" tIns="45720" rIns="91440" bIns="45720" rtlCol="0" anchor="t"/>
          <a:lstStyle>
            <a:defPPr>
              <a:defRPr lang="en-US"/>
            </a:defPPr>
            <a:lvl1pPr marL="0" algn="ctr" defTabSz="914400" rtl="0" eaLnBrk="1" latinLnBrk="0" hangingPunct="1">
              <a:defRPr sz="8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200" dirty="0" smtClean="0">
                <a:solidFill>
                  <a:schemeClr val="bg1"/>
                </a:solidFill>
              </a:rPr>
              <a:t>Download the “U.S. Army Chaplain</a:t>
            </a:r>
            <a:r>
              <a:rPr lang="en-US" sz="1200" baseline="0" dirty="0" smtClean="0">
                <a:solidFill>
                  <a:schemeClr val="bg1"/>
                </a:solidFill>
              </a:rPr>
              <a:t> Careers” APP  from your APP Store.</a:t>
            </a:r>
            <a:endParaRPr lang="en-US" sz="1200" dirty="0" smtClean="0">
              <a:solidFill>
                <a:schemeClr val="bg1"/>
              </a:solidFill>
            </a:endParaRPr>
          </a:p>
          <a:p>
            <a:pPr fontAlgn="base">
              <a:spcBef>
                <a:spcPct val="0"/>
              </a:spcBef>
              <a:spcAft>
                <a:spcPct val="0"/>
              </a:spcAft>
              <a:defRPr/>
            </a:pPr>
            <a:r>
              <a:rPr lang="en-US" sz="1200" dirty="0" err="1" smtClean="0">
                <a:solidFill>
                  <a:schemeClr val="bg1"/>
                </a:solidFill>
              </a:rPr>
              <a:t>ECAR</a:t>
            </a:r>
            <a:r>
              <a:rPr lang="en-US" sz="1200" dirty="0" smtClean="0">
                <a:solidFill>
                  <a:schemeClr val="bg1"/>
                </a:solidFill>
              </a:rPr>
              <a:t> Portal: https://usachcstraining.army.mil/ecar</a:t>
            </a:r>
          </a:p>
          <a:p>
            <a:pPr fontAlgn="base">
              <a:spcBef>
                <a:spcPct val="0"/>
              </a:spcBef>
              <a:spcAft>
                <a:spcPct val="0"/>
              </a:spcAft>
              <a:defRPr/>
            </a:pPr>
            <a:endParaRPr lang="en-US" sz="1200" dirty="0">
              <a:solidFill>
                <a:schemeClr val="bg1"/>
              </a:solidFill>
              <a:cs typeface="Arial" panose="020B0604020202020204" pitchFamily="34" charset="0"/>
            </a:endParaRPr>
          </a:p>
        </p:txBody>
      </p:sp>
    </p:spTree>
    <p:extLst>
      <p:ext uri="{BB962C8B-B14F-4D97-AF65-F5344CB8AC3E}">
        <p14:creationId xmlns:p14="http://schemas.microsoft.com/office/powerpoint/2010/main" val="1145572453"/>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0972800" y="6601968"/>
            <a:ext cx="1227667" cy="228112"/>
          </a:xfrm>
          <a:prstGeom prst="rect">
            <a:avLst/>
          </a:prstGeom>
        </p:spPr>
        <p:txBody>
          <a:bodyPr/>
          <a:lstStyle>
            <a:lvl1pPr>
              <a:defRPr/>
            </a:lvl1pPr>
          </a:lstStyle>
          <a:p>
            <a:pPr>
              <a:defRPr/>
            </a:pPr>
            <a:fld id="{8F2D5EFA-9A33-42AD-8E2D-7BA3D267A40F}"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82968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CustomShape 1"/>
          <p:cNvSpPr/>
          <p:nvPr/>
        </p:nvSpPr>
        <p:spPr>
          <a:xfrm>
            <a:off x="4511040" y="632880"/>
            <a:ext cx="7680480" cy="68040"/>
          </a:xfrm>
          <a:prstGeom prst="rect">
            <a:avLst/>
          </a:prstGeom>
          <a:solidFill>
            <a:srgbClr val="FFD521"/>
          </a:solidFill>
          <a:ln w="9360">
            <a:solidFill>
              <a:srgbClr val="000000"/>
            </a:solidFill>
            <a:miter/>
          </a:ln>
        </p:spPr>
        <p:style>
          <a:lnRef idx="0">
            <a:scrgbClr r="0" g="0" b="0"/>
          </a:lnRef>
          <a:fillRef idx="0">
            <a:scrgbClr r="0" g="0" b="0"/>
          </a:fillRef>
          <a:effectRef idx="0">
            <a:scrgbClr r="0" g="0" b="0"/>
          </a:effectRef>
          <a:fontRef idx="minor"/>
        </p:style>
      </p:sp>
      <p:sp>
        <p:nvSpPr>
          <p:cNvPr id="2" name="CustomShape 2"/>
          <p:cNvSpPr/>
          <p:nvPr/>
        </p:nvSpPr>
        <p:spPr>
          <a:xfrm>
            <a:off x="4511040" y="701640"/>
            <a:ext cx="7680480" cy="68040"/>
          </a:xfrm>
          <a:prstGeom prst="rect">
            <a:avLst/>
          </a:prstGeom>
          <a:solidFill>
            <a:srgbClr val="000000"/>
          </a:solidFill>
          <a:ln w="9360">
            <a:solidFill>
              <a:srgbClr val="000000"/>
            </a:solidFill>
            <a:miter/>
          </a:ln>
        </p:spPr>
        <p:style>
          <a:lnRef idx="0">
            <a:scrgbClr r="0" g="0" b="0"/>
          </a:lnRef>
          <a:fillRef idx="0">
            <a:scrgbClr r="0" g="0" b="0"/>
          </a:fillRef>
          <a:effectRef idx="0">
            <a:scrgbClr r="0" g="0" b="0"/>
          </a:effectRef>
          <a:fontRef idx="minor"/>
        </p:style>
      </p:sp>
      <p:sp>
        <p:nvSpPr>
          <p:cNvPr id="3" name="CustomShape 3"/>
          <p:cNvSpPr/>
          <p:nvPr/>
        </p:nvSpPr>
        <p:spPr>
          <a:xfrm>
            <a:off x="0" y="637200"/>
            <a:ext cx="2059200" cy="69480"/>
          </a:xfrm>
          <a:prstGeom prst="rect">
            <a:avLst/>
          </a:prstGeom>
          <a:solidFill>
            <a:srgbClr val="FFD521"/>
          </a:solidFill>
          <a:ln w="9360">
            <a:solidFill>
              <a:srgbClr val="000000"/>
            </a:solidFill>
            <a:miter/>
          </a:ln>
        </p:spPr>
        <p:style>
          <a:lnRef idx="0">
            <a:scrgbClr r="0" g="0" b="0"/>
          </a:lnRef>
          <a:fillRef idx="0">
            <a:scrgbClr r="0" g="0" b="0"/>
          </a:fillRef>
          <a:effectRef idx="0">
            <a:scrgbClr r="0" g="0" b="0"/>
          </a:effectRef>
          <a:fontRef idx="minor"/>
        </p:style>
      </p:sp>
      <p:sp>
        <p:nvSpPr>
          <p:cNvPr id="4" name="CustomShape 4"/>
          <p:cNvSpPr/>
          <p:nvPr/>
        </p:nvSpPr>
        <p:spPr>
          <a:xfrm>
            <a:off x="0" y="707040"/>
            <a:ext cx="2059200" cy="69480"/>
          </a:xfrm>
          <a:prstGeom prst="rect">
            <a:avLst/>
          </a:prstGeom>
          <a:solidFill>
            <a:srgbClr val="000000"/>
          </a:solidFill>
          <a:ln w="9360">
            <a:solidFill>
              <a:srgbClr val="000000"/>
            </a:solidFill>
            <a:miter/>
          </a:ln>
        </p:spPr>
        <p:style>
          <a:lnRef idx="0">
            <a:scrgbClr r="0" g="0" b="0"/>
          </a:lnRef>
          <a:fillRef idx="0">
            <a:scrgbClr r="0" g="0" b="0"/>
          </a:fillRef>
          <a:effectRef idx="0">
            <a:scrgbClr r="0" g="0" b="0"/>
          </a:effectRef>
          <a:fontRef idx="minor"/>
        </p:style>
      </p:sp>
      <p:sp>
        <p:nvSpPr>
          <p:cNvPr id="5" name="CustomShape 5"/>
          <p:cNvSpPr/>
          <p:nvPr/>
        </p:nvSpPr>
        <p:spPr>
          <a:xfrm>
            <a:off x="4519200" y="-4680"/>
            <a:ext cx="7680960" cy="639360"/>
          </a:xfrm>
          <a:prstGeom prst="rect">
            <a:avLst/>
          </a:prstGeom>
          <a:solidFill>
            <a:srgbClr val="4D4D4D"/>
          </a:solidFill>
          <a:ln>
            <a:noFill/>
          </a:ln>
        </p:spPr>
        <p:style>
          <a:lnRef idx="0">
            <a:scrgbClr r="0" g="0" b="0"/>
          </a:lnRef>
          <a:fillRef idx="0">
            <a:scrgbClr r="0" g="0" b="0"/>
          </a:fillRef>
          <a:effectRef idx="0">
            <a:scrgbClr r="0" g="0" b="0"/>
          </a:effectRef>
          <a:fontRef idx="minor"/>
        </p:style>
      </p:sp>
      <p:sp>
        <p:nvSpPr>
          <p:cNvPr id="6" name="CustomShape 6"/>
          <p:cNvSpPr/>
          <p:nvPr/>
        </p:nvSpPr>
        <p:spPr>
          <a:xfrm>
            <a:off x="0" y="0"/>
            <a:ext cx="6463680" cy="639360"/>
          </a:xfrm>
          <a:prstGeom prst="rect">
            <a:avLst/>
          </a:prstGeom>
          <a:solidFill>
            <a:srgbClr val="000000"/>
          </a:solidFill>
          <a:ln w="9360">
            <a:noFill/>
          </a:ln>
        </p:spPr>
        <p:style>
          <a:lnRef idx="0">
            <a:scrgbClr r="0" g="0" b="0"/>
          </a:lnRef>
          <a:fillRef idx="0">
            <a:scrgbClr r="0" g="0" b="0"/>
          </a:fillRef>
          <a:effectRef idx="0">
            <a:scrgbClr r="0" g="0" b="0"/>
          </a:effectRef>
          <a:fontRef idx="minor"/>
        </p:style>
        <p:txBody>
          <a:bodyPr wrap="none" lIns="0" tIns="640080" rIns="0" anchor="b"/>
          <a:lstStyle/>
          <a:p>
            <a:pPr>
              <a:lnSpc>
                <a:spcPts val="423"/>
              </a:lnSpc>
              <a:spcBef>
                <a:spcPts val="1199"/>
              </a:spcBef>
            </a:pPr>
            <a:r>
              <a:rPr lang="en-US" sz="1700" b="1" strike="noStrike" spc="-1" dirty="0" smtClean="0">
                <a:solidFill>
                  <a:srgbClr val="F6C700"/>
                </a:solidFill>
                <a:uFill>
                  <a:solidFill>
                    <a:srgbClr val="FFFFFF"/>
                  </a:solidFill>
                </a:uFill>
                <a:latin typeface="Arial"/>
              </a:rPr>
              <a:t>            AMERICA’S </a:t>
            </a:r>
            <a:r>
              <a:rPr lang="en-US" sz="1700" b="1" strike="noStrike" spc="-1" dirty="0">
                <a:solidFill>
                  <a:srgbClr val="F6C700"/>
                </a:solidFill>
                <a:uFill>
                  <a:solidFill>
                    <a:srgbClr val="FFFFFF"/>
                  </a:solidFill>
                </a:uFill>
                <a:latin typeface="Arial"/>
              </a:rPr>
              <a:t>ARMY:</a:t>
            </a:r>
            <a:endParaRPr lang="en-US" sz="1700" b="0" strike="noStrike" spc="-1" dirty="0">
              <a:solidFill>
                <a:srgbClr val="000000"/>
              </a:solidFill>
              <a:uFill>
                <a:solidFill>
                  <a:srgbClr val="FFFFFF"/>
                </a:solidFill>
              </a:uFill>
              <a:latin typeface="Arial"/>
            </a:endParaRPr>
          </a:p>
          <a:p>
            <a:pPr>
              <a:lnSpc>
                <a:spcPct val="100000"/>
              </a:lnSpc>
            </a:pPr>
            <a:r>
              <a:rPr lang="en-US" sz="1700" b="1" strike="noStrike" spc="-1" dirty="0" smtClean="0">
                <a:solidFill>
                  <a:srgbClr val="969696"/>
                </a:solidFill>
                <a:uFill>
                  <a:solidFill>
                    <a:srgbClr val="FFFFFF"/>
                  </a:solidFill>
                </a:uFill>
                <a:latin typeface="Arial"/>
              </a:rPr>
              <a:t>            Globally </a:t>
            </a:r>
            <a:r>
              <a:rPr lang="en-US" sz="1700" b="1" strike="noStrike" spc="-1" dirty="0">
                <a:solidFill>
                  <a:srgbClr val="969696"/>
                </a:solidFill>
                <a:uFill>
                  <a:solidFill>
                    <a:srgbClr val="FFFFFF"/>
                  </a:solidFill>
                </a:uFill>
                <a:latin typeface="Arial"/>
              </a:rPr>
              <a:t>Responsive, Regionally Engaged</a:t>
            </a:r>
            <a:endParaRPr lang="en-US" sz="1700" b="0" strike="noStrike" spc="-1" dirty="0">
              <a:solidFill>
                <a:srgbClr val="000000"/>
              </a:solidFill>
              <a:uFill>
                <a:solidFill>
                  <a:srgbClr val="FFFFFF"/>
                </a:solidFill>
              </a:uFill>
              <a:latin typeface="Arial"/>
            </a:endParaRPr>
          </a:p>
        </p:txBody>
      </p:sp>
      <p:sp>
        <p:nvSpPr>
          <p:cNvPr id="7" name="CustomShape 7"/>
          <p:cNvSpPr/>
          <p:nvPr/>
        </p:nvSpPr>
        <p:spPr>
          <a:xfrm>
            <a:off x="2641440" y="608760"/>
            <a:ext cx="1101600" cy="199440"/>
          </a:xfrm>
          <a:prstGeom prst="rect">
            <a:avLst/>
          </a:prstGeom>
          <a:noFill/>
          <a:ln w="12600">
            <a:noFill/>
          </a:ln>
          <a:effectLst>
            <a:outerShdw dist="17819" dir="2700000">
              <a:srgbClr val="000000"/>
            </a:outerShdw>
          </a:effectLst>
        </p:spPr>
        <p:style>
          <a:lnRef idx="0">
            <a:scrgbClr r="0" g="0" b="0"/>
          </a:lnRef>
          <a:fillRef idx="0">
            <a:scrgbClr r="0" g="0" b="0"/>
          </a:fillRef>
          <a:effectRef idx="0">
            <a:scrgbClr r="0" g="0" b="0"/>
          </a:effectRef>
          <a:fontRef idx="minor"/>
        </p:style>
        <p:txBody>
          <a:bodyPr wrap="none" lIns="28440" tIns="15840" rIns="28440" bIns="15840"/>
          <a:lstStyle/>
          <a:p>
            <a:pPr>
              <a:lnSpc>
                <a:spcPct val="100000"/>
              </a:lnSpc>
            </a:pPr>
            <a:r>
              <a:rPr lang="en-US" sz="1100" b="1" strike="noStrike" spc="-1" dirty="0" smtClean="0">
                <a:solidFill>
                  <a:srgbClr val="81AD00"/>
                </a:solidFill>
                <a:uFill>
                  <a:solidFill>
                    <a:srgbClr val="FFFFFF"/>
                  </a:solidFill>
                </a:uFill>
                <a:latin typeface="Arial"/>
              </a:rPr>
              <a:t>DACH–REC</a:t>
            </a:r>
            <a:endParaRPr lang="en-US" sz="1100" b="0" strike="noStrike" spc="-1" dirty="0">
              <a:solidFill>
                <a:srgbClr val="000000"/>
              </a:solidFill>
              <a:uFill>
                <a:solidFill>
                  <a:srgbClr val="FFFFFF"/>
                </a:solidFill>
              </a:uFill>
              <a:latin typeface="Arial"/>
            </a:endParaRPr>
          </a:p>
        </p:txBody>
      </p:sp>
      <p:sp>
        <p:nvSpPr>
          <p:cNvPr id="11" name="PlaceHolder 11"/>
          <p:cNvSpPr>
            <a:spLocks noGrp="1"/>
          </p:cNvSpPr>
          <p:nvPr>
            <p:ph type="title"/>
          </p:nvPr>
        </p:nvSpPr>
        <p:spPr>
          <a:xfrm>
            <a:off x="605280" y="1333800"/>
            <a:ext cx="10972320" cy="1144800"/>
          </a:xfrm>
          <a:prstGeom prst="rect">
            <a:avLst/>
          </a:prstGeom>
        </p:spPr>
        <p:txBody>
          <a:bodyPr lIns="0" tIns="0" rIns="0" bIns="0" anchor="ctr"/>
          <a:lstStyle/>
          <a:p>
            <a:r>
              <a:rPr lang="en-US" sz="1800" b="0" strike="noStrike" spc="-1" dirty="0">
                <a:solidFill>
                  <a:srgbClr val="000000"/>
                </a:solidFill>
                <a:uFill>
                  <a:solidFill>
                    <a:srgbClr val="FFFFFF"/>
                  </a:solidFill>
                </a:uFill>
                <a:latin typeface="Calibri"/>
              </a:rPr>
              <a:t>Click to edit the title text format</a:t>
            </a:r>
          </a:p>
        </p:txBody>
      </p:sp>
      <p:sp>
        <p:nvSpPr>
          <p:cNvPr id="12" name="PlaceHolder 12"/>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dirty="0">
                <a:solidFill>
                  <a:srgbClr val="000000"/>
                </a:solidFill>
                <a:uFill>
                  <a:solidFill>
                    <a:srgbClr val="FFFFFF"/>
                  </a:solidFill>
                </a:uFill>
                <a:latin typeface="Calibri"/>
              </a:rPr>
              <a:t>Click to edit the outline text format</a:t>
            </a:r>
          </a:p>
          <a:p>
            <a:pPr marL="864000" lvl="1" indent="-324000">
              <a:spcBef>
                <a:spcPts val="1134"/>
              </a:spcBef>
              <a:buClr>
                <a:srgbClr val="000000"/>
              </a:buClr>
              <a:buSzPct val="75000"/>
              <a:buFont typeface="Symbol" charset="2"/>
              <a:buChar char=""/>
            </a:pPr>
            <a:r>
              <a:rPr lang="en-US" sz="1800" b="0" strike="noStrike" spc="-1" dirty="0">
                <a:solidFill>
                  <a:srgbClr val="000000"/>
                </a:solidFill>
                <a:uFill>
                  <a:solidFill>
                    <a:srgbClr val="FFFFFF"/>
                  </a:solidFill>
                </a:u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dirty="0">
                <a:solidFill>
                  <a:srgbClr val="000000"/>
                </a:solidFill>
                <a:uFill>
                  <a:solidFill>
                    <a:srgbClr val="FFFFFF"/>
                  </a:solidFill>
                </a:u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dirty="0">
                <a:solidFill>
                  <a:srgbClr val="000000"/>
                </a:solidFill>
                <a:uFill>
                  <a:solidFill>
                    <a:srgbClr val="FFFFFF"/>
                  </a:solidFill>
                </a:u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dirty="0">
                <a:solidFill>
                  <a:srgbClr val="000000"/>
                </a:solidFill>
                <a:uFill>
                  <a:solidFill>
                    <a:srgbClr val="FFFFFF"/>
                  </a:solidFill>
                </a:u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dirty="0">
                <a:solidFill>
                  <a:srgbClr val="000000"/>
                </a:solidFill>
                <a:uFill>
                  <a:solidFill>
                    <a:srgbClr val="FFFFFF"/>
                  </a:solidFill>
                </a:u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dirty="0">
                <a:solidFill>
                  <a:srgbClr val="000000"/>
                </a:solidFill>
                <a:uFill>
                  <a:solidFill>
                    <a:srgbClr val="FFFFFF"/>
                  </a:solidFill>
                </a:uFill>
                <a:latin typeface="Calibri"/>
              </a:rPr>
              <a:t>Seventh Outline Level</a:t>
            </a:r>
          </a:p>
        </p:txBody>
      </p:sp>
      <p:sp>
        <p:nvSpPr>
          <p:cNvPr id="16" name="CustomShape 12"/>
          <p:cNvSpPr/>
          <p:nvPr userDrawn="1"/>
        </p:nvSpPr>
        <p:spPr>
          <a:xfrm>
            <a:off x="6545133" y="0"/>
            <a:ext cx="4834067" cy="6393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en-US" sz="1800" b="1" strike="noStrike" spc="-18" dirty="0" smtClean="0">
                <a:solidFill>
                  <a:srgbClr val="FFFFFF"/>
                </a:solidFill>
                <a:uFill>
                  <a:solidFill>
                    <a:srgbClr val="FFFFFF"/>
                  </a:solidFill>
                </a:uFill>
                <a:latin typeface="Arial"/>
              </a:rPr>
              <a:t>Total</a:t>
            </a:r>
            <a:r>
              <a:rPr lang="en-US" sz="1800" b="1" strike="noStrike" spc="-18" baseline="0" dirty="0" smtClean="0">
                <a:solidFill>
                  <a:srgbClr val="FFFFFF"/>
                </a:solidFill>
                <a:uFill>
                  <a:solidFill>
                    <a:srgbClr val="FFFFFF"/>
                  </a:solidFill>
                </a:uFill>
                <a:latin typeface="Arial"/>
              </a:rPr>
              <a:t> Army</a:t>
            </a:r>
            <a:r>
              <a:rPr lang="en-US" sz="1800" b="0" strike="noStrike" spc="-1" baseline="0" dirty="0">
                <a:solidFill>
                  <a:srgbClr val="000000"/>
                </a:solidFill>
                <a:uFill>
                  <a:solidFill>
                    <a:srgbClr val="FFFFFF"/>
                  </a:solidFill>
                </a:uFill>
                <a:latin typeface="Arial"/>
              </a:rPr>
              <a:t> </a:t>
            </a:r>
            <a:endParaRPr lang="en-US" sz="1800" b="0" strike="noStrike" spc="-1" baseline="0" dirty="0" smtClean="0">
              <a:solidFill>
                <a:srgbClr val="000000"/>
              </a:solidFill>
              <a:uFill>
                <a:solidFill>
                  <a:srgbClr val="FFFFFF"/>
                </a:solidFill>
              </a:u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strike="noStrike" spc="-18" baseline="0" dirty="0" smtClean="0">
                <a:solidFill>
                  <a:srgbClr val="FFFFFF"/>
                </a:solidFill>
                <a:uFill>
                  <a:solidFill>
                    <a:srgbClr val="FFFFFF"/>
                  </a:solidFill>
                </a:uFill>
                <a:latin typeface="+mn-lt"/>
              </a:rPr>
              <a:t>Chaplain Recruiting Training</a:t>
            </a:r>
            <a:r>
              <a:rPr lang="en-US" sz="1800" b="0" strike="noStrike" spc="-1" baseline="0" dirty="0" smtClean="0">
                <a:solidFill>
                  <a:srgbClr val="000000"/>
                </a:solidFill>
                <a:uFill>
                  <a:solidFill>
                    <a:srgbClr val="FFFFFF"/>
                  </a:solidFill>
                </a:uFill>
                <a:latin typeface="+mn-lt"/>
              </a:rPr>
              <a:t> </a:t>
            </a:r>
          </a:p>
          <a:p>
            <a:pPr algn="ctr">
              <a:lnSpc>
                <a:spcPct val="100000"/>
              </a:lnSpc>
            </a:pPr>
            <a:endParaRPr lang="en-US" sz="1800" b="1" strike="noStrike" spc="-18" baseline="0" dirty="0" smtClean="0">
              <a:solidFill>
                <a:srgbClr val="FFFFFF"/>
              </a:solidFill>
              <a:uFill>
                <a:solidFill>
                  <a:srgbClr val="FFFFFF"/>
                </a:solidFill>
              </a:uFill>
              <a:latin typeface="Arial"/>
            </a:endParaRPr>
          </a:p>
        </p:txBody>
      </p:sp>
      <p:sp>
        <p:nvSpPr>
          <p:cNvPr id="8" name="TextBox 7"/>
          <p:cNvSpPr txBox="1"/>
          <p:nvPr userDrawn="1"/>
        </p:nvSpPr>
        <p:spPr>
          <a:xfrm>
            <a:off x="11785601" y="6643980"/>
            <a:ext cx="597940" cy="230832"/>
          </a:xfrm>
          <a:prstGeom prst="rect">
            <a:avLst/>
          </a:prstGeom>
          <a:noFill/>
        </p:spPr>
        <p:txBody>
          <a:bodyPr wrap="square" rtlCol="0">
            <a:spAutoFit/>
          </a:bodyPr>
          <a:lstStyle/>
          <a:p>
            <a:fld id="{2DE4E94C-5B2E-4757-976D-509B61FA39C9}" type="slidenum">
              <a:rPr lang="en-US" sz="900" smtClean="0"/>
              <a:t>‹#›</a:t>
            </a:fld>
            <a:endParaRPr lang="en-US" sz="900" dirty="0"/>
          </a:p>
        </p:txBody>
      </p:sp>
      <p:pic>
        <p:nvPicPr>
          <p:cNvPr id="19"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1603760" y="25775"/>
            <a:ext cx="585510" cy="58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76200" y="25810"/>
            <a:ext cx="463206" cy="58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77" r:id="rId2"/>
    <p:sldLayoutId id="2147483678" r:id="rId3"/>
  </p:sldLayoutIdLst>
  <p:timing>
    <p:tnLst>
      <p:par>
        <p:cTn id="1" dur="indefinite" restart="never" nodeType="tmRoot"/>
      </p:par>
    </p:tnLst>
  </p:timing>
  <p:hf hdr="0" ftr="0" dt="0"/>
  <p:txStyles>
    <p:titleStyle/>
    <p:bodyStyle>
      <a:lvl1pPr marL="432000" indent="-324000">
        <a:spcBef>
          <a:spcPts val="1417"/>
        </a:spcBef>
        <a:buClr>
          <a:srgbClr val="000000"/>
        </a:buClr>
        <a:buSzPct val="45000"/>
        <a:buFont typeface="Wingdings" charset="2"/>
        <a:buChar char=""/>
        <a:defRPr/>
      </a:lvl1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usachcstraining.army.mil/ecar"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hyperlink" Target="mailto:ng.ncr.ngb-arng.mbx.arng-hrr-specialty-branch-accessions@mail.mi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flickr.com/photos/armychaplaincorps/" TargetMode="External"/><Relationship Id="rId3" Type="http://schemas.openxmlformats.org/officeDocument/2006/relationships/image" Target="../media/image21.jpeg"/><Relationship Id="rId7" Type="http://schemas.openxmlformats.org/officeDocument/2006/relationships/hyperlink" Target="https://www.youtube.com/channel/UC-PfeUypTz0kP6Q1DxC_Wow" TargetMode="External"/><Relationship Id="rId12"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youtube.com/usarmychaplaincorps" TargetMode="External"/><Relationship Id="rId11" Type="http://schemas.openxmlformats.org/officeDocument/2006/relationships/hyperlink" Target="https://twitter.com/USACHCS1" TargetMode="External"/><Relationship Id="rId5" Type="http://schemas.openxmlformats.org/officeDocument/2006/relationships/hyperlink" Target="https://www.facebook.com/USACHCSOfficial/" TargetMode="External"/><Relationship Id="rId10" Type="http://schemas.openxmlformats.org/officeDocument/2006/relationships/hyperlink" Target="https://www.twitter.com/ArmyChaplains" TargetMode="External"/><Relationship Id="rId4" Type="http://schemas.openxmlformats.org/officeDocument/2006/relationships/hyperlink" Target="https://www.facebook.com/ArmyChaplainCorps" TargetMode="External"/><Relationship Id="rId9" Type="http://schemas.openxmlformats.org/officeDocument/2006/relationships/hyperlink" Target="https://www.flickr.com/photos/141293090@N06/"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playlist?list=PLknkIwBOINAfBlOKhiIU3FV7tu_68bKDd"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hyperlink" Target="https://www.youtube.com/playlist?list=PLknkIwBOINAcGj4gbP1Uun4fMWRYY6ey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mailto:occh-recruitingandaccessions@army.mil" TargetMode="External"/><Relationship Id="rId9"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ustomShape 7"/>
          <p:cNvSpPr/>
          <p:nvPr/>
        </p:nvSpPr>
        <p:spPr>
          <a:xfrm>
            <a:off x="1524000" y="636840"/>
            <a:ext cx="1545120" cy="70200"/>
          </a:xfrm>
          <a:custGeom>
            <a:avLst/>
            <a:gdLst/>
            <a:ahLst/>
            <a:cxnLst/>
            <a:rect l="l" t="t" r="r" b="b"/>
            <a:pathLst>
              <a:path w="1545590" h="70484">
                <a:moveTo>
                  <a:pt x="0" y="70116"/>
                </a:moveTo>
                <a:lnTo>
                  <a:pt x="1545336" y="70116"/>
                </a:lnTo>
                <a:lnTo>
                  <a:pt x="1545336" y="0"/>
                </a:lnTo>
                <a:lnTo>
                  <a:pt x="0" y="0"/>
                </a:lnTo>
                <a:lnTo>
                  <a:pt x="0" y="70116"/>
                </a:lnTo>
                <a:close/>
              </a:path>
            </a:pathLst>
          </a:custGeom>
          <a:solidFill>
            <a:srgbClr val="FFD521"/>
          </a:solidFill>
          <a:ln>
            <a:noFill/>
          </a:ln>
        </p:spPr>
        <p:style>
          <a:lnRef idx="0">
            <a:scrgbClr r="0" g="0" b="0"/>
          </a:lnRef>
          <a:fillRef idx="0">
            <a:scrgbClr r="0" g="0" b="0"/>
          </a:fillRef>
          <a:effectRef idx="0">
            <a:scrgbClr r="0" g="0" b="0"/>
          </a:effectRef>
          <a:fontRef idx="minor"/>
        </p:style>
      </p:sp>
      <p:sp>
        <p:nvSpPr>
          <p:cNvPr id="112" name="CustomShape 8"/>
          <p:cNvSpPr/>
          <p:nvPr/>
        </p:nvSpPr>
        <p:spPr>
          <a:xfrm>
            <a:off x="1524000" y="637200"/>
            <a:ext cx="1545120" cy="70200"/>
          </a:xfrm>
          <a:custGeom>
            <a:avLst/>
            <a:gdLst/>
            <a:ahLst/>
            <a:cxnLst/>
            <a:rect l="l" t="t" r="r" b="b"/>
            <a:pathLst>
              <a:path w="1545590" h="70484">
                <a:moveTo>
                  <a:pt x="0" y="0"/>
                </a:moveTo>
                <a:lnTo>
                  <a:pt x="1545336" y="0"/>
                </a:lnTo>
                <a:lnTo>
                  <a:pt x="1545336" y="70103"/>
                </a:lnTo>
                <a:lnTo>
                  <a:pt x="0" y="70103"/>
                </a:lnTo>
                <a:lnTo>
                  <a:pt x="0" y="0"/>
                </a:lnTo>
                <a:close/>
              </a:path>
            </a:pathLst>
          </a:custGeom>
          <a:noFill/>
          <a:ln w="9000">
            <a:solidFill>
              <a:srgbClr val="000000"/>
            </a:solidFill>
            <a:round/>
          </a:ln>
        </p:spPr>
        <p:style>
          <a:lnRef idx="0">
            <a:scrgbClr r="0" g="0" b="0"/>
          </a:lnRef>
          <a:fillRef idx="0">
            <a:scrgbClr r="0" g="0" b="0"/>
          </a:fillRef>
          <a:effectRef idx="0">
            <a:scrgbClr r="0" g="0" b="0"/>
          </a:effectRef>
          <a:fontRef idx="minor"/>
        </p:style>
      </p:sp>
      <p:sp>
        <p:nvSpPr>
          <p:cNvPr id="113" name="CustomShape 9"/>
          <p:cNvSpPr/>
          <p:nvPr/>
        </p:nvSpPr>
        <p:spPr>
          <a:xfrm>
            <a:off x="1524000" y="707040"/>
            <a:ext cx="1545120" cy="68400"/>
          </a:xfrm>
          <a:custGeom>
            <a:avLst/>
            <a:gdLst/>
            <a:ahLst/>
            <a:cxnLst/>
            <a:rect l="l" t="t" r="r" b="b"/>
            <a:pathLst>
              <a:path w="1545590" h="68579">
                <a:moveTo>
                  <a:pt x="0" y="68579"/>
                </a:moveTo>
                <a:lnTo>
                  <a:pt x="1545336" y="68579"/>
                </a:lnTo>
                <a:lnTo>
                  <a:pt x="1545336" y="0"/>
                </a:lnTo>
                <a:lnTo>
                  <a:pt x="0" y="0"/>
                </a:lnTo>
                <a:lnTo>
                  <a:pt x="0" y="68579"/>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114" name="CustomShape 10"/>
          <p:cNvSpPr/>
          <p:nvPr/>
        </p:nvSpPr>
        <p:spPr>
          <a:xfrm>
            <a:off x="1524000" y="707040"/>
            <a:ext cx="1545120" cy="68400"/>
          </a:xfrm>
          <a:custGeom>
            <a:avLst/>
            <a:gdLst/>
            <a:ahLst/>
            <a:cxnLst/>
            <a:rect l="l" t="t" r="r" b="b"/>
            <a:pathLst>
              <a:path w="1545590" h="68579">
                <a:moveTo>
                  <a:pt x="0" y="0"/>
                </a:moveTo>
                <a:lnTo>
                  <a:pt x="1545336" y="0"/>
                </a:lnTo>
                <a:lnTo>
                  <a:pt x="1545336" y="68579"/>
                </a:lnTo>
                <a:lnTo>
                  <a:pt x="0" y="68579"/>
                </a:lnTo>
                <a:lnTo>
                  <a:pt x="0" y="0"/>
                </a:lnTo>
                <a:close/>
              </a:path>
            </a:pathLst>
          </a:custGeom>
          <a:noFill/>
          <a:ln w="9000">
            <a:solidFill>
              <a:srgbClr val="000000"/>
            </a:solidFill>
            <a:round/>
          </a:ln>
        </p:spPr>
        <p:style>
          <a:lnRef idx="0">
            <a:scrgbClr r="0" g="0" b="0"/>
          </a:lnRef>
          <a:fillRef idx="0">
            <a:scrgbClr r="0" g="0" b="0"/>
          </a:fillRef>
          <a:effectRef idx="0">
            <a:scrgbClr r="0" g="0" b="0"/>
          </a:effectRef>
          <a:fontRef idx="minor"/>
        </p:style>
      </p:sp>
      <p:sp>
        <p:nvSpPr>
          <p:cNvPr id="7" name="Rectangle 6"/>
          <p:cNvSpPr/>
          <p:nvPr/>
        </p:nvSpPr>
        <p:spPr>
          <a:xfrm>
            <a:off x="787939" y="5351148"/>
            <a:ext cx="10668000" cy="1661993"/>
          </a:xfrm>
          <a:prstGeom prst="rect">
            <a:avLst/>
          </a:prstGeom>
          <a:noFill/>
        </p:spPr>
        <p:txBody>
          <a:bodyPr wrap="square">
            <a:spAutoFit/>
          </a:bodyPr>
          <a:lstStyle/>
          <a:p>
            <a:pPr algn="ctr" eaLnBrk="1" hangingPunct="1">
              <a:defRPr/>
            </a:pPr>
            <a:r>
              <a:rPr lang="en-US" sz="4000" dirty="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rPr>
              <a:t>“A Sacred Calling to Serve God and Country”</a:t>
            </a:r>
          </a:p>
          <a:p>
            <a:pPr algn="ctr" eaLnBrk="1" hangingPunct="1">
              <a:defRPr/>
            </a:pPr>
            <a:r>
              <a:rPr lang="en-US" sz="1000"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rPr>
              <a:t>(15 </a:t>
            </a:r>
            <a:r>
              <a:rPr lang="en-US" sz="1000"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rPr>
              <a:t>FEB 2022, CHBOLC Version)</a:t>
            </a:r>
            <a:endParaRPr lang="en-US" sz="1000" dirty="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endParaRPr>
          </a:p>
          <a:p>
            <a:pPr algn="ctr" eaLnBrk="1" hangingPunct="1">
              <a:defRPr/>
            </a:pPr>
            <a:endParaRPr lang="en-US" sz="1000" dirty="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endParaRPr>
          </a:p>
          <a:p>
            <a:pPr algn="ctr">
              <a:defRPr/>
            </a:pPr>
            <a:r>
              <a:rPr lang="en-US" dirty="0">
                <a:ln w="12700">
                  <a:solidFill>
                    <a:schemeClr val="tx2">
                      <a:satMod val="155000"/>
                    </a:schemeClr>
                  </a:solidFill>
                  <a:prstDash val="solid"/>
                </a:ln>
                <a:latin typeface="Arial" charset="0"/>
                <a:cs typeface="Arial" charset="0"/>
              </a:rPr>
              <a:t>Questions:  occh-recruitingandaccessions@army.mil</a:t>
            </a:r>
            <a:endParaRPr lang="en-US" sz="1400" dirty="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endParaRPr>
          </a:p>
          <a:p>
            <a:pPr algn="ctr">
              <a:defRPr/>
            </a:pPr>
            <a:endParaRPr lang="en-US" sz="1400" dirty="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endParaRPr>
          </a:p>
          <a:p>
            <a:pPr algn="ctr">
              <a:defRPr/>
            </a:pPr>
            <a:endParaRPr lang="en-US" sz="1000" dirty="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endParaRPr>
          </a:p>
        </p:txBody>
      </p:sp>
      <p:sp>
        <p:nvSpPr>
          <p:cNvPr id="8" name="TextBox 4"/>
          <p:cNvSpPr txBox="1">
            <a:spLocks noChangeArrowheads="1"/>
          </p:cNvSpPr>
          <p:nvPr/>
        </p:nvSpPr>
        <p:spPr bwMode="auto">
          <a:xfrm>
            <a:off x="-97482" y="927985"/>
            <a:ext cx="1243884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tx1"/>
                </a:solidFill>
                <a:latin typeface="Arial" panose="020B0604020202020204" pitchFamily="34" charset="0"/>
                <a:cs typeface="Arial" panose="020B0604020202020204" pitchFamily="34" charset="0"/>
              </a:defRPr>
            </a:lvl1pPr>
            <a:lvl2pPr marL="742950" indent="-285750">
              <a:defRPr sz="1000" b="1">
                <a:solidFill>
                  <a:schemeClr val="tx1"/>
                </a:solidFill>
                <a:latin typeface="Arial" panose="020B0604020202020204" pitchFamily="34" charset="0"/>
                <a:cs typeface="Arial" panose="020B0604020202020204" pitchFamily="34" charset="0"/>
              </a:defRPr>
            </a:lvl2pPr>
            <a:lvl3pPr marL="1143000" indent="-228600">
              <a:defRPr sz="1000" b="1">
                <a:solidFill>
                  <a:schemeClr val="tx1"/>
                </a:solidFill>
                <a:latin typeface="Arial" panose="020B0604020202020204" pitchFamily="34" charset="0"/>
                <a:cs typeface="Arial" panose="020B0604020202020204" pitchFamily="34" charset="0"/>
              </a:defRPr>
            </a:lvl3pPr>
            <a:lvl4pPr marL="1600200" indent="-228600">
              <a:defRPr sz="1000" b="1">
                <a:solidFill>
                  <a:schemeClr val="tx1"/>
                </a:solidFill>
                <a:latin typeface="Arial" panose="020B0604020202020204" pitchFamily="34" charset="0"/>
                <a:cs typeface="Arial" panose="020B0604020202020204" pitchFamily="34" charset="0"/>
              </a:defRPr>
            </a:lvl4pPr>
            <a:lvl5pPr marL="2057400" indent="-228600">
              <a:defRPr sz="1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algn="ctr"/>
            <a:r>
              <a:rPr lang="en-US" altLang="en-US" sz="4000" dirty="0">
                <a:latin typeface="Bookman Old Style" panose="02050604050505020204" pitchFamily="18" charset="0"/>
              </a:rPr>
              <a:t>“Every Chaplain Corps </a:t>
            </a:r>
            <a:r>
              <a:rPr lang="en-US" altLang="en-US" sz="4000" dirty="0" smtClean="0">
                <a:latin typeface="Bookman Old Style" panose="02050604050505020204" pitchFamily="18" charset="0"/>
              </a:rPr>
              <a:t>Member A </a:t>
            </a:r>
            <a:r>
              <a:rPr lang="en-US" altLang="en-US" sz="4000" dirty="0">
                <a:latin typeface="Bookman Old Style" panose="02050604050505020204" pitchFamily="18" charset="0"/>
              </a:rPr>
              <a:t>Recruiter”</a:t>
            </a:r>
          </a:p>
          <a:p>
            <a:pPr algn="ctr"/>
            <a:r>
              <a:rPr lang="en-US" altLang="en-US" sz="3200" dirty="0" smtClean="0">
                <a:latin typeface="Bookman Old Style" panose="02050604050505020204" pitchFamily="18" charset="0"/>
              </a:rPr>
              <a:t>(</a:t>
            </a:r>
            <a:r>
              <a:rPr lang="en-US" altLang="en-US" sz="3200" dirty="0">
                <a:latin typeface="Bookman Old Style" panose="02050604050505020204" pitchFamily="18" charset="0"/>
              </a:rPr>
              <a:t>ECAR)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439" y="2025231"/>
            <a:ext cx="3429000" cy="3429000"/>
          </a:xfrm>
          <a:prstGeom prst="rect">
            <a:avLst/>
          </a:prstGeom>
        </p:spPr>
      </p:pic>
    </p:spTree>
    <p:extLst>
      <p:ext uri="{BB962C8B-B14F-4D97-AF65-F5344CB8AC3E}">
        <p14:creationId xmlns:p14="http://schemas.microsoft.com/office/powerpoint/2010/main" val="268684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62226"/>
            <a:ext cx="11430000" cy="861774"/>
          </a:xfrm>
          <a:prstGeom prst="rect">
            <a:avLst/>
          </a:prstGeom>
          <a:noFill/>
        </p:spPr>
        <p:txBody>
          <a:bodyPr wrap="square" rtlCol="0">
            <a:spAutoFit/>
          </a:bodyPr>
          <a:lstStyle/>
          <a:p>
            <a:pPr algn="ctr"/>
            <a:r>
              <a:rPr lang="en-US" sz="5000" b="1" dirty="0" smtClean="0">
                <a:solidFill>
                  <a:prstClr val="black"/>
                </a:solidFill>
                <a:latin typeface="Arial" panose="020B0604020202020204" pitchFamily="34" charset="0"/>
                <a:cs typeface="Arial" panose="020B0604020202020204" pitchFamily="34" charset="0"/>
              </a:rPr>
              <a:t>More Detail on How </a:t>
            </a:r>
            <a:r>
              <a:rPr lang="en-US" sz="5000" b="1" dirty="0">
                <a:solidFill>
                  <a:prstClr val="black"/>
                </a:solidFill>
                <a:latin typeface="Arial" panose="020B0604020202020204" pitchFamily="34" charset="0"/>
                <a:cs typeface="Arial" panose="020B0604020202020204" pitchFamily="34" charset="0"/>
              </a:rPr>
              <a:t>to Tell Your Story</a:t>
            </a:r>
            <a:endParaRPr lang="en-US" sz="5000" b="1" dirty="0"/>
          </a:p>
        </p:txBody>
      </p:sp>
      <p:sp>
        <p:nvSpPr>
          <p:cNvPr id="3" name="Content Placeholder 2"/>
          <p:cNvSpPr>
            <a:spLocks noGrp="1"/>
          </p:cNvSpPr>
          <p:nvPr>
            <p:ph idx="1"/>
          </p:nvPr>
        </p:nvSpPr>
        <p:spPr>
          <a:xfrm>
            <a:off x="609600" y="1524000"/>
            <a:ext cx="11201400" cy="4800600"/>
          </a:xfrm>
        </p:spPr>
        <p:txBody>
          <a:bodyPr>
            <a:normAutofit fontScale="92500" lnSpcReduction="20000"/>
          </a:bodyPr>
          <a:lstStyle/>
          <a:p>
            <a:pPr marL="0" indent="0">
              <a:buNone/>
            </a:pPr>
            <a:r>
              <a:rPr lang="en-US" sz="1700" b="1" dirty="0" smtClean="0"/>
              <a:t>When </a:t>
            </a:r>
            <a:r>
              <a:rPr lang="en-US" sz="1700" b="1" dirty="0"/>
              <a:t>Telling Your Army </a:t>
            </a:r>
            <a:r>
              <a:rPr lang="en-US" sz="1700" b="1" dirty="0" smtClean="0"/>
              <a:t>S</a:t>
            </a:r>
            <a:r>
              <a:rPr lang="en-US" sz="1700" b="1" dirty="0"/>
              <a:t>tory </a:t>
            </a:r>
            <a:r>
              <a:rPr lang="en-US" sz="1700" b="1" dirty="0" smtClean="0"/>
              <a:t>keep these in mind</a:t>
            </a:r>
            <a:r>
              <a:rPr lang="en-US" sz="1700" b="1" dirty="0"/>
              <a:t>:</a:t>
            </a:r>
          </a:p>
          <a:p>
            <a:pPr marL="285750" indent="-285750">
              <a:buFont typeface="Arial" panose="020B0604020202020204" pitchFamily="34" charset="0"/>
              <a:buChar char="•"/>
            </a:pPr>
            <a:r>
              <a:rPr lang="en-US" sz="1700" dirty="0"/>
              <a:t>Being an Army Chaplain is a </a:t>
            </a:r>
            <a:r>
              <a:rPr lang="en-US" sz="1700" b="1" u="sng" dirty="0"/>
              <a:t>Sacred Call to Serve God and Country. </a:t>
            </a:r>
          </a:p>
          <a:p>
            <a:pPr marL="285750" indent="-285750">
              <a:buFont typeface="Arial" panose="020B0604020202020204" pitchFamily="34" charset="0"/>
              <a:buChar char="•"/>
            </a:pPr>
            <a:r>
              <a:rPr lang="en-US" sz="1700" dirty="0" smtClean="0"/>
              <a:t>The </a:t>
            </a:r>
            <a:r>
              <a:rPr lang="en-US" sz="1700" dirty="0"/>
              <a:t>reasons and circumstances why you joined the Chaplaincy (your calling).</a:t>
            </a:r>
          </a:p>
          <a:p>
            <a:pPr marL="285750" indent="-285750">
              <a:buFont typeface="Arial" panose="020B0604020202020204" pitchFamily="34" charset="0"/>
              <a:buChar char="•"/>
            </a:pPr>
            <a:r>
              <a:rPr lang="en-US" sz="1700" dirty="0"/>
              <a:t>Explain the uniqueness of the Chaplain’s role in the Army (your mandate: the Free Exercise of Religion.)</a:t>
            </a:r>
          </a:p>
          <a:p>
            <a:pPr marL="285750" indent="-285750">
              <a:buFont typeface="Arial" panose="020B0604020202020204" pitchFamily="34" charset="0"/>
              <a:buChar char="•"/>
            </a:pPr>
            <a:r>
              <a:rPr lang="en-US" sz="1700" dirty="0" smtClean="0"/>
              <a:t>Ministry </a:t>
            </a:r>
            <a:r>
              <a:rPr lang="en-US" sz="1700" dirty="0"/>
              <a:t>opportunities at different command levels (your influence). </a:t>
            </a:r>
          </a:p>
          <a:p>
            <a:pPr marL="285750" indent="-285750">
              <a:buFont typeface="Arial" panose="020B0604020202020204" pitchFamily="34" charset="0"/>
              <a:buChar char="•"/>
            </a:pPr>
            <a:r>
              <a:rPr lang="en-US" sz="1700" dirty="0"/>
              <a:t>Your experience as a Chaplain and as a Leader (your leadership).</a:t>
            </a:r>
          </a:p>
          <a:p>
            <a:pPr marL="285750" indent="-285750">
              <a:buFont typeface="Arial" panose="020B0604020202020204" pitchFamily="34" charset="0"/>
              <a:buChar char="•"/>
            </a:pPr>
            <a:r>
              <a:rPr lang="en-US" sz="1700" dirty="0"/>
              <a:t>Unique Ministry in Specialty Roles (your personal and professional development).</a:t>
            </a:r>
          </a:p>
          <a:p>
            <a:pPr marL="285750" indent="-285750">
              <a:buFont typeface="Arial" panose="020B0604020202020204" pitchFamily="34" charset="0"/>
              <a:buChar char="•"/>
            </a:pPr>
            <a:r>
              <a:rPr lang="en-US" sz="1700" dirty="0"/>
              <a:t>Duty Assignments and Deployment Opportunities (your global mission) </a:t>
            </a:r>
          </a:p>
          <a:p>
            <a:pPr marL="285750" indent="-285750">
              <a:buFont typeface="Arial" panose="020B0604020202020204" pitchFamily="34" charset="0"/>
              <a:buChar char="•"/>
            </a:pPr>
            <a:r>
              <a:rPr lang="en-US" sz="1700" dirty="0"/>
              <a:t>The Army Life - GI BILL, BAH, Medical, 401K Retirement</a:t>
            </a:r>
          </a:p>
          <a:p>
            <a:pPr marL="285750" indent="-285750">
              <a:buFont typeface="Arial" panose="020B0604020202020204" pitchFamily="34" charset="0"/>
              <a:buChar char="•"/>
            </a:pPr>
            <a:r>
              <a:rPr lang="en-US" sz="1700" dirty="0" smtClean="0"/>
              <a:t>RA (Active Duty) Incentive Program:  Finder’s Keepers &amp; Buddy System * (Contact Accessions Officer.)</a:t>
            </a:r>
          </a:p>
          <a:p>
            <a:pPr marL="285750" indent="-285750">
              <a:buFont typeface="Arial" panose="020B0604020202020204" pitchFamily="34" charset="0"/>
              <a:buChar char="•"/>
            </a:pPr>
            <a:r>
              <a:rPr lang="en-US" sz="1700" dirty="0" smtClean="0"/>
              <a:t>ARNG </a:t>
            </a:r>
            <a:r>
              <a:rPr lang="en-US" sz="1700" dirty="0"/>
              <a:t>Incentive Program:  $10k Accessions bonus, up to $80k loan repayment. *</a:t>
            </a:r>
          </a:p>
          <a:p>
            <a:pPr marL="285750" indent="-285750">
              <a:buFont typeface="Arial" panose="020B0604020202020204" pitchFamily="34" charset="0"/>
              <a:buChar char="•"/>
            </a:pPr>
            <a:r>
              <a:rPr lang="en-US" sz="1700" dirty="0" smtClean="0"/>
              <a:t>USAR </a:t>
            </a:r>
            <a:r>
              <a:rPr lang="en-US" sz="1700" dirty="0"/>
              <a:t>Incentive Program </a:t>
            </a:r>
            <a:r>
              <a:rPr lang="en-US" sz="1700" dirty="0" smtClean="0"/>
              <a:t>for $</a:t>
            </a:r>
            <a:r>
              <a:rPr lang="en-US" sz="1700" dirty="0"/>
              <a:t>20-40K loan repayment for years of service commitments. </a:t>
            </a:r>
            <a:r>
              <a:rPr lang="en-US" sz="1700" dirty="0" smtClean="0"/>
              <a:t>*</a:t>
            </a:r>
          </a:p>
          <a:p>
            <a:pPr marL="285750" indent="-285750">
              <a:buFont typeface="Arial" panose="020B0604020202020204" pitchFamily="34" charset="0"/>
              <a:buChar char="•"/>
            </a:pPr>
            <a:r>
              <a:rPr lang="en-US" sz="1700" b="1" i="1" u="sng" dirty="0" smtClean="0"/>
              <a:t>**Minister to them </a:t>
            </a:r>
            <a:r>
              <a:rPr lang="en-US" sz="1700" b="1" i="1" u="sng" dirty="0" err="1" smtClean="0"/>
              <a:t>personnally</a:t>
            </a:r>
            <a:r>
              <a:rPr lang="en-US" sz="1700" b="1" i="1" u="sng" dirty="0" smtClean="0"/>
              <a:t>!  Offer to PRAY for them as they think through this ministry!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633422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p:cNvPicPr>
            <a:picLocks noChangeAspect="1"/>
          </p:cNvPicPr>
          <p:nvPr/>
        </p:nvPicPr>
        <p:blipFill rotWithShape="1">
          <a:blip r:embed="rId3">
            <a:extLst>
              <a:ext uri="{28A0092B-C50C-407E-A947-70E740481C1C}">
                <a14:useLocalDpi xmlns:a14="http://schemas.microsoft.com/office/drawing/2010/main" val="0"/>
              </a:ext>
            </a:extLst>
          </a:blip>
          <a:srcRect l="11941" t="6972" r="9446"/>
          <a:stretch/>
        </p:blipFill>
        <p:spPr>
          <a:xfrm>
            <a:off x="76200" y="838200"/>
            <a:ext cx="12039600" cy="5442883"/>
          </a:xfrm>
          <a:prstGeom prst="rect">
            <a:avLst/>
          </a:prstGeom>
          <a:ln>
            <a:noFill/>
          </a:ln>
          <a:effectLst>
            <a:softEdge rad="112500"/>
          </a:effectLst>
        </p:spPr>
      </p:pic>
      <p:sp>
        <p:nvSpPr>
          <p:cNvPr id="5" name="TextBox 4"/>
          <p:cNvSpPr txBox="1"/>
          <p:nvPr/>
        </p:nvSpPr>
        <p:spPr>
          <a:xfrm>
            <a:off x="1066800" y="1600200"/>
            <a:ext cx="10058400" cy="861774"/>
          </a:xfrm>
          <a:prstGeom prst="rect">
            <a:avLst/>
          </a:prstGeom>
          <a:noFill/>
        </p:spPr>
        <p:txBody>
          <a:bodyPr wrap="square" rtlCol="0">
            <a:spAutoFit/>
          </a:bodyPr>
          <a:lstStyle/>
          <a:p>
            <a:pPr algn="ctr"/>
            <a:r>
              <a:rPr lang="en-US" sz="5000" b="1" dirty="0">
                <a:effectLst>
                  <a:glow rad="228600">
                    <a:srgbClr val="FFFF00">
                      <a:alpha val="40000"/>
                    </a:srgbClr>
                  </a:glow>
                </a:effectLst>
              </a:rPr>
              <a:t>Where </a:t>
            </a:r>
            <a:r>
              <a:rPr lang="en-US" sz="5000" b="1" dirty="0" smtClean="0">
                <a:effectLst>
                  <a:glow rad="228600">
                    <a:srgbClr val="FFFF00">
                      <a:alpha val="40000"/>
                    </a:srgbClr>
                  </a:glow>
                </a:effectLst>
              </a:rPr>
              <a:t>do we </a:t>
            </a:r>
            <a:r>
              <a:rPr lang="en-US" sz="5000" b="1" dirty="0">
                <a:effectLst>
                  <a:glow rad="228600">
                    <a:srgbClr val="FFFF00">
                      <a:alpha val="40000"/>
                    </a:srgbClr>
                  </a:glow>
                </a:effectLst>
              </a:rPr>
              <a:t>tell “Our Story</a:t>
            </a:r>
            <a:r>
              <a:rPr lang="en-US" sz="5000" b="1" dirty="0" smtClean="0">
                <a:effectLst>
                  <a:glow rad="228600">
                    <a:srgbClr val="FFFF00">
                      <a:alpha val="40000"/>
                    </a:srgbClr>
                  </a:glow>
                </a:effectLst>
              </a:rPr>
              <a:t>?”</a:t>
            </a:r>
          </a:p>
        </p:txBody>
      </p:sp>
    </p:spTree>
    <p:extLst>
      <p:ext uri="{BB962C8B-B14F-4D97-AF65-F5344CB8AC3E}">
        <p14:creationId xmlns:p14="http://schemas.microsoft.com/office/powerpoint/2010/main" val="3533823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997" y="609600"/>
            <a:ext cx="9143999" cy="861774"/>
          </a:xfrm>
          <a:prstGeom prst="rect">
            <a:avLst/>
          </a:prstGeom>
          <a:noFill/>
        </p:spPr>
        <p:txBody>
          <a:bodyPr wrap="square" rtlCol="0">
            <a:spAutoFit/>
          </a:bodyPr>
          <a:lstStyle/>
          <a:p>
            <a:pPr algn="ctr"/>
            <a:r>
              <a:rPr lang="en-US" sz="5000" b="1" dirty="0">
                <a:solidFill>
                  <a:prstClr val="black"/>
                </a:solidFill>
                <a:latin typeface="Arial" panose="020B0604020202020204" pitchFamily="34" charset="0"/>
                <a:cs typeface="Arial" panose="020B0604020202020204" pitchFamily="34" charset="0"/>
              </a:rPr>
              <a:t>Where </a:t>
            </a:r>
            <a:r>
              <a:rPr lang="en-US" sz="5000" b="1" dirty="0" smtClean="0">
                <a:solidFill>
                  <a:prstClr val="black"/>
                </a:solidFill>
                <a:latin typeface="Arial" panose="020B0604020202020204" pitchFamily="34" charset="0"/>
                <a:cs typeface="Arial" panose="020B0604020202020204" pitchFamily="34" charset="0"/>
              </a:rPr>
              <a:t>do we </a:t>
            </a:r>
            <a:r>
              <a:rPr lang="en-US" sz="5000" b="1" dirty="0">
                <a:solidFill>
                  <a:prstClr val="black"/>
                </a:solidFill>
                <a:latin typeface="Arial" panose="020B0604020202020204" pitchFamily="34" charset="0"/>
                <a:cs typeface="Arial" panose="020B0604020202020204" pitchFamily="34" charset="0"/>
              </a:rPr>
              <a:t>tell our story?</a:t>
            </a:r>
            <a:endParaRPr lang="en-US" sz="5000" b="1" dirty="0"/>
          </a:p>
        </p:txBody>
      </p:sp>
      <p:sp>
        <p:nvSpPr>
          <p:cNvPr id="3" name="Content Placeholder 2"/>
          <p:cNvSpPr>
            <a:spLocks noGrp="1"/>
          </p:cNvSpPr>
          <p:nvPr>
            <p:ph idx="1"/>
          </p:nvPr>
        </p:nvSpPr>
        <p:spPr>
          <a:xfrm>
            <a:off x="228598" y="1371600"/>
            <a:ext cx="11734799" cy="4953000"/>
          </a:xfrm>
        </p:spPr>
        <p:txBody>
          <a:bodyPr>
            <a:normAutofit fontScale="77500" lnSpcReduction="20000"/>
          </a:bodyPr>
          <a:lstStyle/>
          <a:p>
            <a:pPr marL="285750" indent="-285750">
              <a:buFont typeface="Arial" panose="020B0604020202020204" pitchFamily="34" charset="0"/>
              <a:buChar char="•"/>
            </a:pPr>
            <a:r>
              <a:rPr lang="en-US" sz="2900" dirty="0">
                <a:latin typeface="+mn-lt"/>
              </a:rPr>
              <a:t>Churches, Synagogues or Mosques, </a:t>
            </a:r>
            <a:r>
              <a:rPr lang="en-US" sz="2900" dirty="0" smtClean="0">
                <a:latin typeface="+mn-lt"/>
              </a:rPr>
              <a:t>places of worship.  Seminaries </a:t>
            </a:r>
            <a:r>
              <a:rPr lang="en-US" sz="2900" dirty="0">
                <a:latin typeface="+mn-lt"/>
              </a:rPr>
              <a:t>and other theological schools.  Denominational conferences, councils, annual trainings</a:t>
            </a:r>
            <a:r>
              <a:rPr lang="en-US" sz="2900" dirty="0" smtClean="0">
                <a:latin typeface="+mn-lt"/>
              </a:rPr>
              <a:t>.</a:t>
            </a:r>
          </a:p>
          <a:p>
            <a:pPr marL="285750" indent="-285750">
              <a:buFont typeface="Arial" panose="020B0604020202020204" pitchFamily="34" charset="0"/>
              <a:buChar char="•"/>
            </a:pPr>
            <a:r>
              <a:rPr lang="en-US" sz="2900" dirty="0" smtClean="0">
                <a:latin typeface="+mn-lt"/>
              </a:rPr>
              <a:t>Local </a:t>
            </a:r>
            <a:r>
              <a:rPr lang="en-US" sz="2900" dirty="0">
                <a:latin typeface="+mn-lt"/>
              </a:rPr>
              <a:t>hospitals with Clinical Pastoral Education programs.</a:t>
            </a:r>
          </a:p>
          <a:p>
            <a:pPr marL="285750" indent="-285750">
              <a:buFont typeface="Arial" panose="020B0604020202020204" pitchFamily="34" charset="0"/>
              <a:buChar char="•"/>
            </a:pPr>
            <a:r>
              <a:rPr lang="en-US" sz="2900" dirty="0" smtClean="0">
                <a:latin typeface="+mn-lt"/>
              </a:rPr>
              <a:t>Fellow Clergy from your denomination &amp; outside your </a:t>
            </a:r>
            <a:r>
              <a:rPr lang="en-US" sz="2900" dirty="0">
                <a:latin typeface="+mn-lt"/>
              </a:rPr>
              <a:t>faith </a:t>
            </a:r>
            <a:r>
              <a:rPr lang="en-US" sz="2900" dirty="0" smtClean="0">
                <a:latin typeface="+mn-lt"/>
              </a:rPr>
              <a:t>tradition.</a:t>
            </a:r>
            <a:endParaRPr lang="en-US" sz="2900" dirty="0">
              <a:latin typeface="+mn-lt"/>
            </a:endParaRPr>
          </a:p>
          <a:p>
            <a:pPr marL="285750" indent="-285750">
              <a:buFont typeface="Arial" panose="020B0604020202020204" pitchFamily="34" charset="0"/>
              <a:buChar char="•"/>
            </a:pPr>
            <a:r>
              <a:rPr lang="en-US" sz="2900" dirty="0" smtClean="0">
                <a:latin typeface="+mn-lt"/>
              </a:rPr>
              <a:t>Campus Ministry Pastors/Chaplains.  Youth ministries.  56Ms who are involved with youth groups:  tell your story about being a 56M!</a:t>
            </a:r>
          </a:p>
          <a:p>
            <a:pPr marL="285750" indent="-285750">
              <a:buFont typeface="Arial" panose="020B0604020202020204" pitchFamily="34" charset="0"/>
              <a:buChar char="•"/>
            </a:pPr>
            <a:r>
              <a:rPr lang="en-US" sz="2900" dirty="0">
                <a:latin typeface="+mn-lt"/>
              </a:rPr>
              <a:t>ROTC </a:t>
            </a:r>
            <a:r>
              <a:rPr lang="en-US" sz="2900" dirty="0" smtClean="0">
                <a:latin typeface="+mn-lt"/>
              </a:rPr>
              <a:t>programs at Universities: </a:t>
            </a:r>
            <a:r>
              <a:rPr lang="en-US" sz="2900" dirty="0">
                <a:latin typeface="+mn-lt"/>
              </a:rPr>
              <a:t>speak to classes, support FTXs, retreats, etc</a:t>
            </a:r>
            <a:r>
              <a:rPr lang="en-US" sz="2900" dirty="0" smtClean="0">
                <a:latin typeface="+mn-lt"/>
              </a:rPr>
              <a:t>.</a:t>
            </a:r>
          </a:p>
          <a:p>
            <a:pPr marL="285750" indent="-285750">
              <a:buFont typeface="Arial" panose="020B0604020202020204" pitchFamily="34" charset="0"/>
              <a:buChar char="•"/>
            </a:pPr>
            <a:r>
              <a:rPr lang="en-US" sz="2900" b="1" i="1" dirty="0">
                <a:latin typeface="+mn-lt"/>
              </a:rPr>
              <a:t>TDY trips:  look for opportunities </a:t>
            </a:r>
            <a:r>
              <a:rPr lang="en-US" sz="2900" b="1" i="1" dirty="0" smtClean="0">
                <a:latin typeface="+mn-lt"/>
              </a:rPr>
              <a:t>listed above when you travel.</a:t>
            </a:r>
            <a:endParaRPr lang="en-US" sz="2900" b="1" i="1" dirty="0">
              <a:latin typeface="+mn-lt"/>
            </a:endParaRPr>
          </a:p>
          <a:p>
            <a:pPr marL="285750" indent="-285750">
              <a:buFont typeface="Arial" panose="020B0604020202020204" pitchFamily="34" charset="0"/>
              <a:buChar char="•"/>
            </a:pPr>
            <a:r>
              <a:rPr lang="en-US" sz="2900" dirty="0" smtClean="0">
                <a:latin typeface="+mn-lt"/>
              </a:rPr>
              <a:t>Talk </a:t>
            </a:r>
            <a:r>
              <a:rPr lang="en-US" sz="2900" dirty="0">
                <a:latin typeface="+mn-lt"/>
              </a:rPr>
              <a:t>to your Endorser.  Some of our Endorsers are our best recruiters.</a:t>
            </a:r>
          </a:p>
          <a:p>
            <a:pPr marL="285750" indent="-285750">
              <a:buFont typeface="Arial" panose="020B0604020202020204" pitchFamily="34" charset="0"/>
              <a:buChar char="•"/>
            </a:pPr>
            <a:r>
              <a:rPr lang="en-US" sz="2900" b="1" u="sng" dirty="0" smtClean="0">
                <a:latin typeface="+mn-lt"/>
              </a:rPr>
              <a:t>Life cycle events </a:t>
            </a:r>
            <a:r>
              <a:rPr lang="en-US" sz="2900" dirty="0" smtClean="0">
                <a:latin typeface="+mn-lt"/>
              </a:rPr>
              <a:t>like promotions, awards, retirements:  conduct in conjunction with faith group gatherings and let it be a chance to promote Chaplaincy.</a:t>
            </a:r>
          </a:p>
          <a:p>
            <a:pPr marL="285750" indent="-285750">
              <a:buFont typeface="Arial" panose="020B0604020202020204" pitchFamily="34" charset="0"/>
              <a:buChar char="•"/>
            </a:pPr>
            <a:r>
              <a:rPr lang="en-US" sz="2900" dirty="0" smtClean="0">
                <a:latin typeface="+mn-lt"/>
              </a:rPr>
              <a:t>Scouting, Civil Air Patrol, JROTC</a:t>
            </a:r>
            <a:endParaRPr lang="en-US" sz="2900" dirty="0">
              <a:latin typeface="+mn-lt"/>
            </a:endParaRPr>
          </a:p>
        </p:txBody>
      </p:sp>
    </p:spTree>
    <p:extLst>
      <p:ext uri="{BB962C8B-B14F-4D97-AF65-F5344CB8AC3E}">
        <p14:creationId xmlns:p14="http://schemas.microsoft.com/office/powerpoint/2010/main" val="1244116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640" t="24961" r="4914" b="38598"/>
          <a:stretch/>
        </p:blipFill>
        <p:spPr>
          <a:xfrm>
            <a:off x="1028698" y="2895600"/>
            <a:ext cx="9982200" cy="3276600"/>
          </a:xfrm>
          <a:prstGeom prst="rect">
            <a:avLst/>
          </a:prstGeom>
          <a:ln>
            <a:noFill/>
          </a:ln>
          <a:effectLst>
            <a:softEdge rad="112500"/>
          </a:effectLst>
        </p:spPr>
      </p:pic>
      <p:sp>
        <p:nvSpPr>
          <p:cNvPr id="2" name="TextBox 1"/>
          <p:cNvSpPr txBox="1"/>
          <p:nvPr/>
        </p:nvSpPr>
        <p:spPr>
          <a:xfrm>
            <a:off x="152399" y="772538"/>
            <a:ext cx="11734799" cy="600164"/>
          </a:xfrm>
          <a:prstGeom prst="rect">
            <a:avLst/>
          </a:prstGeom>
          <a:noFill/>
        </p:spPr>
        <p:txBody>
          <a:bodyPr wrap="square" rtlCol="0">
            <a:spAutoFit/>
          </a:bodyPr>
          <a:lstStyle/>
          <a:p>
            <a:pPr algn="ctr"/>
            <a:r>
              <a:rPr lang="en-US" sz="3300" b="1" dirty="0" smtClean="0">
                <a:solidFill>
                  <a:prstClr val="black"/>
                </a:solidFill>
                <a:effectLst>
                  <a:glow rad="228600">
                    <a:srgbClr val="FFFF00">
                      <a:alpha val="40000"/>
                    </a:srgbClr>
                  </a:glow>
                </a:effectLst>
                <a:latin typeface="Arial" panose="020B0604020202020204" pitchFamily="34" charset="0"/>
                <a:cs typeface="Arial" panose="020B0604020202020204" pitchFamily="34" charset="0"/>
              </a:rPr>
              <a:t>YES ROTC Cadets can branch into the Chaplain Corps!</a:t>
            </a:r>
            <a:endParaRPr lang="en-US" sz="3300" b="1" dirty="0">
              <a:effectLst>
                <a:glow rad="228600">
                  <a:srgbClr val="FFFF00">
                    <a:alpha val="40000"/>
                  </a:srgbClr>
                </a:glow>
              </a:effectLst>
            </a:endParaRPr>
          </a:p>
        </p:txBody>
      </p:sp>
      <p:sp>
        <p:nvSpPr>
          <p:cNvPr id="3" name="Content Placeholder 2"/>
          <p:cNvSpPr>
            <a:spLocks noGrp="1"/>
          </p:cNvSpPr>
          <p:nvPr>
            <p:ph idx="1"/>
          </p:nvPr>
        </p:nvSpPr>
        <p:spPr>
          <a:xfrm>
            <a:off x="228599" y="1600200"/>
            <a:ext cx="11658599" cy="1447800"/>
          </a:xfrm>
          <a:ln>
            <a:noFill/>
          </a:ln>
        </p:spPr>
        <p:txBody>
          <a:bodyPr>
            <a:noAutofit/>
          </a:bodyPr>
          <a:lstStyle/>
          <a:p>
            <a:pPr marL="0" indent="0" algn="ctr">
              <a:lnSpc>
                <a:spcPct val="50000"/>
              </a:lnSpc>
              <a:buNone/>
            </a:pPr>
            <a:r>
              <a:rPr lang="en-US" sz="2500" dirty="0" smtClean="0">
                <a:effectLst/>
                <a:latin typeface="Arial" panose="020B0604020202020204" pitchFamily="34" charset="0"/>
                <a:cs typeface="Arial" panose="020B0604020202020204" pitchFamily="34" charset="0"/>
              </a:rPr>
              <a:t>So tell your story to them and/or visit an ROTC program!</a:t>
            </a:r>
            <a:endParaRPr lang="en-US" sz="2500" dirty="0">
              <a:effectLst/>
              <a:latin typeface="Arial" panose="020B0604020202020204" pitchFamily="34" charset="0"/>
              <a:cs typeface="Arial" panose="020B0604020202020204" pitchFamily="34" charset="0"/>
            </a:endParaRPr>
          </a:p>
          <a:p>
            <a:pPr marL="0" indent="0" algn="ctr">
              <a:lnSpc>
                <a:spcPct val="50000"/>
              </a:lnSpc>
              <a:buNone/>
            </a:pPr>
            <a:r>
              <a:rPr lang="en-US" sz="2500" dirty="0" smtClean="0">
                <a:effectLst/>
                <a:latin typeface="Arial" panose="020B0604020202020204" pitchFamily="34" charset="0"/>
                <a:cs typeface="Arial" panose="020B0604020202020204" pitchFamily="34" charset="0"/>
              </a:rPr>
              <a:t>Encourage Cadets to speak to their Cadre and a Chaplain Recruiter</a:t>
            </a:r>
            <a:r>
              <a:rPr lang="en-US" sz="2500" dirty="0">
                <a:effectLst/>
                <a:latin typeface="Arial" panose="020B0604020202020204" pitchFamily="34" charset="0"/>
                <a:cs typeface="Arial" panose="020B0604020202020204" pitchFamily="34" charset="0"/>
              </a:rPr>
              <a:t>,</a:t>
            </a:r>
            <a:endParaRPr lang="en-US" sz="2500" dirty="0" smtClean="0">
              <a:effectLst/>
              <a:latin typeface="Arial" panose="020B0604020202020204" pitchFamily="34" charset="0"/>
              <a:cs typeface="Arial" panose="020B0604020202020204" pitchFamily="34" charset="0"/>
            </a:endParaRPr>
          </a:p>
          <a:p>
            <a:pPr marL="0" indent="0" algn="ctr">
              <a:lnSpc>
                <a:spcPct val="50000"/>
              </a:lnSpc>
              <a:buNone/>
            </a:pPr>
            <a:r>
              <a:rPr lang="en-US" sz="2500" dirty="0">
                <a:effectLst/>
                <a:latin typeface="Arial" panose="020B0604020202020204" pitchFamily="34" charset="0"/>
                <a:cs typeface="Arial" panose="020B0604020202020204" pitchFamily="34" charset="0"/>
              </a:rPr>
              <a:t>a</a:t>
            </a:r>
            <a:r>
              <a:rPr lang="en-US" sz="2500" dirty="0" smtClean="0">
                <a:effectLst/>
                <a:latin typeface="Arial" panose="020B0604020202020204" pitchFamily="34" charset="0"/>
                <a:cs typeface="Arial" panose="020B0604020202020204" pitchFamily="34" charset="0"/>
              </a:rPr>
              <a:t>nd to check out the CH Virtual Branch Orientation Page: </a:t>
            </a:r>
          </a:p>
          <a:p>
            <a:pPr marL="0" indent="0" algn="ctr">
              <a:lnSpc>
                <a:spcPct val="50000"/>
              </a:lnSpc>
              <a:buNone/>
            </a:pPr>
            <a:r>
              <a:rPr lang="en-US" sz="2500" u="sng" dirty="0">
                <a:effectLst>
                  <a:glow rad="228600">
                    <a:schemeClr val="bg1">
                      <a:alpha val="40000"/>
                    </a:schemeClr>
                  </a:glow>
                </a:effectLst>
                <a:latin typeface="Arial" panose="020B0604020202020204" pitchFamily="34" charset="0"/>
                <a:cs typeface="Arial" panose="020B0604020202020204" pitchFamily="34" charset="0"/>
              </a:rPr>
              <a:t>https://</a:t>
            </a:r>
            <a:r>
              <a:rPr lang="en-US" sz="2500" u="sng" dirty="0" smtClean="0">
                <a:effectLst>
                  <a:glow rad="228600">
                    <a:schemeClr val="bg1">
                      <a:alpha val="40000"/>
                    </a:schemeClr>
                  </a:glow>
                </a:effectLst>
                <a:latin typeface="Arial" panose="020B0604020202020204" pitchFamily="34" charset="0"/>
                <a:cs typeface="Arial" panose="020B0604020202020204" pitchFamily="34" charset="0"/>
              </a:rPr>
              <a:t>vbo.army.mil</a:t>
            </a:r>
          </a:p>
        </p:txBody>
      </p:sp>
      <p:sp>
        <p:nvSpPr>
          <p:cNvPr id="6" name="Content Placeholder 2"/>
          <p:cNvSpPr txBox="1">
            <a:spLocks/>
          </p:cNvSpPr>
          <p:nvPr/>
        </p:nvSpPr>
        <p:spPr>
          <a:xfrm>
            <a:off x="838199" y="4876800"/>
            <a:ext cx="10439400" cy="1239777"/>
          </a:xfrm>
          <a:prstGeom prst="rect">
            <a:avLst/>
          </a:prstGeom>
        </p:spPr>
        <p:txBody>
          <a:bodyPr lIns="0" tIns="0" rIns="0" bIns="0">
            <a:noAutofit/>
          </a:bodyPr>
          <a:lstStyle/>
          <a:p>
            <a:pPr algn="ctr">
              <a:lnSpc>
                <a:spcPct val="90000"/>
              </a:lnSpc>
            </a:pPr>
            <a:r>
              <a:rPr lang="en-US" sz="3000" b="1" i="1" kern="0" dirty="0">
                <a:solidFill>
                  <a:sysClr val="windowText" lastClr="000000"/>
                </a:solidFill>
                <a:effectLst>
                  <a:glow rad="228600">
                    <a:srgbClr val="FFC000">
                      <a:alpha val="40000"/>
                    </a:srgbClr>
                  </a:glow>
                </a:effectLst>
                <a:latin typeface="Arial" panose="020B0604020202020204" pitchFamily="34" charset="0"/>
                <a:cs typeface="Arial" panose="020B0604020202020204" pitchFamily="34" charset="0"/>
              </a:rPr>
              <a:t>Cadet Summer Training 2018:  Six Cadets interested in the </a:t>
            </a:r>
            <a:r>
              <a:rPr lang="en-US" sz="3000" b="1" i="1" kern="0" dirty="0" smtClean="0">
                <a:solidFill>
                  <a:sysClr val="windowText" lastClr="000000"/>
                </a:solidFill>
                <a:effectLst>
                  <a:glow rad="228600">
                    <a:srgbClr val="FFC000">
                      <a:alpha val="40000"/>
                    </a:srgbClr>
                  </a:glow>
                </a:effectLst>
                <a:latin typeface="Arial" panose="020B0604020202020204" pitchFamily="34" charset="0"/>
                <a:cs typeface="Arial" panose="020B0604020202020204" pitchFamily="34" charset="0"/>
              </a:rPr>
              <a:t>Chaplaincy with </a:t>
            </a:r>
            <a:r>
              <a:rPr lang="en-US" sz="3000" b="1" i="1" kern="0" dirty="0">
                <a:solidFill>
                  <a:sysClr val="windowText" lastClr="000000"/>
                </a:solidFill>
                <a:effectLst>
                  <a:glow rad="228600">
                    <a:srgbClr val="FFC000">
                      <a:alpha val="40000"/>
                    </a:srgbClr>
                  </a:glow>
                </a:effectLst>
                <a:latin typeface="Arial" panose="020B0604020202020204" pitchFamily="34" charset="0"/>
                <a:cs typeface="Arial" panose="020B0604020202020204" pitchFamily="34" charset="0"/>
              </a:rPr>
              <a:t>a CH Candidate who </a:t>
            </a:r>
            <a:r>
              <a:rPr lang="en-US" sz="3000" b="1" i="1" kern="0" dirty="0" smtClean="0">
                <a:solidFill>
                  <a:sysClr val="windowText" lastClr="000000"/>
                </a:solidFill>
                <a:effectLst>
                  <a:glow rad="228600">
                    <a:srgbClr val="FFC000">
                      <a:alpha val="40000"/>
                    </a:srgbClr>
                  </a:glow>
                </a:effectLst>
                <a:latin typeface="Arial" panose="020B0604020202020204" pitchFamily="34" charset="0"/>
                <a:cs typeface="Arial" panose="020B0604020202020204" pitchFamily="34" charset="0"/>
              </a:rPr>
              <a:t>was</a:t>
            </a:r>
          </a:p>
          <a:p>
            <a:pPr algn="ctr">
              <a:lnSpc>
                <a:spcPct val="90000"/>
              </a:lnSpc>
            </a:pPr>
            <a:r>
              <a:rPr lang="en-US" sz="3000" b="1" i="1" kern="0" dirty="0" smtClean="0">
                <a:solidFill>
                  <a:sysClr val="windowText" lastClr="000000"/>
                </a:solidFill>
                <a:effectLst>
                  <a:glow rad="228600">
                    <a:srgbClr val="FFC000">
                      <a:alpha val="40000"/>
                    </a:srgbClr>
                  </a:glow>
                </a:effectLst>
                <a:latin typeface="Arial" panose="020B0604020202020204" pitchFamily="34" charset="0"/>
                <a:cs typeface="Arial" panose="020B0604020202020204" pitchFamily="34" charset="0"/>
              </a:rPr>
              <a:t>“their </a:t>
            </a:r>
            <a:r>
              <a:rPr lang="en-US" sz="3000" b="1" i="1" kern="0" dirty="0">
                <a:solidFill>
                  <a:sysClr val="windowText" lastClr="000000"/>
                </a:solidFill>
                <a:effectLst>
                  <a:glow rad="228600">
                    <a:srgbClr val="FFC000">
                      <a:alpha val="40000"/>
                    </a:srgbClr>
                  </a:glow>
                </a:effectLst>
                <a:latin typeface="Arial" panose="020B0604020202020204" pitchFamily="34" charset="0"/>
                <a:cs typeface="Arial" panose="020B0604020202020204" pitchFamily="34" charset="0"/>
              </a:rPr>
              <a:t>chaplain” that summer!</a:t>
            </a:r>
          </a:p>
        </p:txBody>
      </p:sp>
    </p:spTree>
    <p:extLst>
      <p:ext uri="{BB962C8B-B14F-4D97-AF65-F5344CB8AC3E}">
        <p14:creationId xmlns:p14="http://schemas.microsoft.com/office/powerpoint/2010/main" val="3414549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762000"/>
            <a:ext cx="11658600" cy="1477328"/>
          </a:xfrm>
          <a:prstGeom prst="rect">
            <a:avLst/>
          </a:prstGeom>
          <a:noFill/>
        </p:spPr>
        <p:txBody>
          <a:bodyPr wrap="square" rtlCol="0">
            <a:spAutoFit/>
          </a:bodyPr>
          <a:lstStyle/>
          <a:p>
            <a:pPr algn="ctr"/>
            <a:r>
              <a:rPr lang="en-US" sz="4000" b="1" dirty="0" smtClean="0"/>
              <a:t>“How does diversity </a:t>
            </a:r>
            <a:r>
              <a:rPr lang="en-US" sz="4000" b="1" dirty="0"/>
              <a:t>in our Corps helps ensure </a:t>
            </a:r>
            <a:r>
              <a:rPr lang="en-US" sz="4000" b="1" u="sng" dirty="0" smtClean="0"/>
              <a:t>the right </a:t>
            </a:r>
            <a:r>
              <a:rPr lang="en-US" sz="4000" b="1" dirty="0"/>
              <a:t>to the Free Exercise of </a:t>
            </a:r>
            <a:r>
              <a:rPr lang="en-US" sz="4000" b="1" dirty="0" smtClean="0"/>
              <a:t>Religion?”</a:t>
            </a:r>
            <a:endParaRPr lang="en-US" sz="4000" b="1" dirty="0"/>
          </a:p>
          <a:p>
            <a:pPr algn="ctr"/>
            <a:endParaRPr lang="en-US" sz="1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2133600"/>
            <a:ext cx="8991600" cy="3948811"/>
          </a:xfrm>
          <a:prstGeom prst="rect">
            <a:avLst/>
          </a:prstGeom>
        </p:spPr>
      </p:pic>
    </p:spTree>
    <p:extLst>
      <p:ext uri="{BB962C8B-B14F-4D97-AF65-F5344CB8AC3E}">
        <p14:creationId xmlns:p14="http://schemas.microsoft.com/office/powerpoint/2010/main" val="2015537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8704" y="664834"/>
            <a:ext cx="10130790" cy="861774"/>
          </a:xfrm>
          <a:prstGeom prst="rect">
            <a:avLst/>
          </a:prstGeom>
          <a:noFill/>
        </p:spPr>
        <p:txBody>
          <a:bodyPr wrap="square" rtlCol="0">
            <a:spAutoFit/>
          </a:bodyPr>
          <a:lstStyle/>
          <a:p>
            <a:pPr algn="ctr"/>
            <a:r>
              <a:rPr lang="en-US" sz="5000" b="1" dirty="0">
                <a:solidFill>
                  <a:prstClr val="black"/>
                </a:solidFill>
                <a:latin typeface="Arial" panose="020B0604020202020204" pitchFamily="34" charset="0"/>
                <a:cs typeface="Arial" panose="020B0604020202020204" pitchFamily="34" charset="0"/>
              </a:rPr>
              <a:t>Leads:  Where Do I Refer Them? </a:t>
            </a:r>
          </a:p>
        </p:txBody>
      </p:sp>
      <p:sp>
        <p:nvSpPr>
          <p:cNvPr id="3" name="Content Placeholder 1"/>
          <p:cNvSpPr>
            <a:spLocks noGrp="1"/>
          </p:cNvSpPr>
          <p:nvPr>
            <p:ph idx="1"/>
          </p:nvPr>
        </p:nvSpPr>
        <p:spPr>
          <a:xfrm>
            <a:off x="304799" y="1572759"/>
            <a:ext cx="8229601" cy="4599441"/>
          </a:xfrm>
        </p:spPr>
        <p:txBody>
          <a:bodyPr>
            <a:normAutofit fontScale="92500" lnSpcReduction="10000"/>
          </a:bodyPr>
          <a:lstStyle/>
          <a:p>
            <a:pPr marL="285750" lvl="2" indent="-285750">
              <a:buFont typeface="Arial" panose="020B0604020202020204" pitchFamily="34" charset="0"/>
              <a:buChar char="•"/>
            </a:pPr>
            <a:r>
              <a:rPr lang="en-US" sz="2500" b="1" dirty="0" smtClean="0"/>
              <a:t>Easiest to remember:  text “chaplain” to “goarmy”.</a:t>
            </a:r>
          </a:p>
          <a:p>
            <a:pPr marL="576263" lvl="2" indent="-285750">
              <a:buFont typeface="Arial" panose="020B0604020202020204" pitchFamily="34" charset="0"/>
              <a:buChar char="•"/>
            </a:pPr>
            <a:r>
              <a:rPr lang="en-US" sz="2500" dirty="0" smtClean="0"/>
              <a:t>This connects them direct to a USAREC Recruiter for RA or USAR.</a:t>
            </a:r>
          </a:p>
          <a:p>
            <a:pPr marL="285750" lvl="2" indent="-285750">
              <a:buFont typeface="Arial" panose="020B0604020202020204" pitchFamily="34" charset="0"/>
              <a:buChar char="•"/>
            </a:pPr>
            <a:r>
              <a:rPr lang="en-US" sz="2500" dirty="0" smtClean="0"/>
              <a:t>Send them a digital business card and/or the digital version of the brochure, “U.S. Army Chaplain Corps, a Sacred Calling to Serve God and Country.”</a:t>
            </a:r>
          </a:p>
          <a:p>
            <a:pPr marL="285750" lvl="5" indent="-285750">
              <a:buFont typeface="Arial" panose="020B0604020202020204" pitchFamily="34" charset="0"/>
              <a:buChar char="•"/>
            </a:pPr>
            <a:r>
              <a:rPr lang="en-US" sz="2500" dirty="0" smtClean="0"/>
              <a:t>These and other handouts are available on our recruiting portal: </a:t>
            </a:r>
            <a:r>
              <a:rPr lang="en-US" sz="2500" dirty="0" smtClean="0">
                <a:hlinkClick r:id="rId3"/>
              </a:rPr>
              <a:t>https://usachcstraining.army.mil/ecar</a:t>
            </a:r>
            <a:endParaRPr lang="en-US" sz="2500" dirty="0" smtClean="0"/>
          </a:p>
          <a:p>
            <a:pPr marL="285750" lvl="5" indent="-285750">
              <a:buFont typeface="Arial" panose="020B0604020202020204" pitchFamily="34" charset="0"/>
              <a:buChar char="•"/>
            </a:pPr>
            <a:endParaRPr lang="en-US" sz="2500" dirty="0" smtClean="0"/>
          </a:p>
          <a:p>
            <a:pPr marL="285750" lvl="5" indent="-285750">
              <a:buFont typeface="Arial" panose="020B0604020202020204" pitchFamily="34" charset="0"/>
              <a:buChar char="•"/>
            </a:pPr>
            <a:r>
              <a:rPr lang="en-US" sz="2500" b="1" u="sng" dirty="0" smtClean="0"/>
              <a:t>ARNG</a:t>
            </a:r>
            <a:r>
              <a:rPr lang="en-US" sz="2500" dirty="0" smtClean="0"/>
              <a:t>:  Connect them with a National Guard Recruiter:</a:t>
            </a:r>
          </a:p>
          <a:p>
            <a:pPr marL="576263" lvl="5" indent="-285750">
              <a:buFont typeface="Arial" panose="020B0604020202020204" pitchFamily="34" charset="0"/>
              <a:buChar char="•"/>
            </a:pPr>
            <a:r>
              <a:rPr lang="en-US" sz="2500" dirty="0" smtClean="0"/>
              <a:t>1-800 GO-GUARD.</a:t>
            </a:r>
          </a:p>
          <a:p>
            <a:pPr marL="576263" lvl="5" indent="-285750">
              <a:buFont typeface="Arial" panose="020B0604020202020204" pitchFamily="34" charset="0"/>
              <a:buChar char="•"/>
            </a:pPr>
            <a:r>
              <a:rPr lang="en-US" sz="2500" dirty="0" smtClean="0"/>
              <a:t>Refer them to their State Chaplain.</a:t>
            </a:r>
          </a:p>
          <a:p>
            <a:pPr marL="576263" lvl="7" indent="-285750" algn="l">
              <a:buFont typeface="Arial" panose="020B0604020202020204" pitchFamily="34" charset="0"/>
              <a:buChar char="•"/>
            </a:pPr>
            <a:r>
              <a:rPr lang="en-US" sz="2500" dirty="0" smtClean="0">
                <a:hlinkClick r:id="rId4"/>
              </a:rPr>
              <a:t>ng.ncr.ngb-arng.mbx.arng-hrr-specialty-branch-accessions@mail.mil</a:t>
            </a:r>
            <a:endParaRPr lang="en-US" sz="2500" dirty="0" smtClean="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000" y="1676400"/>
            <a:ext cx="3262032" cy="179744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3623639"/>
            <a:ext cx="1617888" cy="2499359"/>
          </a:xfrm>
          <a:prstGeom prst="rect">
            <a:avLst/>
          </a:prstGeom>
        </p:spPr>
      </p:pic>
    </p:spTree>
    <p:extLst>
      <p:ext uri="{BB962C8B-B14F-4D97-AF65-F5344CB8AC3E}">
        <p14:creationId xmlns:p14="http://schemas.microsoft.com/office/powerpoint/2010/main" val="551395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1" y="762000"/>
            <a:ext cx="12191999" cy="861774"/>
          </a:xfrm>
          <a:prstGeom prst="rect">
            <a:avLst/>
          </a:prstGeom>
          <a:noFill/>
        </p:spPr>
        <p:txBody>
          <a:bodyPr wrap="square" rtlCol="0">
            <a:spAutoFit/>
          </a:bodyPr>
          <a:lstStyle/>
          <a:p>
            <a:pPr algn="ctr"/>
            <a:r>
              <a:rPr lang="en-US" sz="5000" b="1" dirty="0" smtClean="0">
                <a:solidFill>
                  <a:prstClr val="black"/>
                </a:solidFill>
                <a:latin typeface="Arial" panose="020B0604020202020204" pitchFamily="34" charset="0"/>
                <a:cs typeface="Arial" panose="020B0604020202020204" pitchFamily="34" charset="0"/>
              </a:rPr>
              <a:t>“U.S. Army Chaplain Careers” APP</a:t>
            </a:r>
          </a:p>
        </p:txBody>
      </p:sp>
      <p:sp>
        <p:nvSpPr>
          <p:cNvPr id="5" name="TextBox 4"/>
          <p:cNvSpPr txBox="1"/>
          <p:nvPr/>
        </p:nvSpPr>
        <p:spPr>
          <a:xfrm>
            <a:off x="6705600" y="3200400"/>
            <a:ext cx="5965371" cy="461665"/>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Available in Any APP Store</a:t>
            </a:r>
            <a:endParaRPr lang="en-US" sz="3500" b="1" dirty="0" smtClean="0">
              <a:solidFill>
                <a:prstClr val="black"/>
              </a:solidFill>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86298" y="1623773"/>
            <a:ext cx="2628902" cy="4666303"/>
          </a:xfrm>
        </p:spPr>
      </p:pic>
    </p:spTree>
    <p:extLst>
      <p:ext uri="{BB962C8B-B14F-4D97-AF65-F5344CB8AC3E}">
        <p14:creationId xmlns:p14="http://schemas.microsoft.com/office/powerpoint/2010/main" val="1034646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014" t="12222" r="25227" b="21110"/>
          <a:stretch/>
        </p:blipFill>
        <p:spPr>
          <a:xfrm>
            <a:off x="114300" y="4114800"/>
            <a:ext cx="2148962" cy="1696549"/>
          </a:xfrm>
          <a:prstGeom prst="rect">
            <a:avLst/>
          </a:prstGeom>
          <a:ln>
            <a:noFill/>
          </a:ln>
          <a:effectLst>
            <a:softEdge rad="112500"/>
          </a:effectLst>
        </p:spPr>
      </p:pic>
      <p:sp>
        <p:nvSpPr>
          <p:cNvPr id="2" name="TextBox 1"/>
          <p:cNvSpPr txBox="1"/>
          <p:nvPr/>
        </p:nvSpPr>
        <p:spPr>
          <a:xfrm>
            <a:off x="381000" y="738426"/>
            <a:ext cx="11353800" cy="861774"/>
          </a:xfrm>
          <a:prstGeom prst="rect">
            <a:avLst/>
          </a:prstGeom>
          <a:noFill/>
        </p:spPr>
        <p:txBody>
          <a:bodyPr wrap="square" rtlCol="0">
            <a:spAutoFit/>
          </a:bodyPr>
          <a:lstStyle/>
          <a:p>
            <a:pPr algn="ctr"/>
            <a:r>
              <a:rPr lang="en-US" sz="5000" b="1" dirty="0" smtClean="0">
                <a:solidFill>
                  <a:prstClr val="black"/>
                </a:solidFill>
                <a:latin typeface="Arial" panose="020B0604020202020204" pitchFamily="34" charset="0"/>
                <a:cs typeface="Arial" panose="020B0604020202020204" pitchFamily="34" charset="0"/>
              </a:rPr>
              <a:t>Army </a:t>
            </a:r>
            <a:r>
              <a:rPr lang="en-US" sz="5000" b="1" dirty="0">
                <a:solidFill>
                  <a:prstClr val="black"/>
                </a:solidFill>
                <a:latin typeface="Arial" panose="020B0604020202020204" pitchFamily="34" charset="0"/>
                <a:cs typeface="Arial" panose="020B0604020202020204" pitchFamily="34" charset="0"/>
              </a:rPr>
              <a:t>Chaplain Corps Social </a:t>
            </a:r>
            <a:r>
              <a:rPr lang="en-US" sz="5000" b="1" dirty="0" smtClean="0">
                <a:solidFill>
                  <a:prstClr val="black"/>
                </a:solidFill>
                <a:latin typeface="Arial" panose="020B0604020202020204" pitchFamily="34" charset="0"/>
                <a:cs typeface="Arial" panose="020B0604020202020204" pitchFamily="34" charset="0"/>
              </a:rPr>
              <a:t>Media</a:t>
            </a:r>
            <a:endParaRPr lang="en-US" sz="5000" b="1" dirty="0">
              <a:solidFill>
                <a:prstClr val="black"/>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4300" y="1718607"/>
            <a:ext cx="11887200" cy="4876800"/>
          </a:xfrm>
        </p:spPr>
        <p:txBody>
          <a:bodyPr>
            <a:normAutofit fontScale="92500" lnSpcReduction="20000"/>
          </a:bodyPr>
          <a:lstStyle/>
          <a:p>
            <a:pPr marL="108000" indent="0" algn="ctr">
              <a:buNone/>
            </a:pPr>
            <a:r>
              <a:rPr lang="en-US" sz="2200" b="1" dirty="0" smtClean="0"/>
              <a:t>Facebook:</a:t>
            </a:r>
            <a:br>
              <a:rPr lang="en-US" sz="2200" b="1" dirty="0" smtClean="0"/>
            </a:br>
            <a:r>
              <a:rPr lang="en-US" sz="2200" dirty="0" smtClean="0">
                <a:hlinkClick r:id="rId4"/>
              </a:rPr>
              <a:t>https://</a:t>
            </a:r>
            <a:r>
              <a:rPr lang="en-US" sz="2200" dirty="0">
                <a:hlinkClick r:id="rId4"/>
              </a:rPr>
              <a:t>www.facebook.com/ArmyChaplainCorps</a:t>
            </a:r>
            <a:r>
              <a:rPr lang="en-US" sz="2200" dirty="0"/>
              <a:t> </a:t>
            </a:r>
            <a:r>
              <a:rPr lang="en-US" sz="2200" dirty="0" smtClean="0"/>
              <a:t>- CH Corps</a:t>
            </a:r>
            <a:br>
              <a:rPr lang="en-US" sz="2200" dirty="0" smtClean="0"/>
            </a:br>
            <a:r>
              <a:rPr lang="en-US" sz="2200" dirty="0" smtClean="0">
                <a:hlinkClick r:id="rId5"/>
              </a:rPr>
              <a:t>https</a:t>
            </a:r>
            <a:r>
              <a:rPr lang="en-US" sz="2200" dirty="0">
                <a:hlinkClick r:id="rId5"/>
              </a:rPr>
              <a:t>://www.facebook.com/USACHCSOfficial/</a:t>
            </a:r>
            <a:r>
              <a:rPr lang="en-US" sz="2200" dirty="0"/>
              <a:t> </a:t>
            </a:r>
            <a:r>
              <a:rPr lang="en-US" sz="2200" dirty="0" smtClean="0"/>
              <a:t>- USACHCS</a:t>
            </a:r>
            <a:endParaRPr lang="en-US" sz="2200" dirty="0"/>
          </a:p>
          <a:p>
            <a:pPr marL="108000" indent="0" algn="ctr">
              <a:buNone/>
            </a:pPr>
            <a:r>
              <a:rPr lang="en-US" sz="2200" b="1" dirty="0" smtClean="0"/>
              <a:t>YouTube:</a:t>
            </a:r>
            <a:br>
              <a:rPr lang="en-US" sz="2200" b="1" dirty="0" smtClean="0"/>
            </a:br>
            <a:r>
              <a:rPr lang="en-US" sz="2400" dirty="0" smtClean="0">
                <a:hlinkClick r:id="rId6"/>
              </a:rPr>
              <a:t>www.youtube.com/usarmychaplaincorps</a:t>
            </a:r>
            <a:r>
              <a:rPr lang="en-US" sz="2400" dirty="0" smtClean="0"/>
              <a:t> </a:t>
            </a:r>
            <a:r>
              <a:rPr lang="en-US" sz="2200" dirty="0" smtClean="0"/>
              <a:t>- </a:t>
            </a:r>
            <a:r>
              <a:rPr lang="en-US" sz="2200" dirty="0"/>
              <a:t>CH </a:t>
            </a:r>
            <a:r>
              <a:rPr lang="en-US" sz="2200" dirty="0" smtClean="0"/>
              <a:t>Corps</a:t>
            </a:r>
            <a:br>
              <a:rPr lang="en-US" sz="2200" dirty="0" smtClean="0"/>
            </a:br>
            <a:r>
              <a:rPr lang="en-US" sz="2200" dirty="0" smtClean="0">
                <a:hlinkClick r:id="rId7"/>
              </a:rPr>
              <a:t>https</a:t>
            </a:r>
            <a:r>
              <a:rPr lang="en-US" sz="2200" dirty="0">
                <a:hlinkClick r:id="rId7"/>
              </a:rPr>
              <a:t>://www.youtube.com/channel/UC-PfeUypTz0kP6Q1DxC_Wow</a:t>
            </a:r>
            <a:r>
              <a:rPr lang="en-US" sz="2200" dirty="0"/>
              <a:t> </a:t>
            </a:r>
            <a:r>
              <a:rPr lang="en-US" sz="2200" dirty="0" smtClean="0"/>
              <a:t>- USACHCS</a:t>
            </a:r>
            <a:br>
              <a:rPr lang="en-US" sz="2200" dirty="0" smtClean="0"/>
            </a:br>
            <a:r>
              <a:rPr lang="en-US" sz="2200" dirty="0" smtClean="0"/>
              <a:t/>
            </a:r>
            <a:br>
              <a:rPr lang="en-US" sz="2200" dirty="0" smtClean="0"/>
            </a:br>
            <a:r>
              <a:rPr lang="en-US" sz="2200" b="1" dirty="0" smtClean="0"/>
              <a:t>Flickr:</a:t>
            </a:r>
            <a:br>
              <a:rPr lang="en-US" sz="2200" b="1" dirty="0" smtClean="0"/>
            </a:br>
            <a:r>
              <a:rPr lang="en-US" sz="2400" dirty="0" smtClean="0">
                <a:hlinkClick r:id="rId8"/>
              </a:rPr>
              <a:t>https://www.flickr.com/photos/armychaplaincorps/</a:t>
            </a:r>
            <a:r>
              <a:rPr lang="en-US" sz="2400" dirty="0" smtClean="0"/>
              <a:t> - CH Corps</a:t>
            </a:r>
            <a:br>
              <a:rPr lang="en-US" sz="2400" dirty="0" smtClean="0"/>
            </a:br>
            <a:r>
              <a:rPr lang="en-US" sz="2400" dirty="0" smtClean="0">
                <a:hlinkClick r:id="rId9"/>
              </a:rPr>
              <a:t>https</a:t>
            </a:r>
            <a:r>
              <a:rPr lang="en-US" sz="2400" dirty="0">
                <a:hlinkClick r:id="rId9"/>
              </a:rPr>
              <a:t>://www.flickr.com/photos/141293090@N06</a:t>
            </a:r>
            <a:r>
              <a:rPr lang="en-US" sz="2400" dirty="0" smtClean="0">
                <a:hlinkClick r:id="rId9"/>
              </a:rPr>
              <a:t>/</a:t>
            </a:r>
            <a:r>
              <a:rPr lang="en-US" sz="2400" dirty="0" smtClean="0"/>
              <a:t> - USACHCS</a:t>
            </a:r>
          </a:p>
          <a:p>
            <a:pPr marL="108000" indent="0" algn="ctr">
              <a:buNone/>
            </a:pPr>
            <a:r>
              <a:rPr lang="en-US" sz="2200" b="1" dirty="0" smtClean="0"/>
              <a:t>Twitter:</a:t>
            </a:r>
            <a:br>
              <a:rPr lang="en-US" sz="2200" b="1" dirty="0" smtClean="0"/>
            </a:br>
            <a:r>
              <a:rPr lang="en-US" sz="2200" dirty="0" smtClean="0">
                <a:hlinkClick r:id="rId10"/>
              </a:rPr>
              <a:t>https://www.twitter.com/ArmyChaplains</a:t>
            </a:r>
            <a:r>
              <a:rPr lang="en-US" sz="2200" dirty="0" smtClean="0"/>
              <a:t> - CH Corps</a:t>
            </a:r>
            <a:br>
              <a:rPr lang="en-US" sz="2200" dirty="0" smtClean="0"/>
            </a:br>
            <a:r>
              <a:rPr lang="en-US" sz="2400" dirty="0" smtClean="0">
                <a:hlinkClick r:id="rId11"/>
              </a:rPr>
              <a:t>https://twitter.com/USACHCS1</a:t>
            </a:r>
            <a:r>
              <a:rPr lang="en-US" sz="2400" dirty="0" smtClean="0"/>
              <a:t> - USACHCS</a:t>
            </a:r>
          </a:p>
          <a:p>
            <a:pPr marL="108000" indent="0" algn="ctr">
              <a:buNone/>
            </a:pPr>
            <a:r>
              <a:rPr lang="en-US" sz="2200" b="1" dirty="0" smtClean="0"/>
              <a:t>Instagram</a:t>
            </a:r>
            <a:br>
              <a:rPr lang="en-US" sz="2200" b="1" dirty="0" smtClean="0"/>
            </a:br>
            <a:r>
              <a:rPr lang="en-US" sz="2200" dirty="0" smtClean="0"/>
              <a:t>Send a photo showing your recruiting engagement to your followers</a:t>
            </a:r>
            <a:br>
              <a:rPr lang="en-US" sz="2200" dirty="0" smtClean="0"/>
            </a:br>
            <a:r>
              <a:rPr lang="en-US" sz="2200" dirty="0" smtClean="0"/>
              <a:t>linking </a:t>
            </a:r>
            <a:r>
              <a:rPr lang="en-US" sz="2200" b="1" u="sng" dirty="0" smtClean="0"/>
              <a:t>@armychaplaincorps </a:t>
            </a:r>
            <a:r>
              <a:rPr lang="en-US" sz="2200" dirty="0" smtClean="0"/>
              <a:t>so it can be linked.  </a:t>
            </a:r>
            <a:endParaRPr lang="en-US" sz="2200" dirty="0"/>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97322" y="4288303"/>
            <a:ext cx="2404178" cy="1391749"/>
          </a:xfrm>
          <a:prstGeom prst="rect">
            <a:avLst/>
          </a:prstGeom>
          <a:ln>
            <a:noFill/>
          </a:ln>
          <a:effectLst>
            <a:softEdge rad="112500"/>
          </a:effectLst>
        </p:spPr>
      </p:pic>
    </p:spTree>
    <p:extLst>
      <p:ext uri="{BB962C8B-B14F-4D97-AF65-F5344CB8AC3E}">
        <p14:creationId xmlns:p14="http://schemas.microsoft.com/office/powerpoint/2010/main" val="1386346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38426"/>
            <a:ext cx="11353800" cy="1323439"/>
          </a:xfrm>
          <a:prstGeom prst="rect">
            <a:avLst/>
          </a:prstGeom>
          <a:noFill/>
        </p:spPr>
        <p:txBody>
          <a:bodyPr wrap="square" rtlCol="0">
            <a:spAutoFit/>
          </a:bodyPr>
          <a:lstStyle/>
          <a:p>
            <a:pPr algn="ctr"/>
            <a:r>
              <a:rPr lang="en-US" sz="4000" b="1" dirty="0" smtClean="0">
                <a:solidFill>
                  <a:prstClr val="black"/>
                </a:solidFill>
                <a:latin typeface="Arial" panose="020B0604020202020204" pitchFamily="34" charset="0"/>
                <a:cs typeface="Arial" panose="020B0604020202020204" pitchFamily="34" charset="0"/>
              </a:rPr>
              <a:t>Key Army CH Corps Promotional Videos</a:t>
            </a:r>
          </a:p>
          <a:p>
            <a:pPr algn="ctr"/>
            <a:r>
              <a:rPr lang="en-US" sz="4000" b="1" dirty="0" smtClean="0">
                <a:solidFill>
                  <a:prstClr val="black"/>
                </a:solidFill>
                <a:latin typeface="Arial" panose="020B0604020202020204" pitchFamily="34" charset="0"/>
                <a:cs typeface="Arial" panose="020B0604020202020204" pitchFamily="34" charset="0"/>
              </a:rPr>
              <a:t>On CH Corps YouTube Channel</a:t>
            </a:r>
            <a:endParaRPr lang="en-US" sz="4000" b="1" dirty="0">
              <a:solidFill>
                <a:prstClr val="black"/>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4300" y="2209800"/>
            <a:ext cx="11887200" cy="4191000"/>
          </a:xfrm>
        </p:spPr>
        <p:txBody>
          <a:bodyPr>
            <a:normAutofit fontScale="85000" lnSpcReduction="20000"/>
          </a:bodyPr>
          <a:lstStyle/>
          <a:p>
            <a:pPr marL="108000" indent="0" algn="ctr">
              <a:buNone/>
            </a:pPr>
            <a:r>
              <a:rPr lang="en-US" sz="2900" b="1" u="sng" dirty="0" smtClean="0"/>
              <a:t>Chaplain Testimonials from new CHBOLC graduates:  Youtube Playlist</a:t>
            </a:r>
          </a:p>
          <a:p>
            <a:pPr marL="108000" indent="0" algn="ctr">
              <a:buNone/>
            </a:pPr>
            <a:r>
              <a:rPr lang="en-US" sz="2000" dirty="0" smtClean="0">
                <a:hlinkClick r:id="rId3"/>
              </a:rPr>
              <a:t>https://www.youtube.com/playlist?list=PLknkIwBOINAfBlOKhiIU3FV7tu_68bKDd</a:t>
            </a:r>
            <a:endParaRPr lang="en-US" sz="2000" dirty="0" smtClean="0"/>
          </a:p>
          <a:p>
            <a:pPr marL="108000" indent="0" algn="ctr">
              <a:buNone/>
            </a:pPr>
            <a:endParaRPr lang="en-US" sz="2200" b="1" u="sng" dirty="0" smtClean="0"/>
          </a:p>
          <a:p>
            <a:pPr marL="108000" indent="0" algn="ctr">
              <a:buNone/>
            </a:pPr>
            <a:r>
              <a:rPr lang="en-US" sz="2900" b="1" u="sng" dirty="0" smtClean="0"/>
              <a:t>Professional Videos on the Chaplaincy:  YouTube Playlist</a:t>
            </a:r>
          </a:p>
          <a:p>
            <a:pPr marL="108000" indent="0" algn="ctr">
              <a:buNone/>
            </a:pPr>
            <a:r>
              <a:rPr lang="en-US" sz="2000" dirty="0">
                <a:hlinkClick r:id="rId4"/>
              </a:rPr>
              <a:t>https://</a:t>
            </a:r>
            <a:r>
              <a:rPr lang="en-US" sz="2000" dirty="0" smtClean="0">
                <a:hlinkClick r:id="rId4"/>
              </a:rPr>
              <a:t>www.youtube.com/playlist?list=PLknkIwBOINAcGj4gbP1Uun4fMWRYY6ey8</a:t>
            </a:r>
            <a:endParaRPr lang="en-US" sz="2000" dirty="0" smtClean="0"/>
          </a:p>
          <a:p>
            <a:pPr marL="108000" indent="0" algn="ctr">
              <a:buNone/>
            </a:pPr>
            <a:r>
              <a:rPr lang="en-US" sz="2500" b="1" i="1" u="sng" dirty="0" smtClean="0"/>
              <a:t>Watch all 4:</a:t>
            </a:r>
          </a:p>
          <a:p>
            <a:pPr marL="108000" indent="0" algn="ctr">
              <a:buNone/>
            </a:pPr>
            <a:r>
              <a:rPr lang="en-US" sz="2200" dirty="0" smtClean="0"/>
              <a:t>Story of the Four Chaplains – U.S. Dorchester – FEB 1943</a:t>
            </a:r>
          </a:p>
          <a:p>
            <a:pPr marL="108000" indent="0" algn="ctr">
              <a:buNone/>
            </a:pPr>
            <a:r>
              <a:rPr lang="en-US" sz="2200" dirty="0" smtClean="0"/>
              <a:t>History </a:t>
            </a:r>
            <a:r>
              <a:rPr lang="en-US" sz="2200" dirty="0"/>
              <a:t>of the U.S. Army Chaplain Center and </a:t>
            </a:r>
            <a:r>
              <a:rPr lang="en-US" sz="2200" dirty="0" smtClean="0"/>
              <a:t>School</a:t>
            </a:r>
          </a:p>
          <a:p>
            <a:pPr marL="108000" indent="0" algn="ctr">
              <a:buNone/>
            </a:pPr>
            <a:r>
              <a:rPr lang="en-US" sz="2200" dirty="0" smtClean="0"/>
              <a:t>U.S. Army Chaplaincy – 56A</a:t>
            </a:r>
          </a:p>
          <a:p>
            <a:pPr marL="108000" indent="0" algn="ctr">
              <a:buNone/>
            </a:pPr>
            <a:r>
              <a:rPr lang="en-US" sz="2200" dirty="0" smtClean="0"/>
              <a:t>U.S. Army Religious Affairs Specialist – 56M</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8125" t="10000"/>
          <a:stretch/>
        </p:blipFill>
        <p:spPr>
          <a:xfrm>
            <a:off x="346841" y="4654614"/>
            <a:ext cx="2133600" cy="1502797"/>
          </a:xfrm>
          <a:prstGeom prst="rect">
            <a:avLst/>
          </a:prstGeom>
          <a:ln>
            <a:noFill/>
          </a:ln>
          <a:effectLst>
            <a:softEdge rad="112500"/>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9269" t="2222" r="23340"/>
          <a:stretch/>
        </p:blipFill>
        <p:spPr>
          <a:xfrm>
            <a:off x="9677400" y="4411226"/>
            <a:ext cx="2057400" cy="1989574"/>
          </a:xfrm>
          <a:prstGeom prst="rect">
            <a:avLst/>
          </a:prstGeom>
          <a:ln>
            <a:noFill/>
          </a:ln>
          <a:effectLst>
            <a:softEdge rad="112500"/>
          </a:effectLst>
        </p:spPr>
      </p:pic>
    </p:spTree>
    <p:extLst>
      <p:ext uri="{BB962C8B-B14F-4D97-AF65-F5344CB8AC3E}">
        <p14:creationId xmlns:p14="http://schemas.microsoft.com/office/powerpoint/2010/main" val="36900861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633" b="28196"/>
          <a:stretch/>
        </p:blipFill>
        <p:spPr>
          <a:xfrm>
            <a:off x="0" y="838199"/>
            <a:ext cx="12192000" cy="5410201"/>
          </a:xfrm>
          <a:prstGeom prst="rect">
            <a:avLst/>
          </a:prstGeom>
          <a:ln>
            <a:noFill/>
          </a:ln>
          <a:effectLst>
            <a:softEdge rad="112500"/>
          </a:effectLst>
        </p:spPr>
      </p:pic>
      <p:sp>
        <p:nvSpPr>
          <p:cNvPr id="5" name="TextBox 4"/>
          <p:cNvSpPr txBox="1"/>
          <p:nvPr/>
        </p:nvSpPr>
        <p:spPr>
          <a:xfrm>
            <a:off x="304800" y="685800"/>
            <a:ext cx="11887200" cy="1123384"/>
          </a:xfrm>
          <a:prstGeom prst="rect">
            <a:avLst/>
          </a:prstGeom>
          <a:noFill/>
        </p:spPr>
        <p:txBody>
          <a:bodyPr wrap="square" rtlCol="0">
            <a:spAutoFit/>
          </a:bodyPr>
          <a:lstStyle/>
          <a:p>
            <a:pPr algn="ctr"/>
            <a:r>
              <a:rPr lang="en-US" sz="1200" b="1" i="1" dirty="0">
                <a:effectLst>
                  <a:glow rad="228600">
                    <a:srgbClr val="FFFF00">
                      <a:alpha val="40000"/>
                    </a:srgbClr>
                  </a:glow>
                </a:effectLst>
              </a:rPr>
              <a:t>One final question:</a:t>
            </a:r>
          </a:p>
          <a:p>
            <a:pPr algn="ctr"/>
            <a:r>
              <a:rPr lang="en-US" sz="4500" b="1" dirty="0">
                <a:effectLst>
                  <a:glow rad="228600">
                    <a:srgbClr val="FFFF00">
                      <a:alpha val="40000"/>
                    </a:srgbClr>
                  </a:glow>
                </a:effectLst>
              </a:rPr>
              <a:t>“What do you see in this picture?</a:t>
            </a:r>
          </a:p>
          <a:p>
            <a:pPr algn="ctr"/>
            <a:endParaRPr lang="en-US" sz="1000" b="1" dirty="0">
              <a:effectLst>
                <a:glow rad="228600">
                  <a:srgbClr val="FFFF00">
                    <a:alpha val="40000"/>
                  </a:srgbClr>
                </a:glow>
              </a:effectLst>
            </a:endParaRPr>
          </a:p>
        </p:txBody>
      </p:sp>
    </p:spTree>
    <p:extLst>
      <p:ext uri="{BB962C8B-B14F-4D97-AF65-F5344CB8AC3E}">
        <p14:creationId xmlns:p14="http://schemas.microsoft.com/office/powerpoint/2010/main" val="2757537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819400"/>
            <a:ext cx="11582400" cy="861774"/>
          </a:xfrm>
          <a:prstGeom prst="rect">
            <a:avLst/>
          </a:prstGeom>
          <a:noFill/>
        </p:spPr>
        <p:txBody>
          <a:bodyPr wrap="square" rtlCol="0">
            <a:spAutoFit/>
          </a:bodyPr>
          <a:lstStyle/>
          <a:p>
            <a:pPr algn="ctr"/>
            <a:r>
              <a:rPr lang="en-US" sz="5000" b="1" dirty="0" smtClean="0">
                <a:solidFill>
                  <a:prstClr val="black"/>
                </a:solidFill>
                <a:latin typeface="Arial" panose="020B0604020202020204" pitchFamily="34" charset="0"/>
                <a:cs typeface="Arial" panose="020B0604020202020204" pitchFamily="34" charset="0"/>
              </a:rPr>
              <a:t>Word for the Day:</a:t>
            </a:r>
            <a:endParaRPr lang="en-US" sz="5000" b="1" dirty="0"/>
          </a:p>
        </p:txBody>
      </p:sp>
    </p:spTree>
    <p:extLst>
      <p:ext uri="{BB962C8B-B14F-4D97-AF65-F5344CB8AC3E}">
        <p14:creationId xmlns:p14="http://schemas.microsoft.com/office/powerpoint/2010/main" val="7721589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57420" y="1828800"/>
            <a:ext cx="4608707" cy="3396033"/>
          </a:xfrm>
          <a:prstGeom prst="ellipse">
            <a:avLst/>
          </a:prstGeom>
          <a:ln>
            <a:noFill/>
          </a:ln>
          <a:effectLst>
            <a:softEdge rad="112500"/>
          </a:effectLst>
        </p:spPr>
      </p:pic>
      <p:sp>
        <p:nvSpPr>
          <p:cNvPr id="2" name="TextBox 1"/>
          <p:cNvSpPr txBox="1"/>
          <p:nvPr/>
        </p:nvSpPr>
        <p:spPr>
          <a:xfrm>
            <a:off x="293914" y="726950"/>
            <a:ext cx="11887200" cy="1631216"/>
          </a:xfrm>
          <a:prstGeom prst="rect">
            <a:avLst/>
          </a:prstGeom>
          <a:noFill/>
        </p:spPr>
        <p:txBody>
          <a:bodyPr wrap="square" rtlCol="0">
            <a:spAutoFit/>
          </a:bodyPr>
          <a:lstStyle/>
          <a:p>
            <a:pPr algn="ctr"/>
            <a:r>
              <a:rPr lang="en-US" sz="5000" b="1" dirty="0">
                <a:solidFill>
                  <a:prstClr val="black"/>
                </a:solidFill>
                <a:effectLst>
                  <a:glow rad="228600">
                    <a:srgbClr val="FFFF00">
                      <a:alpha val="40000"/>
                    </a:srgbClr>
                  </a:glow>
                </a:effectLst>
                <a:latin typeface="Arial" panose="020B0604020202020204" pitchFamily="34" charset="0"/>
                <a:cs typeface="Arial" panose="020B0604020202020204" pitchFamily="34" charset="0"/>
              </a:rPr>
              <a:t>We Need </a:t>
            </a:r>
            <a:r>
              <a:rPr lang="en-US" sz="5000" b="1" dirty="0" smtClean="0">
                <a:solidFill>
                  <a:prstClr val="black"/>
                </a:solidFill>
                <a:effectLst>
                  <a:glow rad="228600">
                    <a:srgbClr val="FFFF00">
                      <a:alpha val="40000"/>
                    </a:srgbClr>
                  </a:glow>
                </a:effectLst>
                <a:latin typeface="Arial" panose="020B0604020202020204" pitchFamily="34" charset="0"/>
                <a:cs typeface="Arial" panose="020B0604020202020204" pitchFamily="34" charset="0"/>
              </a:rPr>
              <a:t>a Chaplain Corps that Cares </a:t>
            </a:r>
            <a:r>
              <a:rPr lang="en-US" sz="5000" b="1" dirty="0">
                <a:solidFill>
                  <a:prstClr val="black"/>
                </a:solidFill>
                <a:effectLst>
                  <a:glow rad="228600">
                    <a:srgbClr val="FFFF00">
                      <a:alpha val="40000"/>
                    </a:srgbClr>
                  </a:glow>
                </a:effectLst>
                <a:latin typeface="Arial" panose="020B0604020202020204" pitchFamily="34" charset="0"/>
                <a:cs typeface="Arial" panose="020B0604020202020204" pitchFamily="34" charset="0"/>
              </a:rPr>
              <a:t>for </a:t>
            </a:r>
            <a:r>
              <a:rPr lang="en-US" sz="5000" b="1" dirty="0" smtClean="0">
                <a:solidFill>
                  <a:prstClr val="black"/>
                </a:solidFill>
                <a:effectLst>
                  <a:glow rad="228600">
                    <a:srgbClr val="FFFF00">
                      <a:alpha val="40000"/>
                    </a:srgbClr>
                  </a:glow>
                </a:effectLst>
                <a:latin typeface="Arial" panose="020B0604020202020204" pitchFamily="34" charset="0"/>
                <a:cs typeface="Arial" panose="020B0604020202020204" pitchFamily="34" charset="0"/>
              </a:rPr>
              <a:t>the Souls of Soldiers </a:t>
            </a:r>
            <a:r>
              <a:rPr lang="en-US" sz="5000" b="1" dirty="0">
                <a:solidFill>
                  <a:prstClr val="black"/>
                </a:solidFill>
                <a:effectLst>
                  <a:glow rad="228600">
                    <a:srgbClr val="FFFF00">
                      <a:alpha val="40000"/>
                    </a:srgbClr>
                  </a:glow>
                </a:effectLst>
                <a:latin typeface="Arial" panose="020B0604020202020204" pitchFamily="34" charset="0"/>
                <a:cs typeface="Arial" panose="020B0604020202020204" pitchFamily="34" charset="0"/>
              </a:rPr>
              <a:t>&amp; Families!</a:t>
            </a:r>
          </a:p>
        </p:txBody>
      </p:sp>
      <p:sp>
        <p:nvSpPr>
          <p:cNvPr id="3" name="TextBox 2"/>
          <p:cNvSpPr txBox="1"/>
          <p:nvPr/>
        </p:nvSpPr>
        <p:spPr>
          <a:xfrm>
            <a:off x="1866899" y="4114177"/>
            <a:ext cx="8686801" cy="461665"/>
          </a:xfrm>
          <a:prstGeom prst="rect">
            <a:avLst/>
          </a:prstGeom>
          <a:noFill/>
        </p:spPr>
        <p:txBody>
          <a:bodyPr wrap="square" rtlCol="0">
            <a:spAutoFit/>
          </a:bodyPr>
          <a:lstStyle/>
          <a:p>
            <a:pPr algn="ctr"/>
            <a:r>
              <a:rPr lang="en-US" sz="2400" b="1" i="1" u="sng" dirty="0">
                <a:solidFill>
                  <a:prstClr val="black"/>
                </a:solidFill>
                <a:effectLst>
                  <a:glow rad="228600">
                    <a:srgbClr val="FFFF00">
                      <a:alpha val="40000"/>
                    </a:srgbClr>
                  </a:glow>
                </a:effectLst>
                <a:latin typeface="Arial" panose="020B0604020202020204" pitchFamily="34" charset="0"/>
                <a:cs typeface="Arial" panose="020B0604020202020204" pitchFamily="34" charset="0"/>
              </a:rPr>
              <a:t>What are Your Questions? </a:t>
            </a:r>
          </a:p>
        </p:txBody>
      </p:sp>
      <p:sp>
        <p:nvSpPr>
          <p:cNvPr id="7" name="Rectangle 6"/>
          <p:cNvSpPr/>
          <p:nvPr/>
        </p:nvSpPr>
        <p:spPr>
          <a:xfrm>
            <a:off x="2670873" y="6113804"/>
            <a:ext cx="6781800" cy="425758"/>
          </a:xfrm>
          <a:prstGeom prst="rect">
            <a:avLst/>
          </a:prstGeom>
        </p:spPr>
        <p:txBody>
          <a:bodyPr wrap="square">
            <a:spAutoFit/>
          </a:bodyPr>
          <a:lstStyle/>
          <a:p>
            <a:pPr marL="8890" algn="ctr">
              <a:lnSpc>
                <a:spcPts val="1260"/>
              </a:lnSpc>
            </a:pP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Questions: </a:t>
            </a:r>
            <a:r>
              <a:rPr lang="en-US" sz="1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hlinkClick r:id="rId4"/>
              </a:rPr>
              <a:t>occh-recruitingandaccessions@army.mil</a:t>
            </a:r>
            <a:endParaRPr lang="en-US" sz="1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8890" algn="ctr">
              <a:lnSpc>
                <a:spcPts val="1260"/>
              </a:lnSpc>
            </a:pPr>
            <a:endParaRPr lang="en-US" sz="1400" dirty="0">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3657601" y="5035205"/>
            <a:ext cx="1085215" cy="1085215"/>
          </a:xfrm>
          <a:prstGeom prst="rect">
            <a:avLst/>
          </a:prstGeom>
          <a:noFill/>
        </p:spPr>
      </p:pic>
      <p:sp>
        <p:nvSpPr>
          <p:cNvPr id="9" name="Oval 8"/>
          <p:cNvSpPr/>
          <p:nvPr/>
        </p:nvSpPr>
        <p:spPr>
          <a:xfrm>
            <a:off x="5567361" y="5104433"/>
            <a:ext cx="1057275" cy="1009650"/>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1100" dirty="0">
                <a:ea typeface="Calibri" panose="020F0502020204030204" pitchFamily="34" charset="0"/>
                <a:cs typeface="Times New Roman" panose="02020603050405020304" pitchFamily="18" charset="0"/>
              </a:rPr>
              <a:t> </a:t>
            </a:r>
          </a:p>
          <a:p>
            <a:pPr algn="ctr">
              <a:lnSpc>
                <a:spcPct val="107000"/>
              </a:lnSpc>
              <a:spcAft>
                <a:spcPts val="800"/>
              </a:spcAft>
            </a:pPr>
            <a:r>
              <a:rPr lang="en-US" sz="1100" dirty="0">
                <a:ea typeface="Calibri" panose="020F0502020204030204" pitchFamily="34" charset="0"/>
                <a:cs typeface="Times New Roman" panose="02020603050405020304" pitchFamily="18" charset="0"/>
              </a:rPr>
              <a:t> </a:t>
            </a:r>
          </a:p>
        </p:txBody>
      </p:sp>
      <p:sp>
        <p:nvSpPr>
          <p:cNvPr id="10" name="Oval 9"/>
          <p:cNvSpPr/>
          <p:nvPr/>
        </p:nvSpPr>
        <p:spPr>
          <a:xfrm>
            <a:off x="7449181" y="5105703"/>
            <a:ext cx="1043305" cy="1008380"/>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2" name="Picture Placeholder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557" y="3150520"/>
            <a:ext cx="3215960" cy="2680849"/>
          </a:xfrm>
          <a:prstGeom prst="ellipse">
            <a:avLst/>
          </a:prstGeom>
          <a:ln>
            <a:noFill/>
          </a:ln>
          <a:effectLst>
            <a:softEdge rad="112500"/>
          </a:effectLst>
        </p:spPr>
      </p:pic>
      <p:sp>
        <p:nvSpPr>
          <p:cNvPr id="11" name="Rectangle 10"/>
          <p:cNvSpPr/>
          <p:nvPr/>
        </p:nvSpPr>
        <p:spPr>
          <a:xfrm>
            <a:off x="3849688" y="4531308"/>
            <a:ext cx="4721225" cy="464230"/>
          </a:xfrm>
          <a:prstGeom prst="rect">
            <a:avLst/>
          </a:prstGeom>
        </p:spPr>
        <p:txBody>
          <a:bodyPr wrap="square">
            <a:spAutoFit/>
          </a:bodyPr>
          <a:lstStyle/>
          <a:p>
            <a:pPr marL="8890" algn="ctr">
              <a:lnSpc>
                <a:spcPts val="1260"/>
              </a:lnSpc>
            </a:pPr>
            <a:r>
              <a:rPr lang="en-US" sz="1400" b="1" dirty="0">
                <a:solidFill>
                  <a:srgbClr val="000000"/>
                </a:solidFill>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rPr>
              <a:t>U.S. </a:t>
            </a:r>
            <a:r>
              <a:rPr lang="en-US" sz="1400" b="1" spc="-30" dirty="0">
                <a:solidFill>
                  <a:srgbClr val="000000"/>
                </a:solidFill>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rPr>
              <a:t>ARMY </a:t>
            </a:r>
            <a:r>
              <a:rPr lang="en-US" sz="1400" b="1" spc="-40" dirty="0">
                <a:solidFill>
                  <a:srgbClr val="000000"/>
                </a:solidFill>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rPr>
              <a:t>CHAPLAIN</a:t>
            </a:r>
            <a:r>
              <a:rPr lang="en-US" sz="1400" b="1" spc="-260" dirty="0">
                <a:solidFill>
                  <a:srgbClr val="000000"/>
                </a:solidFill>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rPr>
              <a:t> </a:t>
            </a:r>
            <a:r>
              <a:rPr lang="en-US" sz="1400" b="1" spc="-45" dirty="0">
                <a:solidFill>
                  <a:srgbClr val="000000"/>
                </a:solidFill>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rPr>
              <a:t>CORPS</a:t>
            </a:r>
            <a:endParaRPr lang="en-US" sz="1400" dirty="0">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endParaRPr>
          </a:p>
          <a:p>
            <a:pPr marL="8890" marR="8890" algn="ctr">
              <a:lnSpc>
                <a:spcPts val="1390"/>
              </a:lnSpc>
              <a:spcBef>
                <a:spcPts val="150"/>
              </a:spcBef>
            </a:pPr>
            <a:r>
              <a:rPr lang="en-US" sz="1400" b="1" dirty="0">
                <a:solidFill>
                  <a:srgbClr val="000000"/>
                </a:solidFill>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rPr>
              <a:t>THREE COMPOS- ONE MISSION</a:t>
            </a:r>
            <a:endParaRPr lang="en-US" sz="1400" dirty="0">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7490" t="612" r="14610" b="-612"/>
          <a:stretch/>
        </p:blipFill>
        <p:spPr bwMode="auto">
          <a:xfrm>
            <a:off x="8148401" y="3150520"/>
            <a:ext cx="3921538" cy="2680849"/>
          </a:xfrm>
          <a:prstGeom prst="ellipse">
            <a:avLst/>
          </a:prstGeom>
          <a:ln>
            <a:noFill/>
          </a:ln>
          <a:effectLst>
            <a:softEdge rad="112500"/>
          </a:effectLst>
        </p:spPr>
      </p:pic>
    </p:spTree>
    <p:extLst>
      <p:ext uri="{BB962C8B-B14F-4D97-AF65-F5344CB8AC3E}">
        <p14:creationId xmlns:p14="http://schemas.microsoft.com/office/powerpoint/2010/main" val="2589358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 y="5334000"/>
            <a:ext cx="3657600" cy="1208544"/>
          </a:xfrm>
        </p:spPr>
        <p:txBody>
          <a:bodyPr>
            <a:noAutofit/>
          </a:bodyPr>
          <a:lstStyle/>
          <a:p>
            <a:pPr marL="108000" indent="0" algn="ctr">
              <a:buNone/>
            </a:pPr>
            <a:r>
              <a:rPr lang="en-US" sz="1600" dirty="0" smtClean="0"/>
              <a:t>CH (COL) Monica Lawson</a:t>
            </a:r>
            <a:br>
              <a:rPr lang="en-US" sz="1600" dirty="0" smtClean="0"/>
            </a:br>
            <a:r>
              <a:rPr lang="en-US" sz="1600" dirty="0" smtClean="0"/>
              <a:t>DIV Chief</a:t>
            </a:r>
            <a:br>
              <a:rPr lang="en-US" sz="1600" dirty="0" smtClean="0"/>
            </a:br>
            <a:r>
              <a:rPr lang="en-US" sz="1600" dirty="0" smtClean="0"/>
              <a:t>Cell: 703-819-3863</a:t>
            </a:r>
            <a:br>
              <a:rPr lang="en-US" sz="1600" dirty="0" smtClean="0"/>
            </a:br>
            <a:r>
              <a:rPr lang="en-US" sz="1600" dirty="0" smtClean="0"/>
              <a:t>monica.r.lawson.mil@army.mil</a:t>
            </a:r>
          </a:p>
        </p:txBody>
      </p:sp>
      <p:sp>
        <p:nvSpPr>
          <p:cNvPr id="4" name="TextBox 4"/>
          <p:cNvSpPr txBox="1">
            <a:spLocks noChangeArrowheads="1"/>
          </p:cNvSpPr>
          <p:nvPr/>
        </p:nvSpPr>
        <p:spPr bwMode="auto">
          <a:xfrm>
            <a:off x="294524" y="659993"/>
            <a:ext cx="11199091"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tx1"/>
                </a:solidFill>
                <a:latin typeface="Arial" panose="020B0604020202020204" pitchFamily="34" charset="0"/>
                <a:cs typeface="Arial" panose="020B0604020202020204" pitchFamily="34" charset="0"/>
              </a:defRPr>
            </a:lvl1pPr>
            <a:lvl2pPr marL="742950" indent="-285750">
              <a:defRPr sz="1000" b="1">
                <a:solidFill>
                  <a:schemeClr val="tx1"/>
                </a:solidFill>
                <a:latin typeface="Arial" panose="020B0604020202020204" pitchFamily="34" charset="0"/>
                <a:cs typeface="Arial" panose="020B0604020202020204" pitchFamily="34" charset="0"/>
              </a:defRPr>
            </a:lvl2pPr>
            <a:lvl3pPr marL="1143000" indent="-228600">
              <a:defRPr sz="1000" b="1">
                <a:solidFill>
                  <a:schemeClr val="tx1"/>
                </a:solidFill>
                <a:latin typeface="Arial" panose="020B0604020202020204" pitchFamily="34" charset="0"/>
                <a:cs typeface="Arial" panose="020B0604020202020204" pitchFamily="34" charset="0"/>
              </a:defRPr>
            </a:lvl3pPr>
            <a:lvl4pPr marL="1600200" indent="-228600">
              <a:defRPr sz="1000" b="1">
                <a:solidFill>
                  <a:schemeClr val="tx1"/>
                </a:solidFill>
                <a:latin typeface="Arial" panose="020B0604020202020204" pitchFamily="34" charset="0"/>
                <a:cs typeface="Arial" panose="020B0604020202020204" pitchFamily="34" charset="0"/>
              </a:defRPr>
            </a:lvl4pPr>
            <a:lvl5pPr marL="2057400" indent="-228600">
              <a:defRPr sz="1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algn="ctr"/>
            <a:r>
              <a:rPr lang="en-US" altLang="en-US" sz="4000" dirty="0" smtClean="0">
                <a:latin typeface="Bookman Old Style" panose="02050604050505020204" pitchFamily="18" charset="0"/>
              </a:rPr>
              <a:t>DACH- REC Team</a:t>
            </a:r>
          </a:p>
          <a:p>
            <a:pPr algn="ctr"/>
            <a:r>
              <a:rPr lang="en-US" altLang="en-US" sz="2500" dirty="0" smtClean="0">
                <a:latin typeface="Bookman Old Style" panose="02050604050505020204" pitchFamily="18" charset="0"/>
              </a:rPr>
              <a:t>(Recruiting &amp; Accessions)</a:t>
            </a:r>
            <a:endParaRPr lang="en-US" altLang="en-US" sz="2500" dirty="0">
              <a:latin typeface="Bookman Old Style" panose="020506040505050202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270" y="1671637"/>
            <a:ext cx="3021330" cy="3776663"/>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7547" y="1752600"/>
            <a:ext cx="2703644" cy="3695700"/>
          </a:xfrm>
          <a:prstGeom prst="rect">
            <a:avLst/>
          </a:prstGeom>
          <a:ln>
            <a:noFill/>
          </a:ln>
          <a:effectLst>
            <a:softEdge rad="112500"/>
          </a:effectLst>
        </p:spPr>
      </p:pic>
      <p:sp>
        <p:nvSpPr>
          <p:cNvPr id="8" name="Content Placeholder 2"/>
          <p:cNvSpPr txBox="1">
            <a:spLocks/>
          </p:cNvSpPr>
          <p:nvPr/>
        </p:nvSpPr>
        <p:spPr>
          <a:xfrm>
            <a:off x="7743825" y="5332363"/>
            <a:ext cx="4012332" cy="1208544"/>
          </a:xfrm>
          <a:prstGeom prst="rect">
            <a:avLst/>
          </a:prstGeom>
        </p:spPr>
        <p:txBody>
          <a:bodyPr lIns="0" tIns="0" rIns="0" bIns="0">
            <a:noAutofit/>
          </a:bodyPr>
          <a:lstStyle>
            <a:lvl1pPr marL="432000" indent="-324000">
              <a:spcBef>
                <a:spcPts val="1417"/>
              </a:spcBef>
              <a:buClr>
                <a:srgbClr val="000000"/>
              </a:buClr>
              <a:buSzPct val="45000"/>
              <a:buFont typeface="Wingdings" charset="2"/>
              <a:buChar char=""/>
              <a:defRPr/>
            </a:lvl1pPr>
          </a:lstStyle>
          <a:p>
            <a:pPr marL="108000" indent="0" algn="ctr">
              <a:buFont typeface="Wingdings" charset="2"/>
              <a:buNone/>
            </a:pPr>
            <a:r>
              <a:rPr lang="en-US" sz="1600" kern="0" dirty="0" smtClean="0">
                <a:solidFill>
                  <a:sysClr val="windowText" lastClr="000000"/>
                </a:solidFill>
              </a:rPr>
              <a:t>CH (MAJ) </a:t>
            </a:r>
            <a:r>
              <a:rPr lang="en-US" sz="1600" b="1" u="sng" kern="0" dirty="0" smtClean="0">
                <a:solidFill>
                  <a:sysClr val="windowText" lastClr="000000"/>
                </a:solidFill>
              </a:rPr>
              <a:t>Alf</a:t>
            </a:r>
            <a:r>
              <a:rPr lang="en-US" sz="1600" kern="0" dirty="0" smtClean="0">
                <a:solidFill>
                  <a:sysClr val="windowText" lastClr="000000"/>
                </a:solidFill>
              </a:rPr>
              <a:t> Matthews</a:t>
            </a:r>
            <a:br>
              <a:rPr lang="en-US" sz="1600" kern="0" dirty="0" smtClean="0">
                <a:solidFill>
                  <a:sysClr val="windowText" lastClr="000000"/>
                </a:solidFill>
              </a:rPr>
            </a:br>
            <a:r>
              <a:rPr lang="en-US" sz="1600" kern="0" dirty="0" smtClean="0">
                <a:solidFill>
                  <a:sysClr val="windowText" lastClr="000000"/>
                </a:solidFill>
              </a:rPr>
              <a:t>Accessions Officer</a:t>
            </a:r>
            <a:br>
              <a:rPr lang="en-US" sz="1600" kern="0" dirty="0" smtClean="0">
                <a:solidFill>
                  <a:sysClr val="windowText" lastClr="000000"/>
                </a:solidFill>
              </a:rPr>
            </a:br>
            <a:r>
              <a:rPr lang="en-US" sz="1600" kern="0" dirty="0" smtClean="0">
                <a:solidFill>
                  <a:sysClr val="windowText" lastClr="000000"/>
                </a:solidFill>
              </a:rPr>
              <a:t>Cell: 571-334-4365</a:t>
            </a:r>
            <a:br>
              <a:rPr lang="en-US" sz="1600" kern="0" dirty="0" smtClean="0">
                <a:solidFill>
                  <a:sysClr val="windowText" lastClr="000000"/>
                </a:solidFill>
              </a:rPr>
            </a:br>
            <a:r>
              <a:rPr lang="en-US" sz="1600" kern="0" dirty="0" smtClean="0">
                <a:solidFill>
                  <a:sysClr val="windowText" lastClr="000000"/>
                </a:solidFill>
              </a:rPr>
              <a:t>alfred.e.matthews2.mil@army.mil</a:t>
            </a:r>
          </a:p>
        </p:txBody>
      </p:sp>
    </p:spTree>
    <p:extLst>
      <p:ext uri="{BB962C8B-B14F-4D97-AF65-F5344CB8AC3E}">
        <p14:creationId xmlns:p14="http://schemas.microsoft.com/office/powerpoint/2010/main" val="41929896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751" t="16419" r="33414" b="12857"/>
          <a:stretch/>
        </p:blipFill>
        <p:spPr>
          <a:xfrm>
            <a:off x="10166185" y="2929560"/>
            <a:ext cx="1981200" cy="2852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4"/>
          <p:cNvSpPr txBox="1">
            <a:spLocks noChangeArrowheads="1"/>
          </p:cNvSpPr>
          <p:nvPr/>
        </p:nvSpPr>
        <p:spPr bwMode="auto">
          <a:xfrm>
            <a:off x="294524" y="659993"/>
            <a:ext cx="111990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tx1"/>
                </a:solidFill>
                <a:latin typeface="Arial" panose="020B0604020202020204" pitchFamily="34" charset="0"/>
                <a:cs typeface="Arial" panose="020B0604020202020204" pitchFamily="34" charset="0"/>
              </a:defRPr>
            </a:lvl1pPr>
            <a:lvl2pPr marL="742950" indent="-285750">
              <a:defRPr sz="1000" b="1">
                <a:solidFill>
                  <a:schemeClr val="tx1"/>
                </a:solidFill>
                <a:latin typeface="Arial" panose="020B0604020202020204" pitchFamily="34" charset="0"/>
                <a:cs typeface="Arial" panose="020B0604020202020204" pitchFamily="34" charset="0"/>
              </a:defRPr>
            </a:lvl2pPr>
            <a:lvl3pPr marL="1143000" indent="-228600">
              <a:defRPr sz="1000" b="1">
                <a:solidFill>
                  <a:schemeClr val="tx1"/>
                </a:solidFill>
                <a:latin typeface="Arial" panose="020B0604020202020204" pitchFamily="34" charset="0"/>
                <a:cs typeface="Arial" panose="020B0604020202020204" pitchFamily="34" charset="0"/>
              </a:defRPr>
            </a:lvl3pPr>
            <a:lvl4pPr marL="1600200" indent="-228600">
              <a:defRPr sz="1000" b="1">
                <a:solidFill>
                  <a:schemeClr val="tx1"/>
                </a:solidFill>
                <a:latin typeface="Arial" panose="020B0604020202020204" pitchFamily="34" charset="0"/>
                <a:cs typeface="Arial" panose="020B0604020202020204" pitchFamily="34" charset="0"/>
              </a:defRPr>
            </a:lvl4pPr>
            <a:lvl5pPr marL="2057400" indent="-228600">
              <a:defRPr sz="1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algn="ctr"/>
            <a:r>
              <a:rPr lang="en-US" altLang="en-US" sz="4000" dirty="0" smtClean="0">
                <a:latin typeface="Bookman Old Style" panose="02050604050505020204" pitchFamily="18" charset="0"/>
              </a:rPr>
              <a:t>Before I was a Chaplain….</a:t>
            </a:r>
          </a:p>
        </p:txBody>
      </p:sp>
      <p:sp>
        <p:nvSpPr>
          <p:cNvPr id="25" name="TextBox 4"/>
          <p:cNvSpPr txBox="1">
            <a:spLocks noChangeArrowheads="1"/>
          </p:cNvSpPr>
          <p:nvPr/>
        </p:nvSpPr>
        <p:spPr bwMode="auto">
          <a:xfrm>
            <a:off x="4238198" y="5662488"/>
            <a:ext cx="3291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tx1"/>
                </a:solidFill>
                <a:latin typeface="Arial" panose="020B0604020202020204" pitchFamily="34" charset="0"/>
                <a:cs typeface="Arial" panose="020B0604020202020204" pitchFamily="34" charset="0"/>
              </a:defRPr>
            </a:lvl1pPr>
            <a:lvl2pPr marL="742950" indent="-285750">
              <a:defRPr sz="1000" b="1">
                <a:solidFill>
                  <a:schemeClr val="tx1"/>
                </a:solidFill>
                <a:latin typeface="Arial" panose="020B0604020202020204" pitchFamily="34" charset="0"/>
                <a:cs typeface="Arial" panose="020B0604020202020204" pitchFamily="34" charset="0"/>
              </a:defRPr>
            </a:lvl2pPr>
            <a:lvl3pPr marL="1143000" indent="-228600">
              <a:defRPr sz="1000" b="1">
                <a:solidFill>
                  <a:schemeClr val="tx1"/>
                </a:solidFill>
                <a:latin typeface="Arial" panose="020B0604020202020204" pitchFamily="34" charset="0"/>
                <a:cs typeface="Arial" panose="020B0604020202020204" pitchFamily="34" charset="0"/>
              </a:defRPr>
            </a:lvl3pPr>
            <a:lvl4pPr marL="1600200" indent="-228600">
              <a:defRPr sz="1000" b="1">
                <a:solidFill>
                  <a:schemeClr val="tx1"/>
                </a:solidFill>
                <a:latin typeface="Arial" panose="020B0604020202020204" pitchFamily="34" charset="0"/>
                <a:cs typeface="Arial" panose="020B0604020202020204" pitchFamily="34" charset="0"/>
              </a:defRPr>
            </a:lvl4pPr>
            <a:lvl5pPr marL="2057400" indent="-228600">
              <a:defRPr sz="1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algn="ctr"/>
            <a:r>
              <a:rPr lang="en-US" altLang="en-US" sz="2000" dirty="0" smtClean="0">
                <a:latin typeface="Bookman Old Style" panose="02050604050505020204" pitchFamily="18" charset="0"/>
              </a:rPr>
              <a:t>I was a Chaplain Candidate!</a:t>
            </a:r>
          </a:p>
        </p:txBody>
      </p:sp>
      <p:pic>
        <p:nvPicPr>
          <p:cNvPr id="1026" name="Picture 2" descr="Alabama&amp;#39;s history leading up to statehood | CBS 4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332" t="9594" r="4774" b="13654"/>
          <a:stretch/>
        </p:blipFill>
        <p:spPr bwMode="auto">
          <a:xfrm>
            <a:off x="9068278" y="908123"/>
            <a:ext cx="2923064" cy="1886497"/>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507" t="-1775" r="26048" b="27778"/>
          <a:stretch/>
        </p:blipFill>
        <p:spPr>
          <a:xfrm>
            <a:off x="4247871" y="1163542"/>
            <a:ext cx="3327225" cy="4688996"/>
          </a:xfrm>
          <a:prstGeom prst="ellipse">
            <a:avLst/>
          </a:prstGeom>
          <a:ln>
            <a:noFill/>
          </a:ln>
          <a:effectLst>
            <a:softEdge rad="112500"/>
          </a:effectLst>
        </p:spPr>
      </p:pic>
      <p:pic>
        <p:nvPicPr>
          <p:cNvPr id="1028" name="Picture 4" descr="African Methodist Episcopal Church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099" y="4628727"/>
            <a:ext cx="1508295" cy="163524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4"/>
          <p:cNvSpPr txBox="1">
            <a:spLocks noChangeArrowheads="1"/>
          </p:cNvSpPr>
          <p:nvPr/>
        </p:nvSpPr>
        <p:spPr bwMode="auto">
          <a:xfrm>
            <a:off x="10161422" y="5782515"/>
            <a:ext cx="195702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tx1"/>
                </a:solidFill>
                <a:latin typeface="Arial" panose="020B0604020202020204" pitchFamily="34" charset="0"/>
                <a:cs typeface="Arial" panose="020B0604020202020204" pitchFamily="34" charset="0"/>
              </a:defRPr>
            </a:lvl1pPr>
            <a:lvl2pPr marL="742950" indent="-285750">
              <a:defRPr sz="1000" b="1">
                <a:solidFill>
                  <a:schemeClr val="tx1"/>
                </a:solidFill>
                <a:latin typeface="Arial" panose="020B0604020202020204" pitchFamily="34" charset="0"/>
                <a:cs typeface="Arial" panose="020B0604020202020204" pitchFamily="34" charset="0"/>
              </a:defRPr>
            </a:lvl2pPr>
            <a:lvl3pPr marL="1143000" indent="-228600">
              <a:defRPr sz="1000" b="1">
                <a:solidFill>
                  <a:schemeClr val="tx1"/>
                </a:solidFill>
                <a:latin typeface="Arial" panose="020B0604020202020204" pitchFamily="34" charset="0"/>
                <a:cs typeface="Arial" panose="020B0604020202020204" pitchFamily="34" charset="0"/>
              </a:defRPr>
            </a:lvl3pPr>
            <a:lvl4pPr marL="1600200" indent="-228600">
              <a:defRPr sz="1000" b="1">
                <a:solidFill>
                  <a:schemeClr val="tx1"/>
                </a:solidFill>
                <a:latin typeface="Arial" panose="020B0604020202020204" pitchFamily="34" charset="0"/>
                <a:cs typeface="Arial" panose="020B0604020202020204" pitchFamily="34" charset="0"/>
              </a:defRPr>
            </a:lvl4pPr>
            <a:lvl5pPr marL="2057400" indent="-228600">
              <a:defRPr sz="1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algn="ctr"/>
            <a:r>
              <a:rPr lang="en-US" altLang="en-US" sz="1500" dirty="0" smtClean="0">
                <a:latin typeface="Bookman Old Style" panose="02050604050505020204" pitchFamily="18" charset="0"/>
              </a:rPr>
              <a:t>Victory Tower </a:t>
            </a:r>
            <a:r>
              <a:rPr lang="en-US" altLang="en-US" sz="1500" dirty="0" err="1" smtClean="0">
                <a:latin typeface="Bookman Old Style" panose="02050604050505020204" pitchFamily="18" charset="0"/>
              </a:rPr>
              <a:t>CHOBC</a:t>
            </a:r>
            <a:r>
              <a:rPr lang="en-US" altLang="en-US" sz="1500" dirty="0" smtClean="0">
                <a:latin typeface="Bookman Old Style" panose="02050604050505020204" pitchFamily="18" charset="0"/>
              </a:rPr>
              <a:t> 1999</a:t>
            </a:r>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3163" t="15556" r="24928" b="4444"/>
          <a:stretch/>
        </p:blipFill>
        <p:spPr>
          <a:xfrm>
            <a:off x="8132090" y="2511953"/>
            <a:ext cx="1225208" cy="3150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4"/>
          <p:cNvSpPr txBox="1">
            <a:spLocks noChangeArrowheads="1"/>
          </p:cNvSpPr>
          <p:nvPr/>
        </p:nvSpPr>
        <p:spPr bwMode="auto">
          <a:xfrm>
            <a:off x="7562616" y="5782515"/>
            <a:ext cx="2605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tx1"/>
                </a:solidFill>
                <a:latin typeface="Arial" panose="020B0604020202020204" pitchFamily="34" charset="0"/>
                <a:cs typeface="Arial" panose="020B0604020202020204" pitchFamily="34" charset="0"/>
              </a:defRPr>
            </a:lvl1pPr>
            <a:lvl2pPr marL="742950" indent="-285750">
              <a:defRPr sz="1000" b="1">
                <a:solidFill>
                  <a:schemeClr val="tx1"/>
                </a:solidFill>
                <a:latin typeface="Arial" panose="020B0604020202020204" pitchFamily="34" charset="0"/>
                <a:cs typeface="Arial" panose="020B0604020202020204" pitchFamily="34" charset="0"/>
              </a:defRPr>
            </a:lvl2pPr>
            <a:lvl3pPr marL="1143000" indent="-228600">
              <a:defRPr sz="1000" b="1">
                <a:solidFill>
                  <a:schemeClr val="tx1"/>
                </a:solidFill>
                <a:latin typeface="Arial" panose="020B0604020202020204" pitchFamily="34" charset="0"/>
                <a:cs typeface="Arial" panose="020B0604020202020204" pitchFamily="34" charset="0"/>
              </a:defRPr>
            </a:lvl3pPr>
            <a:lvl4pPr marL="1600200" indent="-228600">
              <a:defRPr sz="1000" b="1">
                <a:solidFill>
                  <a:schemeClr val="tx1"/>
                </a:solidFill>
                <a:latin typeface="Arial" panose="020B0604020202020204" pitchFamily="34" charset="0"/>
                <a:cs typeface="Arial" panose="020B0604020202020204" pitchFamily="34" charset="0"/>
              </a:defRPr>
            </a:lvl4pPr>
            <a:lvl5pPr marL="2057400" indent="-228600">
              <a:defRPr sz="1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algn="ctr"/>
            <a:r>
              <a:rPr lang="en-US" altLang="en-US" sz="1500" dirty="0" smtClean="0">
                <a:latin typeface="Bookman Old Style" panose="02050604050505020204" pitchFamily="18" charset="0"/>
              </a:rPr>
              <a:t>And before that…</a:t>
            </a:r>
          </a:p>
          <a:p>
            <a:pPr algn="ctr"/>
            <a:r>
              <a:rPr lang="en-US" altLang="en-US" sz="1500" dirty="0" smtClean="0">
                <a:latin typeface="Bookman Old Style" panose="02050604050505020204" pitchFamily="18" charset="0"/>
              </a:rPr>
              <a:t>PFC Johnson 1988</a:t>
            </a:r>
          </a:p>
        </p:txBody>
      </p:sp>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r="16667" b="3333"/>
          <a:stretch/>
        </p:blipFill>
        <p:spPr>
          <a:xfrm>
            <a:off x="190929" y="1259831"/>
            <a:ext cx="3493354" cy="3039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extBox 4"/>
          <p:cNvSpPr txBox="1">
            <a:spLocks noChangeArrowheads="1"/>
          </p:cNvSpPr>
          <p:nvPr/>
        </p:nvSpPr>
        <p:spPr bwMode="auto">
          <a:xfrm>
            <a:off x="224267" y="4267200"/>
            <a:ext cx="32917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tx1"/>
                </a:solidFill>
                <a:latin typeface="Arial" panose="020B0604020202020204" pitchFamily="34" charset="0"/>
                <a:cs typeface="Arial" panose="020B0604020202020204" pitchFamily="34" charset="0"/>
              </a:defRPr>
            </a:lvl1pPr>
            <a:lvl2pPr marL="742950" indent="-285750">
              <a:defRPr sz="1000" b="1">
                <a:solidFill>
                  <a:schemeClr val="tx1"/>
                </a:solidFill>
                <a:latin typeface="Arial" panose="020B0604020202020204" pitchFamily="34" charset="0"/>
                <a:cs typeface="Arial" panose="020B0604020202020204" pitchFamily="34" charset="0"/>
              </a:defRPr>
            </a:lvl2pPr>
            <a:lvl3pPr marL="1143000" indent="-228600">
              <a:defRPr sz="1000" b="1">
                <a:solidFill>
                  <a:schemeClr val="tx1"/>
                </a:solidFill>
                <a:latin typeface="Arial" panose="020B0604020202020204" pitchFamily="34" charset="0"/>
                <a:cs typeface="Arial" panose="020B0604020202020204" pitchFamily="34" charset="0"/>
              </a:defRPr>
            </a:lvl3pPr>
            <a:lvl4pPr marL="1600200" indent="-228600">
              <a:defRPr sz="1000" b="1">
                <a:solidFill>
                  <a:schemeClr val="tx1"/>
                </a:solidFill>
                <a:latin typeface="Arial" panose="020B0604020202020204" pitchFamily="34" charset="0"/>
                <a:cs typeface="Arial" panose="020B0604020202020204" pitchFamily="34" charset="0"/>
              </a:defRPr>
            </a:lvl4pPr>
            <a:lvl5pPr marL="2057400" indent="-228600">
              <a:defRPr sz="1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algn="ctr"/>
            <a:r>
              <a:rPr lang="en-US" altLang="en-US" sz="2000" dirty="0" smtClean="0">
                <a:latin typeface="Bookman Old Style" panose="02050604050505020204" pitchFamily="18" charset="0"/>
              </a:rPr>
              <a:t>Team Lawson</a:t>
            </a: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7599" y="4600493"/>
            <a:ext cx="1338155" cy="1661096"/>
          </a:xfrm>
          <a:prstGeom prst="rect">
            <a:avLst/>
          </a:prstGeom>
        </p:spPr>
      </p:pic>
    </p:spTree>
    <p:extLst>
      <p:ext uri="{BB962C8B-B14F-4D97-AF65-F5344CB8AC3E}">
        <p14:creationId xmlns:p14="http://schemas.microsoft.com/office/powerpoint/2010/main" val="1174094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292" b="18507"/>
          <a:stretch/>
        </p:blipFill>
        <p:spPr>
          <a:xfrm>
            <a:off x="-10391" y="821803"/>
            <a:ext cx="12202391" cy="6036198"/>
          </a:xfrm>
          <a:prstGeom prst="rect">
            <a:avLst/>
          </a:prstGeom>
        </p:spPr>
      </p:pic>
      <p:sp>
        <p:nvSpPr>
          <p:cNvPr id="7" name="TextBox 6"/>
          <p:cNvSpPr txBox="1"/>
          <p:nvPr/>
        </p:nvSpPr>
        <p:spPr>
          <a:xfrm>
            <a:off x="4648200" y="838076"/>
            <a:ext cx="8686801" cy="861774"/>
          </a:xfrm>
          <a:prstGeom prst="rect">
            <a:avLst/>
          </a:prstGeom>
          <a:noFill/>
        </p:spPr>
        <p:txBody>
          <a:bodyPr wrap="square" rtlCol="0">
            <a:spAutoFit/>
          </a:bodyPr>
          <a:lstStyle/>
          <a:p>
            <a:pPr algn="ctr"/>
            <a:r>
              <a:rPr lang="en-US" sz="5000" b="1" dirty="0">
                <a:effectLst>
                  <a:glow rad="228600">
                    <a:srgbClr val="FFFF00">
                      <a:alpha val="40000"/>
                    </a:srgbClr>
                  </a:glow>
                  <a:outerShdw blurRad="38100" dist="38100" dir="2700000" algn="tl">
                    <a:srgbClr val="000000">
                      <a:alpha val="43137"/>
                    </a:srgbClr>
                  </a:outerShdw>
                </a:effectLst>
              </a:rPr>
              <a:t>Our </a:t>
            </a:r>
            <a:r>
              <a:rPr lang="en-US" sz="5000" b="1" dirty="0" smtClean="0">
                <a:effectLst>
                  <a:glow rad="228600">
                    <a:srgbClr val="FFFF00">
                      <a:alpha val="40000"/>
                    </a:srgbClr>
                  </a:glow>
                  <a:outerShdw blurRad="38100" dist="38100" dir="2700000" algn="tl">
                    <a:srgbClr val="000000">
                      <a:alpha val="43137"/>
                    </a:srgbClr>
                  </a:outerShdw>
                </a:effectLst>
              </a:rPr>
              <a:t>Goal </a:t>
            </a:r>
            <a:r>
              <a:rPr lang="en-US" sz="5000" b="1" dirty="0">
                <a:effectLst>
                  <a:glow rad="228600">
                    <a:srgbClr val="FFFF00">
                      <a:alpha val="40000"/>
                    </a:srgbClr>
                  </a:glow>
                  <a:outerShdw blurRad="38100" dist="38100" dir="2700000" algn="tl">
                    <a:srgbClr val="000000">
                      <a:alpha val="43137"/>
                    </a:srgbClr>
                  </a:outerShdw>
                </a:effectLst>
              </a:rPr>
              <a:t>Today</a:t>
            </a:r>
          </a:p>
        </p:txBody>
      </p:sp>
      <p:sp>
        <p:nvSpPr>
          <p:cNvPr id="4" name="TextBox 3"/>
          <p:cNvSpPr txBox="1"/>
          <p:nvPr/>
        </p:nvSpPr>
        <p:spPr>
          <a:xfrm>
            <a:off x="228600" y="1752600"/>
            <a:ext cx="11734800" cy="5093702"/>
          </a:xfrm>
          <a:prstGeom prst="rect">
            <a:avLst/>
          </a:prstGeom>
          <a:noFill/>
        </p:spPr>
        <p:txBody>
          <a:bodyPr wrap="square" rtlCol="0">
            <a:spAutoFit/>
          </a:bodyPr>
          <a:lstStyle/>
          <a:p>
            <a:pPr algn="ctr"/>
            <a:endParaRPr lang="en-US" sz="5000" b="1" dirty="0">
              <a:effectLst>
                <a:glow rad="228600">
                  <a:srgbClr val="FFFF00">
                    <a:alpha val="40000"/>
                  </a:srgbClr>
                </a:glow>
                <a:outerShdw blurRad="38100" dist="38100" dir="2700000" algn="tl">
                  <a:srgbClr val="000000">
                    <a:alpha val="43137"/>
                  </a:srgbClr>
                </a:outerShdw>
              </a:effectLst>
            </a:endParaRPr>
          </a:p>
          <a:p>
            <a:pPr algn="ctr"/>
            <a:endParaRPr lang="en-US" sz="5000" b="1" dirty="0" smtClean="0">
              <a:effectLst>
                <a:glow rad="228600">
                  <a:srgbClr val="FFFF00">
                    <a:alpha val="40000"/>
                  </a:srgbClr>
                </a:glow>
                <a:outerShdw blurRad="38100" dist="38100" dir="2700000" algn="tl">
                  <a:srgbClr val="000000">
                    <a:alpha val="43137"/>
                  </a:srgbClr>
                </a:outerShdw>
              </a:effectLst>
            </a:endParaRPr>
          </a:p>
          <a:p>
            <a:pPr algn="ctr"/>
            <a:endParaRPr lang="en-US" sz="5000" b="1" dirty="0" smtClean="0">
              <a:effectLst>
                <a:glow rad="228600">
                  <a:srgbClr val="FFFF00">
                    <a:alpha val="40000"/>
                  </a:srgbClr>
                </a:glow>
                <a:outerShdw blurRad="38100" dist="38100" dir="2700000" algn="tl">
                  <a:srgbClr val="000000">
                    <a:alpha val="43137"/>
                  </a:srgbClr>
                </a:outerShdw>
              </a:effectLst>
            </a:endParaRPr>
          </a:p>
          <a:p>
            <a:pPr algn="ctr"/>
            <a:endParaRPr lang="en-US" sz="3500" b="1" dirty="0" smtClean="0">
              <a:effectLst>
                <a:glow rad="228600">
                  <a:srgbClr val="FFFF00">
                    <a:alpha val="40000"/>
                  </a:srgbClr>
                </a:glow>
                <a:outerShdw blurRad="38100" dist="38100" dir="2700000" algn="tl">
                  <a:srgbClr val="000000">
                    <a:alpha val="43137"/>
                  </a:srgbClr>
                </a:outerShdw>
              </a:effectLst>
            </a:endParaRPr>
          </a:p>
          <a:p>
            <a:pPr algn="ctr"/>
            <a:endParaRPr lang="en-US" sz="3500" b="1" dirty="0">
              <a:effectLst>
                <a:glow rad="228600">
                  <a:srgbClr val="FFFF00">
                    <a:alpha val="40000"/>
                  </a:srgbClr>
                </a:glow>
                <a:outerShdw blurRad="38100" dist="38100" dir="2700000" algn="tl">
                  <a:srgbClr val="000000">
                    <a:alpha val="43137"/>
                  </a:srgbClr>
                </a:outerShdw>
              </a:effectLst>
            </a:endParaRPr>
          </a:p>
          <a:p>
            <a:pPr algn="r"/>
            <a:r>
              <a:rPr lang="en-US" sz="3500" b="1" dirty="0" smtClean="0">
                <a:effectLst>
                  <a:glow rad="228600">
                    <a:srgbClr val="FFFF00">
                      <a:alpha val="40000"/>
                    </a:srgbClr>
                  </a:glow>
                  <a:outerShdw blurRad="38100" dist="38100" dir="2700000" algn="tl">
                    <a:srgbClr val="000000">
                      <a:alpha val="43137"/>
                    </a:srgbClr>
                  </a:outerShdw>
                </a:effectLst>
              </a:rPr>
              <a:t>To </a:t>
            </a:r>
            <a:r>
              <a:rPr lang="en-US" sz="3500" b="1" dirty="0">
                <a:effectLst>
                  <a:glow rad="228600">
                    <a:srgbClr val="FFFF00">
                      <a:alpha val="40000"/>
                    </a:srgbClr>
                  </a:glow>
                  <a:outerShdw blurRad="38100" dist="38100" dir="2700000" algn="tl">
                    <a:srgbClr val="000000">
                      <a:alpha val="43137"/>
                    </a:srgbClr>
                  </a:outerShdw>
                </a:effectLst>
              </a:rPr>
              <a:t>motivate &amp; equip YOU to </a:t>
            </a:r>
            <a:r>
              <a:rPr lang="en-US" sz="3500" b="1" dirty="0" smtClean="0">
                <a:effectLst>
                  <a:glow rad="228600">
                    <a:srgbClr val="FFFF00">
                      <a:alpha val="40000"/>
                    </a:srgbClr>
                  </a:glow>
                  <a:outerShdw blurRad="38100" dist="38100" dir="2700000" algn="tl">
                    <a:srgbClr val="000000">
                      <a:alpha val="43137"/>
                    </a:srgbClr>
                  </a:outerShdw>
                </a:effectLst>
              </a:rPr>
              <a:t>help</a:t>
            </a:r>
          </a:p>
          <a:p>
            <a:pPr algn="r"/>
            <a:r>
              <a:rPr lang="en-US" sz="3500" b="1" dirty="0" smtClean="0">
                <a:effectLst>
                  <a:glow rad="228600">
                    <a:srgbClr val="FFFF00">
                      <a:alpha val="40000"/>
                    </a:srgbClr>
                  </a:glow>
                  <a:outerShdw blurRad="38100" dist="38100" dir="2700000" algn="tl">
                    <a:srgbClr val="000000">
                      <a:alpha val="43137"/>
                    </a:srgbClr>
                  </a:outerShdw>
                </a:effectLst>
              </a:rPr>
              <a:t>with our </a:t>
            </a:r>
            <a:r>
              <a:rPr lang="en-US" sz="3500" b="1" dirty="0">
                <a:effectLst>
                  <a:glow rad="228600">
                    <a:srgbClr val="FFFF00">
                      <a:alpha val="40000"/>
                    </a:srgbClr>
                  </a:glow>
                  <a:outerShdw blurRad="38100" dist="38100" dir="2700000" algn="tl">
                    <a:srgbClr val="000000">
                      <a:alpha val="43137"/>
                    </a:srgbClr>
                  </a:outerShdw>
                </a:effectLst>
              </a:rPr>
              <a:t>recruiting mission!!!</a:t>
            </a:r>
          </a:p>
          <a:p>
            <a:r>
              <a:rPr lang="en-US" sz="3500" b="1" dirty="0" smtClean="0">
                <a:effectLst>
                  <a:glow rad="228600">
                    <a:srgbClr val="FFFF00">
                      <a:alpha val="40000"/>
                    </a:srgbClr>
                  </a:glow>
                  <a:outerShdw blurRad="38100" dist="38100" dir="2700000" algn="tl">
                    <a:srgbClr val="000000">
                      <a:alpha val="43137"/>
                    </a:srgbClr>
                  </a:outerShdw>
                </a:effectLst>
              </a:rPr>
              <a:t>Let </a:t>
            </a:r>
            <a:r>
              <a:rPr lang="en-US" sz="3500" b="1" dirty="0">
                <a:effectLst>
                  <a:glow rad="228600">
                    <a:srgbClr val="FFFF00">
                      <a:alpha val="40000"/>
                    </a:srgbClr>
                  </a:glow>
                  <a:outerShdw blurRad="38100" dist="38100" dir="2700000" algn="tl">
                    <a:srgbClr val="000000">
                      <a:alpha val="43137"/>
                    </a:srgbClr>
                  </a:outerShdw>
                </a:effectLst>
              </a:rPr>
              <a:t>us begin by looking to the past….</a:t>
            </a:r>
          </a:p>
        </p:txBody>
      </p:sp>
    </p:spTree>
    <p:extLst>
      <p:ext uri="{BB962C8B-B14F-4D97-AF65-F5344CB8AC3E}">
        <p14:creationId xmlns:p14="http://schemas.microsoft.com/office/powerpoint/2010/main" val="3382951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0"/>
          <p:cNvPicPr>
            <a:picLocks noChangeAspect="1"/>
          </p:cNvPicPr>
          <p:nvPr/>
        </p:nvPicPr>
        <p:blipFill rotWithShape="1">
          <a:blip r:embed="rId3"/>
          <a:srcRect l="-7961" t="24754" r="6052" b="16980"/>
          <a:stretch/>
        </p:blipFill>
        <p:spPr>
          <a:xfrm>
            <a:off x="-914400" y="838200"/>
            <a:ext cx="12877800" cy="5562600"/>
          </a:xfrm>
          <a:prstGeom prst="rect">
            <a:avLst/>
          </a:prstGeom>
          <a:ln>
            <a:noFill/>
          </a:ln>
          <a:effectLst>
            <a:softEdge rad="112500"/>
          </a:effectLst>
        </p:spPr>
      </p:pic>
      <p:sp>
        <p:nvSpPr>
          <p:cNvPr id="5" name="TextBox 4"/>
          <p:cNvSpPr txBox="1"/>
          <p:nvPr/>
        </p:nvSpPr>
        <p:spPr>
          <a:xfrm>
            <a:off x="1524000" y="1066800"/>
            <a:ext cx="9144000" cy="5247590"/>
          </a:xfrm>
          <a:prstGeom prst="rect">
            <a:avLst/>
          </a:prstGeom>
          <a:noFill/>
        </p:spPr>
        <p:txBody>
          <a:bodyPr wrap="square" rtlCol="0">
            <a:spAutoFit/>
          </a:bodyPr>
          <a:lstStyle/>
          <a:p>
            <a:pPr algn="ctr"/>
            <a:r>
              <a:rPr lang="en-US" sz="5000" b="1" dirty="0" smtClean="0">
                <a:effectLst>
                  <a:glow rad="228600">
                    <a:srgbClr val="FFFF00">
                      <a:alpha val="40000"/>
                    </a:srgbClr>
                  </a:glow>
                  <a:outerShdw blurRad="38100" dist="38100" dir="2700000" algn="tl">
                    <a:srgbClr val="000000">
                      <a:alpha val="43137"/>
                    </a:srgbClr>
                  </a:outerShdw>
                </a:effectLst>
              </a:rPr>
              <a:t>“</a:t>
            </a:r>
            <a:r>
              <a:rPr lang="en-US" sz="5000" b="1" dirty="0">
                <a:effectLst>
                  <a:glow rad="228600">
                    <a:srgbClr val="FFFF00">
                      <a:alpha val="40000"/>
                    </a:srgbClr>
                  </a:glow>
                  <a:outerShdw blurRad="38100" dist="38100" dir="2700000" algn="tl">
                    <a:srgbClr val="000000">
                      <a:alpha val="43137"/>
                    </a:srgbClr>
                  </a:outerShdw>
                </a:effectLst>
              </a:rPr>
              <a:t>Share your story</a:t>
            </a:r>
            <a:r>
              <a:rPr lang="en-US" sz="5000" b="1" dirty="0" smtClean="0">
                <a:effectLst>
                  <a:glow rad="228600">
                    <a:srgbClr val="FFFF00">
                      <a:alpha val="40000"/>
                    </a:srgbClr>
                  </a:glow>
                  <a:outerShdw blurRad="38100" dist="38100" dir="2700000" algn="tl">
                    <a:srgbClr val="000000">
                      <a:alpha val="43137"/>
                    </a:srgbClr>
                  </a:outerShdw>
                </a:effectLst>
              </a:rPr>
              <a:t>!”</a:t>
            </a:r>
          </a:p>
          <a:p>
            <a:pPr algn="ctr"/>
            <a:endParaRPr lang="en-US" sz="5000" b="1" dirty="0">
              <a:effectLst>
                <a:glow rad="228600">
                  <a:srgbClr val="FFFF00">
                    <a:alpha val="40000"/>
                  </a:srgbClr>
                </a:glow>
                <a:outerShdw blurRad="38100" dist="38100" dir="2700000" algn="tl">
                  <a:srgbClr val="000000">
                    <a:alpha val="43137"/>
                  </a:srgbClr>
                </a:outerShdw>
              </a:effectLst>
            </a:endParaRPr>
          </a:p>
          <a:p>
            <a:pPr algn="ctr"/>
            <a:endParaRPr lang="en-US" sz="5000" b="1" dirty="0" smtClean="0">
              <a:effectLst>
                <a:glow rad="228600">
                  <a:srgbClr val="FFFF00">
                    <a:alpha val="40000"/>
                  </a:srgbClr>
                </a:glow>
                <a:outerShdw blurRad="38100" dist="38100" dir="2700000" algn="tl">
                  <a:srgbClr val="000000">
                    <a:alpha val="43137"/>
                  </a:srgbClr>
                </a:outerShdw>
              </a:effectLst>
            </a:endParaRPr>
          </a:p>
          <a:p>
            <a:pPr algn="ctr"/>
            <a:endParaRPr lang="en-US" sz="5000" b="1" dirty="0">
              <a:effectLst>
                <a:glow rad="228600">
                  <a:srgbClr val="FFFF00">
                    <a:alpha val="40000"/>
                  </a:srgbClr>
                </a:glow>
                <a:outerShdw blurRad="38100" dist="38100" dir="2700000" algn="tl">
                  <a:srgbClr val="000000">
                    <a:alpha val="43137"/>
                  </a:srgbClr>
                </a:outerShdw>
              </a:effectLst>
            </a:endParaRPr>
          </a:p>
          <a:p>
            <a:pPr algn="ctr"/>
            <a:endParaRPr lang="en-US" sz="5000" b="1" dirty="0" smtClean="0">
              <a:effectLst>
                <a:glow rad="228600">
                  <a:srgbClr val="FFFF00">
                    <a:alpha val="40000"/>
                  </a:srgbClr>
                </a:glow>
                <a:outerShdw blurRad="38100" dist="38100" dir="2700000" algn="tl">
                  <a:srgbClr val="000000">
                    <a:alpha val="43137"/>
                  </a:srgbClr>
                </a:outerShdw>
              </a:effectLst>
            </a:endParaRPr>
          </a:p>
          <a:p>
            <a:pPr algn="ctr"/>
            <a:endParaRPr lang="en-US" sz="5000" b="1" dirty="0">
              <a:effectLst>
                <a:glow rad="228600">
                  <a:srgbClr val="FFFF00">
                    <a:alpha val="40000"/>
                  </a:srgbClr>
                </a:glow>
                <a:outerShdw blurRad="38100" dist="38100" dir="2700000" algn="tl">
                  <a:srgbClr val="000000">
                    <a:alpha val="43137"/>
                  </a:srgbClr>
                </a:outerShdw>
              </a:effectLst>
            </a:endParaRPr>
          </a:p>
          <a:p>
            <a:pPr algn="ctr"/>
            <a:endParaRPr lang="en-US" sz="500" b="1" dirty="0">
              <a:effectLst>
                <a:glow rad="228600">
                  <a:srgbClr val="FFFF00">
                    <a:alpha val="40000"/>
                  </a:srgbClr>
                </a:glow>
                <a:outerShdw blurRad="38100" dist="38100" dir="2700000" algn="tl">
                  <a:srgbClr val="000000">
                    <a:alpha val="43137"/>
                  </a:srgbClr>
                </a:outerShdw>
              </a:effectLst>
            </a:endParaRPr>
          </a:p>
          <a:p>
            <a:pPr algn="ctr"/>
            <a:r>
              <a:rPr lang="en-US" sz="3000" b="1" i="1" dirty="0">
                <a:effectLst>
                  <a:glow rad="228600">
                    <a:srgbClr val="FFFF00">
                      <a:alpha val="40000"/>
                    </a:srgbClr>
                  </a:glow>
                </a:effectLst>
              </a:rPr>
              <a:t>Share why you joined the Chaplain Corps</a:t>
            </a:r>
            <a:r>
              <a:rPr lang="en-US" sz="3000" b="1" i="1" dirty="0">
                <a:effectLst>
                  <a:glow rad="228600">
                    <a:srgbClr val="FFFF00">
                      <a:alpha val="40000"/>
                    </a:srgbClr>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92894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62226"/>
            <a:ext cx="11582400" cy="1323439"/>
          </a:xfrm>
          <a:prstGeom prst="rect">
            <a:avLst/>
          </a:prstGeom>
          <a:noFill/>
        </p:spPr>
        <p:txBody>
          <a:bodyPr wrap="square" rtlCol="0">
            <a:spAutoFit/>
          </a:bodyPr>
          <a:lstStyle/>
          <a:p>
            <a:pPr algn="ctr"/>
            <a:r>
              <a:rPr lang="en-US" sz="4000" b="1" i="1" dirty="0" smtClean="0">
                <a:solidFill>
                  <a:prstClr val="black"/>
                </a:solidFill>
                <a:latin typeface="Arial" panose="020B0604020202020204" pitchFamily="34" charset="0"/>
                <a:cs typeface="Arial" panose="020B0604020202020204" pitchFamily="34" charset="0"/>
              </a:rPr>
              <a:t>We need Religious Leaders who KNOW their identity and live it out via their Calling!</a:t>
            </a:r>
            <a:endParaRPr lang="en-US" sz="4000" b="1" i="1" dirty="0"/>
          </a:p>
        </p:txBody>
      </p:sp>
      <p:sp>
        <p:nvSpPr>
          <p:cNvPr id="3" name="Content Placeholder 2"/>
          <p:cNvSpPr>
            <a:spLocks noGrp="1"/>
          </p:cNvSpPr>
          <p:nvPr>
            <p:ph idx="1"/>
          </p:nvPr>
        </p:nvSpPr>
        <p:spPr>
          <a:xfrm>
            <a:off x="381000" y="2286000"/>
            <a:ext cx="11430000" cy="4419600"/>
          </a:xfrm>
        </p:spPr>
        <p:txBody>
          <a:bodyPr>
            <a:normAutofit/>
          </a:bodyPr>
          <a:lstStyle/>
          <a:p>
            <a:pPr marL="0" indent="0" algn="ctr">
              <a:buNone/>
            </a:pPr>
            <a:r>
              <a:rPr lang="en-US" sz="5000" b="1" dirty="0" smtClean="0"/>
              <a:t>Called Vs. Career</a:t>
            </a:r>
          </a:p>
          <a:p>
            <a:pPr marL="0" indent="0" algn="ctr">
              <a:buNone/>
            </a:pPr>
            <a:r>
              <a:rPr lang="en-US" sz="3000" b="1" dirty="0"/>
              <a:t>H</a:t>
            </a:r>
            <a:r>
              <a:rPr lang="en-US" sz="3000" b="1" dirty="0" smtClean="0"/>
              <a:t>ere is one comparison:</a:t>
            </a:r>
            <a:endParaRPr lang="en-US" sz="3000" b="1" dirty="0"/>
          </a:p>
          <a:p>
            <a:pPr marL="285750" indent="-285750">
              <a:buFont typeface="Arial" panose="020B0604020202020204" pitchFamily="34" charset="0"/>
              <a:buChar char="•"/>
            </a:pPr>
            <a:r>
              <a:rPr lang="en-US" sz="3000" dirty="0" smtClean="0"/>
              <a:t>A career ends at retirement; a CALLING never ends until you die.</a:t>
            </a:r>
          </a:p>
          <a:p>
            <a:pPr marL="285750" indent="-285750">
              <a:buFont typeface="Arial" panose="020B0604020202020204" pitchFamily="34" charset="0"/>
              <a:buChar char="•"/>
            </a:pPr>
            <a:r>
              <a:rPr lang="en-US" sz="3000" dirty="0" smtClean="0"/>
              <a:t>A career ends with lots of awards and recognitions; a CALLING ends with rewards that may never been seen this side of heaven.</a:t>
            </a:r>
          </a:p>
          <a:p>
            <a:pPr lvl="4"/>
            <a:r>
              <a:rPr lang="en-US" sz="3000" dirty="0" smtClean="0"/>
              <a:t>                                     </a:t>
            </a:r>
            <a:r>
              <a:rPr lang="en-US" sz="2000" dirty="0" smtClean="0"/>
              <a:t>-	English Author: </a:t>
            </a:r>
            <a:r>
              <a:rPr lang="en-US" sz="2000" i="1" dirty="0" smtClean="0"/>
              <a:t>Os Guinness</a:t>
            </a:r>
            <a:endParaRPr lang="en-US" sz="2000" i="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02530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Point Star 2"/>
          <p:cNvSpPr/>
          <p:nvPr/>
        </p:nvSpPr>
        <p:spPr>
          <a:xfrm>
            <a:off x="4443431" y="3054057"/>
            <a:ext cx="3189151" cy="2880059"/>
          </a:xfrm>
          <a:prstGeom prst="star5">
            <a:avLst/>
          </a:prstGeom>
          <a:solidFill>
            <a:srgbClr val="FFFF00">
              <a:alpha val="12000"/>
            </a:srgbClr>
          </a:solidFill>
          <a:ln>
            <a:solidFill>
              <a:schemeClr val="accent1">
                <a:shade val="50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114800" y="856035"/>
            <a:ext cx="3733800" cy="793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bwMode="auto">
          <a:xfrm>
            <a:off x="4631324" y="2714989"/>
            <a:ext cx="2762718" cy="1165870"/>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10 to 1</a:t>
            </a:r>
            <a:endParaRPr lang="en-US" sz="1600" b="1" kern="0" dirty="0">
              <a:effectLst>
                <a:outerShdw blurRad="38100" dist="38100" dir="2700000" algn="tl">
                  <a:srgbClr val="000000">
                    <a:alpha val="43137"/>
                  </a:srgbClr>
                </a:outerShdw>
              </a:effectLst>
            </a:endParaRPr>
          </a:p>
          <a:p>
            <a:pPr algn="ctr">
              <a:defRPr/>
            </a:pPr>
            <a:r>
              <a:rPr lang="en-US" sz="1600" b="1" kern="0" dirty="0"/>
              <a:t>Ratio of Contacts (leads) to produce 1 Contract (newly accessioned CH)</a:t>
            </a:r>
            <a:endParaRPr lang="en-US" sz="1200" kern="0" dirty="0"/>
          </a:p>
          <a:p>
            <a:pPr algn="ctr">
              <a:defRPr/>
            </a:pPr>
            <a:endParaRPr lang="en-US" sz="1050" kern="0" dirty="0"/>
          </a:p>
        </p:txBody>
      </p:sp>
      <p:sp>
        <p:nvSpPr>
          <p:cNvPr id="16391" name="Rectangle 2"/>
          <p:cNvSpPr>
            <a:spLocks noChangeArrowheads="1"/>
          </p:cNvSpPr>
          <p:nvPr/>
        </p:nvSpPr>
        <p:spPr bwMode="auto">
          <a:xfrm>
            <a:off x="1387644" y="766417"/>
            <a:ext cx="9144000" cy="845897"/>
          </a:xfrm>
          <a:prstGeom prst="rect">
            <a:avLst/>
          </a:prstGeom>
          <a:noFill/>
          <a:ln w="9525">
            <a:noFill/>
            <a:miter lim="800000"/>
            <a:headEnd/>
            <a:tailEnd/>
          </a:ln>
        </p:spPr>
        <p:txBody>
          <a:bodyPr/>
          <a:lstStyle/>
          <a:p>
            <a:pPr algn="ctr" eaLnBrk="0" hangingPunct="0"/>
            <a:r>
              <a:rPr lang="en-US" sz="2800" b="1" dirty="0">
                <a:solidFill>
                  <a:schemeClr val="bg1"/>
                </a:solidFill>
                <a:latin typeface="Century Gothic" panose="020B0502020202020204" pitchFamily="34" charset="0"/>
              </a:rPr>
              <a:t>Chaplain Recruiting</a:t>
            </a:r>
          </a:p>
          <a:p>
            <a:pPr algn="ctr" eaLnBrk="0" hangingPunct="0"/>
            <a:r>
              <a:rPr lang="en-US" sz="2800" b="1" dirty="0">
                <a:solidFill>
                  <a:schemeClr val="bg1"/>
                </a:solidFill>
                <a:latin typeface="Century Gothic" panose="020B0502020202020204" pitchFamily="34" charset="0"/>
              </a:rPr>
              <a:t>By the Numbers</a:t>
            </a:r>
            <a:endParaRPr lang="en-US" sz="2000" b="1" dirty="0">
              <a:solidFill>
                <a:schemeClr val="bg1"/>
              </a:solidFill>
              <a:latin typeface="Century Gothic" panose="020B0502020202020204" pitchFamily="34" charset="0"/>
            </a:endParaRPr>
          </a:p>
          <a:p>
            <a:pPr algn="ctr" eaLnBrk="0" hangingPunct="0"/>
            <a:endParaRPr lang="en-US" sz="2000" b="1" dirty="0">
              <a:solidFill>
                <a:srgbClr val="000000"/>
              </a:solidFill>
            </a:endParaRPr>
          </a:p>
        </p:txBody>
      </p:sp>
      <p:sp>
        <p:nvSpPr>
          <p:cNvPr id="9225" name="TextBox 12"/>
          <p:cNvSpPr txBox="1">
            <a:spLocks noChangeArrowheads="1"/>
          </p:cNvSpPr>
          <p:nvPr/>
        </p:nvSpPr>
        <p:spPr bwMode="auto">
          <a:xfrm>
            <a:off x="1515270" y="1032670"/>
            <a:ext cx="4513263" cy="492125"/>
          </a:xfrm>
          <a:prstGeom prst="rect">
            <a:avLst/>
          </a:prstGeom>
          <a:noFill/>
          <a:ln w="9525">
            <a:noFill/>
            <a:miter lim="800000"/>
            <a:headEnd/>
            <a:tailEnd/>
          </a:ln>
        </p:spPr>
        <p:txBody>
          <a:bodyPr>
            <a:spAutoFit/>
          </a:bodyPr>
          <a:lstStyle/>
          <a:p>
            <a:pPr marL="457200" indent="-457200">
              <a:buFontTx/>
              <a:buAutoNum type="arabicPeriod"/>
              <a:defRPr/>
            </a:pPr>
            <a:endParaRPr lang="en-US" sz="1200" dirty="0">
              <a:solidFill>
                <a:srgbClr val="000000"/>
              </a:solidFill>
              <a:latin typeface="Calibri" pitchFamily="34" charset="0"/>
            </a:endParaRPr>
          </a:p>
          <a:p>
            <a:pPr marL="342900" indent="-342900">
              <a:defRPr/>
            </a:pPr>
            <a:endParaRPr lang="en-US" sz="1400" dirty="0">
              <a:solidFill>
                <a:srgbClr val="000000"/>
              </a:solidFill>
            </a:endParaRPr>
          </a:p>
        </p:txBody>
      </p:sp>
      <p:sp>
        <p:nvSpPr>
          <p:cNvPr id="16394" name="TextBox 13"/>
          <p:cNvSpPr txBox="1">
            <a:spLocks noChangeArrowheads="1"/>
          </p:cNvSpPr>
          <p:nvPr/>
        </p:nvSpPr>
        <p:spPr bwMode="auto">
          <a:xfrm>
            <a:off x="1524000" y="1155700"/>
            <a:ext cx="4394200" cy="738188"/>
          </a:xfrm>
          <a:prstGeom prst="rect">
            <a:avLst/>
          </a:prstGeom>
          <a:noFill/>
          <a:ln w="9525">
            <a:noFill/>
            <a:miter lim="800000"/>
            <a:headEnd/>
            <a:tailEnd/>
          </a:ln>
        </p:spPr>
        <p:txBody>
          <a:bodyPr>
            <a:spAutoFit/>
          </a:bodyPr>
          <a:lstStyle/>
          <a:p>
            <a:endParaRPr lang="en-US" sz="1400" b="1" u="sng" dirty="0">
              <a:solidFill>
                <a:srgbClr val="000000"/>
              </a:solidFill>
            </a:endParaRPr>
          </a:p>
          <a:p>
            <a:endParaRPr lang="en-US" sz="1400" b="1" u="sng" dirty="0">
              <a:solidFill>
                <a:srgbClr val="000000"/>
              </a:solidFill>
            </a:endParaRPr>
          </a:p>
          <a:p>
            <a:endParaRPr lang="en-US" sz="1400" dirty="0">
              <a:solidFill>
                <a:srgbClr val="000000"/>
              </a:solidFill>
              <a:latin typeface="Calibri" pitchFamily="34" charset="0"/>
            </a:endParaRPr>
          </a:p>
        </p:txBody>
      </p:sp>
      <p:sp>
        <p:nvSpPr>
          <p:cNvPr id="9" name="Title 1"/>
          <p:cNvSpPr txBox="1">
            <a:spLocks/>
          </p:cNvSpPr>
          <p:nvPr/>
        </p:nvSpPr>
        <p:spPr bwMode="auto">
          <a:xfrm>
            <a:off x="919414" y="3924003"/>
            <a:ext cx="2922418" cy="988145"/>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54</a:t>
            </a:r>
          </a:p>
          <a:p>
            <a:pPr algn="ctr">
              <a:defRPr/>
            </a:pPr>
            <a:r>
              <a:rPr lang="en-US" sz="1600" b="1" kern="0" dirty="0"/>
              <a:t>Average Age of a Senior Pastor in the U.S. </a:t>
            </a:r>
            <a:endParaRPr lang="en-US" sz="1000" kern="0" dirty="0"/>
          </a:p>
          <a:p>
            <a:pPr algn="ctr">
              <a:defRPr/>
            </a:pPr>
            <a:endParaRPr lang="en-US" sz="1050" kern="0" dirty="0"/>
          </a:p>
        </p:txBody>
      </p:sp>
      <p:sp>
        <p:nvSpPr>
          <p:cNvPr id="10" name="Title 1"/>
          <p:cNvSpPr txBox="1">
            <a:spLocks/>
          </p:cNvSpPr>
          <p:nvPr/>
        </p:nvSpPr>
        <p:spPr bwMode="auto">
          <a:xfrm>
            <a:off x="8154968" y="3754811"/>
            <a:ext cx="3964593" cy="1541484"/>
          </a:xfrm>
          <a:prstGeom prst="rect">
            <a:avLst/>
          </a:prstGeom>
          <a:ln>
            <a:miter lim="800000"/>
            <a:headEnd/>
            <a:tailEnd/>
          </a:ln>
        </p:spPr>
        <p:txBody>
          <a:bodyPr>
            <a:noAutofit/>
          </a:bodyPr>
          <a:lstStyle/>
          <a:p>
            <a:pPr algn="ctr">
              <a:defRPr/>
            </a:pPr>
            <a:r>
              <a:rPr lang="en-US" sz="2400" b="1" kern="0" dirty="0" smtClean="0">
                <a:effectLst>
                  <a:outerShdw blurRad="38100" dist="38100" dir="2700000" algn="tl">
                    <a:srgbClr val="000000">
                      <a:alpha val="43137"/>
                    </a:srgbClr>
                  </a:outerShdw>
                </a:effectLst>
              </a:rPr>
              <a:t>&lt; 1%</a:t>
            </a:r>
            <a:endParaRPr lang="en-US" sz="2400" b="1" kern="0" dirty="0">
              <a:effectLst>
                <a:outerShdw blurRad="38100" dist="38100" dir="2700000" algn="tl">
                  <a:srgbClr val="000000">
                    <a:alpha val="43137"/>
                  </a:srgbClr>
                </a:outerShdw>
              </a:effectLst>
            </a:endParaRPr>
          </a:p>
          <a:p>
            <a:pPr algn="ctr">
              <a:defRPr/>
            </a:pPr>
            <a:r>
              <a:rPr lang="en-US" sz="1600" b="1" kern="0" dirty="0"/>
              <a:t>Of Americans meet </a:t>
            </a:r>
            <a:r>
              <a:rPr lang="en-US" sz="1600" b="1" kern="0" dirty="0" smtClean="0"/>
              <a:t>the age and educational requirements to become an Army Chaplain.</a:t>
            </a:r>
          </a:p>
          <a:p>
            <a:pPr algn="ctr">
              <a:defRPr/>
            </a:pPr>
            <a:r>
              <a:rPr lang="en-US" sz="1200" b="1" kern="0" dirty="0" smtClean="0"/>
              <a:t>**</a:t>
            </a:r>
            <a:r>
              <a:rPr lang="en-US" sz="1200" b="1" kern="0" dirty="0"/>
              <a:t>This does NOT </a:t>
            </a:r>
            <a:r>
              <a:rPr lang="en-US" sz="1200" b="1" kern="0" dirty="0" smtClean="0"/>
              <a:t>take into account </a:t>
            </a:r>
            <a:r>
              <a:rPr lang="en-US" sz="1200" b="1" kern="0" dirty="0"/>
              <a:t>Height/Weight, PWE, or moral disqualifications!**</a:t>
            </a:r>
            <a:endParaRPr lang="en-US" sz="1200" kern="0" dirty="0"/>
          </a:p>
          <a:p>
            <a:pPr algn="ctr">
              <a:defRPr/>
            </a:pPr>
            <a:endParaRPr lang="en-US" sz="1050" kern="0" dirty="0"/>
          </a:p>
        </p:txBody>
      </p:sp>
      <p:sp>
        <p:nvSpPr>
          <p:cNvPr id="11" name="Title 1"/>
          <p:cNvSpPr txBox="1">
            <a:spLocks/>
          </p:cNvSpPr>
          <p:nvPr/>
        </p:nvSpPr>
        <p:spPr bwMode="auto">
          <a:xfrm>
            <a:off x="4575722" y="5879476"/>
            <a:ext cx="2901545" cy="1186087"/>
          </a:xfrm>
          <a:prstGeom prst="rect">
            <a:avLst/>
          </a:prstGeom>
          <a:ln>
            <a:miter lim="800000"/>
            <a:headEnd/>
            <a:tailEnd/>
          </a:ln>
        </p:spPr>
        <p:txBody>
          <a:bodyPr>
            <a:noAutofit/>
          </a:bodyPr>
          <a:lstStyle/>
          <a:p>
            <a:pPr algn="ctr">
              <a:defRPr/>
            </a:pPr>
            <a:r>
              <a:rPr lang="en-US" sz="2400" b="1" kern="0" dirty="0" smtClean="0">
                <a:effectLst>
                  <a:outerShdw blurRad="38100" dist="38100" dir="2700000" algn="tl">
                    <a:srgbClr val="000000">
                      <a:alpha val="43137"/>
                    </a:srgbClr>
                  </a:outerShdw>
                </a:effectLst>
              </a:rPr>
              <a:t>544 </a:t>
            </a:r>
            <a:r>
              <a:rPr lang="en-US" sz="2400" b="1" kern="0" dirty="0">
                <a:effectLst>
                  <a:outerShdw blurRad="38100" dist="38100" dir="2700000" algn="tl">
                    <a:srgbClr val="000000">
                      <a:alpha val="43137"/>
                    </a:srgbClr>
                  </a:outerShdw>
                </a:effectLst>
              </a:rPr>
              <a:t>Accessions</a:t>
            </a:r>
          </a:p>
          <a:p>
            <a:pPr algn="ctr">
              <a:defRPr/>
            </a:pPr>
            <a:r>
              <a:rPr lang="en-US" sz="1600" b="1" kern="0" dirty="0"/>
              <a:t>Total Army Chaplain Corps Recruiting Mission </a:t>
            </a:r>
            <a:r>
              <a:rPr lang="en-US" sz="1600" b="1" kern="0" dirty="0" err="1" smtClean="0"/>
              <a:t>FY2022</a:t>
            </a:r>
            <a:endParaRPr lang="en-US" sz="1000" kern="0" dirty="0"/>
          </a:p>
          <a:p>
            <a:pPr algn="ctr">
              <a:defRPr/>
            </a:pPr>
            <a:endParaRPr lang="en-US" sz="1050" kern="0" dirty="0"/>
          </a:p>
        </p:txBody>
      </p:sp>
      <p:sp>
        <p:nvSpPr>
          <p:cNvPr id="12" name="Title 1"/>
          <p:cNvSpPr txBox="1">
            <a:spLocks/>
          </p:cNvSpPr>
          <p:nvPr/>
        </p:nvSpPr>
        <p:spPr bwMode="auto">
          <a:xfrm>
            <a:off x="8020352" y="1425714"/>
            <a:ext cx="3010149" cy="684282"/>
          </a:xfrm>
          <a:prstGeom prst="rect">
            <a:avLst/>
          </a:prstGeom>
          <a:ln>
            <a:miter lim="800000"/>
            <a:headEnd/>
            <a:tailEnd/>
          </a:ln>
        </p:spPr>
        <p:txBody>
          <a:bodyPr>
            <a:noAutofit/>
          </a:bodyPr>
          <a:lstStyle/>
          <a:p>
            <a:pPr algn="ctr">
              <a:defRPr/>
            </a:pPr>
            <a:r>
              <a:rPr lang="en-US" sz="2400" b="1" kern="0" dirty="0" smtClean="0">
                <a:effectLst>
                  <a:outerShdw blurRad="38100" dist="38100" dir="2700000" algn="tl">
                    <a:srgbClr val="000000">
                      <a:alpha val="43137"/>
                    </a:srgbClr>
                  </a:outerShdw>
                </a:effectLst>
              </a:rPr>
              <a:t>5000+</a:t>
            </a:r>
            <a:endParaRPr lang="en-US" sz="2400" b="1" kern="0" dirty="0">
              <a:effectLst>
                <a:outerShdw blurRad="38100" dist="38100" dir="2700000" algn="tl">
                  <a:srgbClr val="000000">
                    <a:alpha val="43137"/>
                  </a:srgbClr>
                </a:outerShdw>
              </a:effectLst>
            </a:endParaRPr>
          </a:p>
          <a:p>
            <a:pPr algn="ctr">
              <a:defRPr/>
            </a:pPr>
            <a:r>
              <a:rPr lang="en-US" sz="1600" b="1" kern="0" dirty="0"/>
              <a:t>Total Army </a:t>
            </a:r>
            <a:r>
              <a:rPr lang="en-US" sz="1600" b="1" kern="0" dirty="0" smtClean="0"/>
              <a:t>Chaplains Corps</a:t>
            </a:r>
            <a:endParaRPr lang="en-US" sz="1000" kern="0" dirty="0"/>
          </a:p>
          <a:p>
            <a:pPr algn="ctr">
              <a:defRPr/>
            </a:pPr>
            <a:endParaRPr lang="en-US" sz="1050" kern="0" dirty="0"/>
          </a:p>
        </p:txBody>
      </p:sp>
      <p:sp>
        <p:nvSpPr>
          <p:cNvPr id="13" name="Title 1"/>
          <p:cNvSpPr txBox="1">
            <a:spLocks/>
          </p:cNvSpPr>
          <p:nvPr/>
        </p:nvSpPr>
        <p:spPr bwMode="auto">
          <a:xfrm>
            <a:off x="9505910" y="2056307"/>
            <a:ext cx="2838604" cy="902586"/>
          </a:xfrm>
          <a:prstGeom prst="rect">
            <a:avLst/>
          </a:prstGeom>
          <a:ln>
            <a:miter lim="800000"/>
            <a:headEnd/>
            <a:tailEnd/>
          </a:ln>
        </p:spPr>
        <p:txBody>
          <a:bodyPr>
            <a:noAutofit/>
          </a:bodyPr>
          <a:lstStyle/>
          <a:p>
            <a:pPr algn="ctr">
              <a:defRPr/>
            </a:pPr>
            <a:r>
              <a:rPr lang="en-US" sz="2400" b="1" kern="0" dirty="0" smtClean="0">
                <a:effectLst>
                  <a:outerShdw blurRad="38100" dist="38100" dir="2700000" algn="tl">
                    <a:srgbClr val="000000">
                      <a:alpha val="43137"/>
                    </a:srgbClr>
                  </a:outerShdw>
                </a:effectLst>
              </a:rPr>
              <a:t>186</a:t>
            </a:r>
            <a:endParaRPr lang="en-US" sz="2400" b="1" kern="0" dirty="0">
              <a:effectLst>
                <a:outerShdw blurRad="38100" dist="38100" dir="2700000" algn="tl">
                  <a:srgbClr val="000000">
                    <a:alpha val="43137"/>
                  </a:srgbClr>
                </a:outerShdw>
              </a:effectLst>
            </a:endParaRPr>
          </a:p>
          <a:p>
            <a:pPr algn="ctr">
              <a:defRPr/>
            </a:pPr>
            <a:r>
              <a:rPr lang="en-US" sz="1600" b="1" kern="0" dirty="0"/>
              <a:t>DoD Endorsing Agencies</a:t>
            </a:r>
            <a:endParaRPr lang="en-US" sz="1000" kern="0" dirty="0"/>
          </a:p>
          <a:p>
            <a:pPr algn="ctr">
              <a:defRPr/>
            </a:pPr>
            <a:endParaRPr lang="en-US" sz="1050" kern="0" dirty="0"/>
          </a:p>
        </p:txBody>
      </p:sp>
      <p:sp>
        <p:nvSpPr>
          <p:cNvPr id="15" name="Title 1"/>
          <p:cNvSpPr txBox="1">
            <a:spLocks/>
          </p:cNvSpPr>
          <p:nvPr/>
        </p:nvSpPr>
        <p:spPr bwMode="auto">
          <a:xfrm>
            <a:off x="7477267" y="5231080"/>
            <a:ext cx="3553235" cy="795972"/>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0</a:t>
            </a:r>
          </a:p>
          <a:p>
            <a:pPr algn="ctr">
              <a:defRPr/>
            </a:pPr>
            <a:r>
              <a:rPr lang="en-US" sz="1600" b="1" kern="0" dirty="0"/>
              <a:t>Fulltime </a:t>
            </a:r>
            <a:r>
              <a:rPr lang="en-US" sz="1600" b="1" kern="0" dirty="0" smtClean="0"/>
              <a:t>ARNG </a:t>
            </a:r>
            <a:r>
              <a:rPr lang="en-US" sz="1600" b="1" kern="0" dirty="0"/>
              <a:t>CH Recruiters</a:t>
            </a:r>
            <a:endParaRPr lang="en-US" sz="1000" kern="0" dirty="0"/>
          </a:p>
          <a:p>
            <a:pPr algn="ctr">
              <a:defRPr/>
            </a:pPr>
            <a:endParaRPr lang="en-US" sz="1050" kern="0" dirty="0"/>
          </a:p>
        </p:txBody>
      </p:sp>
      <p:sp>
        <p:nvSpPr>
          <p:cNvPr id="16" name="Title 1"/>
          <p:cNvSpPr txBox="1">
            <a:spLocks/>
          </p:cNvSpPr>
          <p:nvPr/>
        </p:nvSpPr>
        <p:spPr bwMode="auto">
          <a:xfrm>
            <a:off x="9910360" y="770369"/>
            <a:ext cx="2385551" cy="655448"/>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One Million+</a:t>
            </a:r>
          </a:p>
          <a:p>
            <a:pPr algn="ctr">
              <a:defRPr/>
            </a:pPr>
            <a:r>
              <a:rPr lang="en-US" sz="1600" b="1" kern="0" dirty="0"/>
              <a:t>U.S. Army Soldiers</a:t>
            </a:r>
            <a:endParaRPr lang="en-US" sz="1000" kern="0" dirty="0"/>
          </a:p>
          <a:p>
            <a:pPr algn="ctr">
              <a:defRPr/>
            </a:pPr>
            <a:endParaRPr lang="en-US" sz="1050" kern="0" dirty="0"/>
          </a:p>
        </p:txBody>
      </p:sp>
      <p:sp>
        <p:nvSpPr>
          <p:cNvPr id="17" name="Title 1"/>
          <p:cNvSpPr txBox="1">
            <a:spLocks/>
          </p:cNvSpPr>
          <p:nvPr/>
        </p:nvSpPr>
        <p:spPr bwMode="auto">
          <a:xfrm>
            <a:off x="1539102" y="1484779"/>
            <a:ext cx="2898475" cy="1432347"/>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2</a:t>
            </a:r>
            <a:r>
              <a:rPr lang="en-US" sz="1600" b="1" kern="0" dirty="0"/>
              <a:t> </a:t>
            </a:r>
          </a:p>
          <a:p>
            <a:pPr algn="ctr">
              <a:defRPr/>
            </a:pPr>
            <a:r>
              <a:rPr lang="en-US" sz="1600" b="1" kern="0" dirty="0"/>
              <a:t>Years of Professional Work Experience (PWE) Needed</a:t>
            </a:r>
          </a:p>
          <a:p>
            <a:pPr algn="ctr">
              <a:defRPr/>
            </a:pPr>
            <a:r>
              <a:rPr lang="en-US" sz="1200" b="1" kern="0" dirty="0"/>
              <a:t>(35% of AD CH Accessions have a PWE Waiver)</a:t>
            </a:r>
            <a:endParaRPr lang="en-US" sz="1200" kern="0" dirty="0"/>
          </a:p>
          <a:p>
            <a:pPr algn="ctr">
              <a:defRPr/>
            </a:pPr>
            <a:endParaRPr lang="en-US" sz="1050" kern="0" dirty="0"/>
          </a:p>
        </p:txBody>
      </p:sp>
      <p:sp>
        <p:nvSpPr>
          <p:cNvPr id="18" name="Title 1"/>
          <p:cNvSpPr txBox="1">
            <a:spLocks/>
          </p:cNvSpPr>
          <p:nvPr/>
        </p:nvSpPr>
        <p:spPr bwMode="auto">
          <a:xfrm>
            <a:off x="105449" y="5578245"/>
            <a:ext cx="3236422" cy="1279755"/>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71% </a:t>
            </a:r>
            <a:r>
              <a:rPr lang="en-US" sz="1600" b="1" kern="0" dirty="0"/>
              <a:t>Of </a:t>
            </a:r>
            <a:r>
              <a:rPr lang="en-US" sz="1600" b="1" kern="0" dirty="0" smtClean="0"/>
              <a:t>Youth </a:t>
            </a:r>
            <a:r>
              <a:rPr lang="en-US" sz="1600" b="1" kern="0" dirty="0"/>
              <a:t>do not Meet Qualifications to Serve in the U.S. Military!</a:t>
            </a:r>
            <a:endParaRPr lang="en-US" sz="1050" kern="0" dirty="0"/>
          </a:p>
        </p:txBody>
      </p:sp>
      <p:sp>
        <p:nvSpPr>
          <p:cNvPr id="19" name="Title 1"/>
          <p:cNvSpPr txBox="1">
            <a:spLocks/>
          </p:cNvSpPr>
          <p:nvPr/>
        </p:nvSpPr>
        <p:spPr bwMode="auto">
          <a:xfrm>
            <a:off x="-304797" y="763167"/>
            <a:ext cx="2730263" cy="1103268"/>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1</a:t>
            </a:r>
            <a:endParaRPr lang="en-US" sz="1600" b="1" kern="0" dirty="0">
              <a:effectLst>
                <a:outerShdw blurRad="38100" dist="38100" dir="2700000" algn="tl">
                  <a:srgbClr val="000000">
                    <a:alpha val="43137"/>
                  </a:srgbClr>
                </a:outerShdw>
              </a:effectLst>
            </a:endParaRPr>
          </a:p>
          <a:p>
            <a:pPr algn="ctr">
              <a:defRPr/>
            </a:pPr>
            <a:r>
              <a:rPr lang="en-US" sz="1600" b="1" kern="0" dirty="0">
                <a:effectLst>
                  <a:outerShdw blurRad="38100" dist="38100" dir="2700000" algn="tl">
                    <a:srgbClr val="000000">
                      <a:alpha val="43137"/>
                    </a:srgbClr>
                  </a:outerShdw>
                </a:effectLst>
              </a:rPr>
              <a:t>Sacred Mission </a:t>
            </a:r>
          </a:p>
          <a:p>
            <a:pPr algn="ctr">
              <a:defRPr/>
            </a:pPr>
            <a:r>
              <a:rPr lang="en-US" sz="1600" b="1" kern="0" dirty="0"/>
              <a:t>Care for Soldiers &amp; Families</a:t>
            </a:r>
            <a:r>
              <a:rPr lang="en-US" sz="1200" kern="0" dirty="0"/>
              <a:t> </a:t>
            </a:r>
          </a:p>
          <a:p>
            <a:pPr algn="ctr">
              <a:defRPr/>
            </a:pPr>
            <a:endParaRPr lang="en-US" sz="1050" kern="0" dirty="0"/>
          </a:p>
        </p:txBody>
      </p:sp>
      <p:sp>
        <p:nvSpPr>
          <p:cNvPr id="20" name="Title 1"/>
          <p:cNvSpPr txBox="1">
            <a:spLocks/>
          </p:cNvSpPr>
          <p:nvPr/>
        </p:nvSpPr>
        <p:spPr bwMode="auto">
          <a:xfrm>
            <a:off x="8866433" y="5934116"/>
            <a:ext cx="2840392" cy="823295"/>
          </a:xfrm>
          <a:prstGeom prst="rect">
            <a:avLst/>
          </a:prstGeom>
          <a:ln>
            <a:miter lim="800000"/>
            <a:headEnd/>
            <a:tailEnd/>
          </a:ln>
        </p:spPr>
        <p:txBody>
          <a:bodyPr>
            <a:noAutofit/>
          </a:bodyPr>
          <a:lstStyle/>
          <a:p>
            <a:pPr algn="ctr">
              <a:defRPr/>
            </a:pPr>
            <a:r>
              <a:rPr lang="en-US" sz="2400" b="1" kern="0" dirty="0" smtClean="0">
                <a:effectLst>
                  <a:outerShdw blurRad="38100" dist="38100" dir="2700000" algn="tl">
                    <a:srgbClr val="000000">
                      <a:alpha val="43137"/>
                    </a:srgbClr>
                  </a:outerShdw>
                </a:effectLst>
              </a:rPr>
              <a:t>77%</a:t>
            </a:r>
            <a:endParaRPr lang="en-US" sz="1600" b="1" kern="0" dirty="0">
              <a:effectLst>
                <a:outerShdw blurRad="38100" dist="38100" dir="2700000" algn="tl">
                  <a:srgbClr val="000000">
                    <a:alpha val="43137"/>
                  </a:srgbClr>
                </a:outerShdw>
              </a:effectLst>
            </a:endParaRPr>
          </a:p>
          <a:p>
            <a:pPr algn="ctr">
              <a:defRPr/>
            </a:pPr>
            <a:r>
              <a:rPr lang="en-US" sz="1600" b="1" kern="0" dirty="0"/>
              <a:t>Current </a:t>
            </a:r>
            <a:r>
              <a:rPr lang="en-US" sz="1600" b="1" kern="0" dirty="0" smtClean="0"/>
              <a:t>ARNG </a:t>
            </a:r>
            <a:r>
              <a:rPr lang="en-US" sz="1600" b="1" kern="0" dirty="0"/>
              <a:t>CH Strength</a:t>
            </a:r>
            <a:r>
              <a:rPr lang="en-US" sz="1200" kern="0" dirty="0"/>
              <a:t> </a:t>
            </a:r>
          </a:p>
          <a:p>
            <a:pPr algn="ctr">
              <a:defRPr/>
            </a:pPr>
            <a:endParaRPr lang="en-US" sz="1050" kern="0" dirty="0"/>
          </a:p>
        </p:txBody>
      </p:sp>
      <p:sp>
        <p:nvSpPr>
          <p:cNvPr id="22" name="Title 1"/>
          <p:cNvSpPr txBox="1">
            <a:spLocks/>
          </p:cNvSpPr>
          <p:nvPr/>
        </p:nvSpPr>
        <p:spPr bwMode="auto">
          <a:xfrm>
            <a:off x="-39278" y="2908364"/>
            <a:ext cx="2749836" cy="675682"/>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72</a:t>
            </a:r>
            <a:r>
              <a:rPr lang="en-US" sz="1600" b="1" kern="0" dirty="0">
                <a:effectLst>
                  <a:outerShdw blurRad="38100" dist="38100" dir="2700000" algn="tl">
                    <a:srgbClr val="000000">
                      <a:alpha val="43137"/>
                    </a:srgbClr>
                  </a:outerShdw>
                </a:effectLst>
              </a:rPr>
              <a:t> hour </a:t>
            </a:r>
          </a:p>
          <a:p>
            <a:pPr algn="ctr">
              <a:defRPr/>
            </a:pPr>
            <a:r>
              <a:rPr lang="en-US" sz="1600" b="1" kern="0" dirty="0"/>
              <a:t>Masters degree Required</a:t>
            </a:r>
            <a:r>
              <a:rPr lang="en-US" sz="1200" kern="0" dirty="0"/>
              <a:t> </a:t>
            </a:r>
          </a:p>
          <a:p>
            <a:pPr algn="ctr">
              <a:defRPr/>
            </a:pPr>
            <a:endParaRPr lang="en-US" sz="1050" kern="0" dirty="0"/>
          </a:p>
        </p:txBody>
      </p:sp>
      <p:sp>
        <p:nvSpPr>
          <p:cNvPr id="26" name="Title 1"/>
          <p:cNvSpPr txBox="1">
            <a:spLocks/>
          </p:cNvSpPr>
          <p:nvPr/>
        </p:nvSpPr>
        <p:spPr bwMode="auto">
          <a:xfrm>
            <a:off x="4521916" y="4144317"/>
            <a:ext cx="3009158" cy="1581610"/>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#1 Reason</a:t>
            </a:r>
            <a:endParaRPr lang="en-US" sz="1600" b="1" kern="0" dirty="0">
              <a:effectLst>
                <a:outerShdw blurRad="38100" dist="38100" dir="2700000" algn="tl">
                  <a:srgbClr val="000000">
                    <a:alpha val="43137"/>
                  </a:srgbClr>
                </a:outerShdw>
              </a:effectLst>
            </a:endParaRPr>
          </a:p>
          <a:p>
            <a:pPr algn="ctr">
              <a:defRPr/>
            </a:pPr>
            <a:r>
              <a:rPr lang="en-US" sz="1600" b="1" kern="0" dirty="0"/>
              <a:t>newly accessioned CHs join: </a:t>
            </a:r>
            <a:r>
              <a:rPr lang="en-US" sz="1600" b="1" i="1" u="sng" kern="0" dirty="0"/>
              <a:t>The influence of a personal relationship/contact!</a:t>
            </a:r>
            <a:endParaRPr lang="en-US" sz="1200" b="1" i="1" u="sng" kern="0" dirty="0"/>
          </a:p>
          <a:p>
            <a:pPr algn="ctr">
              <a:defRPr/>
            </a:pPr>
            <a:endParaRPr lang="en-US" sz="1050" kern="0" dirty="0"/>
          </a:p>
        </p:txBody>
      </p:sp>
      <p:sp>
        <p:nvSpPr>
          <p:cNvPr id="27" name="Title 1"/>
          <p:cNvSpPr txBox="1">
            <a:spLocks/>
          </p:cNvSpPr>
          <p:nvPr/>
        </p:nvSpPr>
        <p:spPr bwMode="auto">
          <a:xfrm>
            <a:off x="4641039" y="1673800"/>
            <a:ext cx="2762718" cy="1165870"/>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5 Yr Plan</a:t>
            </a:r>
            <a:endParaRPr lang="en-US" sz="1600" b="1" kern="0" dirty="0">
              <a:effectLst>
                <a:outerShdw blurRad="38100" dist="38100" dir="2700000" algn="tl">
                  <a:srgbClr val="000000">
                    <a:alpha val="43137"/>
                  </a:srgbClr>
                </a:outerShdw>
              </a:effectLst>
            </a:endParaRPr>
          </a:p>
          <a:p>
            <a:pPr algn="ctr">
              <a:defRPr/>
            </a:pPr>
            <a:r>
              <a:rPr lang="en-US" sz="1600" b="1" kern="0" dirty="0"/>
              <a:t>To increase RA CH Corps to </a:t>
            </a:r>
            <a:r>
              <a:rPr lang="en-US" sz="1600" b="1" kern="0" dirty="0" smtClean="0"/>
              <a:t>110</a:t>
            </a:r>
            <a:r>
              <a:rPr lang="en-US" sz="1600" b="1" kern="0" dirty="0"/>
              <a:t>% end strength</a:t>
            </a:r>
            <a:endParaRPr lang="en-US" sz="1200" kern="0" dirty="0"/>
          </a:p>
          <a:p>
            <a:pPr algn="ctr">
              <a:defRPr/>
            </a:pPr>
            <a:endParaRPr lang="en-US" sz="1050" kern="0" dirty="0"/>
          </a:p>
        </p:txBody>
      </p:sp>
      <p:sp>
        <p:nvSpPr>
          <p:cNvPr id="23" name="Title 1"/>
          <p:cNvSpPr txBox="1">
            <a:spLocks/>
          </p:cNvSpPr>
          <p:nvPr/>
        </p:nvSpPr>
        <p:spPr bwMode="auto">
          <a:xfrm>
            <a:off x="7848601" y="2819400"/>
            <a:ext cx="3990872" cy="1186087"/>
          </a:xfrm>
          <a:prstGeom prst="rect">
            <a:avLst/>
          </a:prstGeom>
          <a:ln>
            <a:miter lim="800000"/>
            <a:headEnd/>
            <a:tailEnd/>
          </a:ln>
        </p:spPr>
        <p:txBody>
          <a:bodyPr>
            <a:noAutofit/>
          </a:bodyPr>
          <a:lstStyle/>
          <a:p>
            <a:pPr algn="ctr">
              <a:defRPr/>
            </a:pPr>
            <a:r>
              <a:rPr lang="en-US" sz="1600" b="1" kern="0" dirty="0" smtClean="0"/>
              <a:t>C4 Residential Course was temporarily eliminated to help keep CH (CPTs) in units.  JUL 21 it was turned back on!</a:t>
            </a:r>
            <a:endParaRPr lang="en-US" sz="1000" kern="0" dirty="0"/>
          </a:p>
          <a:p>
            <a:pPr algn="ctr">
              <a:defRPr/>
            </a:pPr>
            <a:endParaRPr lang="en-US" sz="1050" kern="0" dirty="0"/>
          </a:p>
        </p:txBody>
      </p:sp>
    </p:spTree>
    <p:extLst>
      <p:ext uri="{BB962C8B-B14F-4D97-AF65-F5344CB8AC3E}">
        <p14:creationId xmlns:p14="http://schemas.microsoft.com/office/powerpoint/2010/main" val="47626457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4900" y="762000"/>
            <a:ext cx="9982200" cy="1169551"/>
          </a:xfrm>
          <a:prstGeom prst="rect">
            <a:avLst/>
          </a:prstGeom>
          <a:noFill/>
        </p:spPr>
        <p:txBody>
          <a:bodyPr wrap="square" rtlCol="0">
            <a:spAutoFit/>
          </a:bodyPr>
          <a:lstStyle/>
          <a:p>
            <a:pPr algn="ctr"/>
            <a:r>
              <a:rPr lang="en-US" sz="5000" b="1" dirty="0" smtClean="0"/>
              <a:t>Be Encouraged:</a:t>
            </a:r>
            <a:endParaRPr lang="en-US" sz="4000" b="1" dirty="0"/>
          </a:p>
          <a:p>
            <a:pPr algn="ctr"/>
            <a:endParaRPr lang="en-US" sz="2000" b="1" dirty="0"/>
          </a:p>
        </p:txBody>
      </p:sp>
      <p:sp>
        <p:nvSpPr>
          <p:cNvPr id="6" name="TextBox 5"/>
          <p:cNvSpPr txBox="1"/>
          <p:nvPr/>
        </p:nvSpPr>
        <p:spPr>
          <a:xfrm>
            <a:off x="190500" y="1676400"/>
            <a:ext cx="11811000" cy="4571999"/>
          </a:xfrm>
          <a:prstGeom prst="rect">
            <a:avLst/>
          </a:prstGeom>
          <a:noFill/>
        </p:spPr>
        <p:txBody>
          <a:bodyPr wrap="square" rtlCol="0">
            <a:normAutofit fontScale="85000" lnSpcReduction="20000"/>
          </a:bodyPr>
          <a:lstStyle/>
          <a:p>
            <a:pPr marL="685800" indent="-685800">
              <a:buFont typeface="Arial" panose="020B0604020202020204" pitchFamily="34" charset="0"/>
              <a:buChar char="•"/>
            </a:pPr>
            <a:r>
              <a:rPr lang="en-US" sz="4500" b="1" dirty="0"/>
              <a:t>This is a mission only God can accomplish!</a:t>
            </a:r>
          </a:p>
          <a:p>
            <a:pPr marL="685800" indent="-685800">
              <a:buFont typeface="Arial" panose="020B0604020202020204" pitchFamily="34" charset="0"/>
              <a:buChar char="•"/>
            </a:pPr>
            <a:endParaRPr lang="en-US" sz="4500" b="1" dirty="0"/>
          </a:p>
          <a:p>
            <a:pPr marL="685800" indent="-685800">
              <a:buFont typeface="Arial" panose="020B0604020202020204" pitchFamily="34" charset="0"/>
              <a:buChar char="•"/>
            </a:pPr>
            <a:r>
              <a:rPr lang="en-US" sz="4500" b="1" dirty="0"/>
              <a:t>God has more invested in the Chaplaincy then we ever </a:t>
            </a:r>
            <a:r>
              <a:rPr lang="en-US" sz="4500" b="1" dirty="0" smtClean="0"/>
              <a:t>will!</a:t>
            </a:r>
            <a:endParaRPr lang="en-US" sz="4500" b="1" dirty="0"/>
          </a:p>
          <a:p>
            <a:pPr marL="685800" indent="-685800">
              <a:buFont typeface="Arial" panose="020B0604020202020204" pitchFamily="34" charset="0"/>
              <a:buChar char="•"/>
            </a:pPr>
            <a:endParaRPr lang="en-US" sz="4500" b="1" dirty="0"/>
          </a:p>
          <a:p>
            <a:pPr marL="685800" indent="-685800">
              <a:buFont typeface="Arial" panose="020B0604020202020204" pitchFamily="34" charset="0"/>
              <a:buChar char="•"/>
            </a:pPr>
            <a:r>
              <a:rPr lang="en-US" sz="4500" b="1" dirty="0"/>
              <a:t>May our prayer be:  “Lord lead us to those you want to be in the Corps!”</a:t>
            </a:r>
          </a:p>
          <a:p>
            <a:pPr marL="685800" indent="-685800">
              <a:buFont typeface="Arial" panose="020B0604020202020204" pitchFamily="34" charset="0"/>
              <a:buChar char="•"/>
            </a:pPr>
            <a:endParaRPr lang="en-US" sz="5000" b="1" dirty="0"/>
          </a:p>
          <a:p>
            <a:pPr algn="ctr"/>
            <a:r>
              <a:rPr lang="en-US" sz="3600" b="1" i="1" dirty="0"/>
              <a:t>(A CH Recruiter’s heart and prayer)</a:t>
            </a:r>
          </a:p>
        </p:txBody>
      </p:sp>
    </p:spTree>
    <p:extLst>
      <p:ext uri="{BB962C8B-B14F-4D97-AF65-F5344CB8AC3E}">
        <p14:creationId xmlns:p14="http://schemas.microsoft.com/office/powerpoint/2010/main" val="37260946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D0F73705D242847AE160F27AB399959" ma:contentTypeVersion="8" ma:contentTypeDescription="Create a new document." ma:contentTypeScope="" ma:versionID="bb5adcdeae3e64a862e9c5a6fa42e1d9">
  <xsd:schema xmlns:xsd="http://www.w3.org/2001/XMLSchema" xmlns:xs="http://www.w3.org/2001/XMLSchema" xmlns:p="http://schemas.microsoft.com/office/2006/metadata/properties" xmlns:ns2="55acb67c-0d00-448e-98dd-ac8776755aba" targetNamespace="http://schemas.microsoft.com/office/2006/metadata/properties" ma:root="true" ma:fieldsID="dda0e2797ffe498e44b148dc2a71b168" ns2:_="">
    <xsd:import namespace="55acb67c-0d00-448e-98dd-ac8776755ab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cb67c-0d00-448e-98dd-ac8776755a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EDE3BE-6DCF-4270-9308-8D3E36E8DF6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c96db8f-62c4-44cc-8b28-7ef117495d18"/>
    <ds:schemaRef ds:uri="04adc925-6b5d-4628-b7e0-5b86efa98958"/>
    <ds:schemaRef ds:uri="http://www.w3.org/XML/1998/namespace"/>
    <ds:schemaRef ds:uri="http://purl.org/dc/dcmitype/"/>
  </ds:schemaRefs>
</ds:datastoreItem>
</file>

<file path=customXml/itemProps2.xml><?xml version="1.0" encoding="utf-8"?>
<ds:datastoreItem xmlns:ds="http://schemas.openxmlformats.org/officeDocument/2006/customXml" ds:itemID="{34D0FDCD-1A1F-4314-A271-0D363FC53496}">
  <ds:schemaRefs>
    <ds:schemaRef ds:uri="http://schemas.microsoft.com/sharepoint/v3/contenttype/forms"/>
  </ds:schemaRefs>
</ds:datastoreItem>
</file>

<file path=customXml/itemProps3.xml><?xml version="1.0" encoding="utf-8"?>
<ds:datastoreItem xmlns:ds="http://schemas.openxmlformats.org/officeDocument/2006/customXml" ds:itemID="{05B23E4B-38D2-4259-B2E9-D5AE05F771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acb67c-0d00-448e-98dd-ac8776755a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16072</TotalTime>
  <Words>4836</Words>
  <Application>Microsoft Office PowerPoint</Application>
  <PresentationFormat>Widescreen</PresentationFormat>
  <Paragraphs>343</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Bookman Old Style</vt:lpstr>
      <vt:lpstr>Calibri</vt:lpstr>
      <vt:lpstr>Century Gothic</vt:lpstr>
      <vt:lpstr>DejaVu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 Army user</dc:creator>
  <cp:lastModifiedBy>Patterson, Treariyarna L CTR USARMY USACHCS (USA)</cp:lastModifiedBy>
  <cp:revision>984</cp:revision>
  <cp:lastPrinted>2021-05-04T14:59:31Z</cp:lastPrinted>
  <dcterms:created xsi:type="dcterms:W3CDTF">2017-10-03T13:04:54Z</dcterms:created>
  <dcterms:modified xsi:type="dcterms:W3CDTF">2022-02-23T18:30:18Z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Created">
    <vt:filetime>2017-09-21T00:00:00Z</vt:filetime>
  </property>
  <property fmtid="{D5CDD505-2E9C-101B-9397-08002B2CF9AE}" pid="4" name="HiddenSlides">
    <vt:i4>0</vt:i4>
  </property>
  <property fmtid="{D5CDD505-2E9C-101B-9397-08002B2CF9AE}" pid="5" name="HyperlinksChanged">
    <vt:bool>false</vt:bool>
  </property>
  <property fmtid="{D5CDD505-2E9C-101B-9397-08002B2CF9AE}" pid="6" name="LastSaved">
    <vt:filetime>2017-10-03T00:00:00Z</vt:filetime>
  </property>
  <property fmtid="{D5CDD505-2E9C-101B-9397-08002B2CF9AE}" pid="7" name="LinksUpToDate">
    <vt:bool>false</vt:bool>
  </property>
  <property fmtid="{D5CDD505-2E9C-101B-9397-08002B2CF9AE}" pid="8" name="MMClips">
    <vt:i4>0</vt:i4>
  </property>
  <property fmtid="{D5CDD505-2E9C-101B-9397-08002B2CF9AE}" pid="9" name="Notes">
    <vt:i4>7</vt:i4>
  </property>
  <property fmtid="{D5CDD505-2E9C-101B-9397-08002B2CF9AE}" pid="10" name="PresentationFormat">
    <vt:lpwstr>On-screen Show (4:3)</vt:lpwstr>
  </property>
  <property fmtid="{D5CDD505-2E9C-101B-9397-08002B2CF9AE}" pid="11" name="ScaleCrop">
    <vt:bool>false</vt:bool>
  </property>
  <property fmtid="{D5CDD505-2E9C-101B-9397-08002B2CF9AE}" pid="12" name="ShareDoc">
    <vt:bool>false</vt:bool>
  </property>
  <property fmtid="{D5CDD505-2E9C-101B-9397-08002B2CF9AE}" pid="13" name="Slides">
    <vt:i4>13</vt:i4>
  </property>
  <property fmtid="{D5CDD505-2E9C-101B-9397-08002B2CF9AE}" pid="14" name="ContentTypeId">
    <vt:lpwstr>0x0101004D0F73705D242847AE160F27AB399959</vt:lpwstr>
  </property>
</Properties>
</file>