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2C74-AFD3-40A2-9912-904DC3093C05}" type="datetimeFigureOut">
              <a:rPr lang="en-US" smtClean="0"/>
              <a:t>1/26/2021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4DC7B-2E58-45EC-BAF9-DCCA8CE40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49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DCF00-2502-4E51-BF1D-51E2BAB85D7B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11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419" y="596019"/>
            <a:ext cx="10014008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2419" y="3886200"/>
            <a:ext cx="10014008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1/26/2021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A9E023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96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570" y="4377486"/>
            <a:ext cx="9884009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3571" y="996188"/>
            <a:ext cx="9735236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23570" y="5284990"/>
            <a:ext cx="9884009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1/26/2021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23571" y="6181345"/>
            <a:ext cx="7116371" cy="365125"/>
          </a:xfrm>
        </p:spPr>
        <p:txBody>
          <a:bodyPr/>
          <a:lstStyle/>
          <a:p>
            <a:pPr algn="r"/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sz="10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56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596018"/>
            <a:ext cx="10015299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343400"/>
            <a:ext cx="10015299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1/26/2021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sz="10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69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78425" y="860276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18430" y="2985923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base">
              <a:spcAft>
                <a:spcPct val="0"/>
              </a:spcAft>
            </a:pPr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596019"/>
            <a:ext cx="9298820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5248" y="3650606"/>
            <a:ext cx="8841504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30" y="4641206"/>
            <a:ext cx="1001529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1/26/2021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sz="10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53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3603566"/>
            <a:ext cx="10016451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4687" y="5072366"/>
            <a:ext cx="10016452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1/26/2021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sz="10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802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10516742" y="2879498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base">
              <a:spcAft>
                <a:spcPct val="0"/>
              </a:spcAft>
            </a:pPr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8425" y="753851"/>
            <a:ext cx="60975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US" sz="8000" dirty="0">
                <a:solidFill>
                  <a:srgbClr val="A9E023"/>
                </a:solidFill>
                <a:effectLst>
                  <a:glow rad="38100">
                    <a:prstClr val="black">
                      <a:lumMod val="65000"/>
                      <a:lumOff val="35000"/>
                      <a:alpha val="40000"/>
                    </a:prst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Arial" charset="0"/>
                <a:cs typeface="Arial" charset="0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590" y="596019"/>
            <a:ext cx="9298820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29" y="3886200"/>
            <a:ext cx="10016451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939862"/>
            <a:ext cx="10016451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1/26/2021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sz="10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132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29" y="596018"/>
            <a:ext cx="10015297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1129" y="3682942"/>
            <a:ext cx="10015297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29" y="4732224"/>
            <a:ext cx="10015296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1/26/2021</a:t>
            </a:fld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sz="1000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 sz="1000" b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98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1/26/2021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140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5611" y="596018"/>
            <a:ext cx="2370816" cy="550604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1130" y="596018"/>
            <a:ext cx="7498849" cy="550604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1/26/2021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440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9237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1/26/2021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718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133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9564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1227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8940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4227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570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0777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7928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5194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419" y="3270699"/>
            <a:ext cx="10014008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2419" y="5103810"/>
            <a:ext cx="10014008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1/26/2021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5502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9103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21364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4831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1130" y="2060899"/>
            <a:ext cx="4913431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060898"/>
            <a:ext cx="4918985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1/26/2021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1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075" y="2060898"/>
            <a:ext cx="4529484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1130" y="2786028"/>
            <a:ext cx="4913431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6867" y="2060899"/>
            <a:ext cx="455956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20" y="2786028"/>
            <a:ext cx="493536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1/26/2021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82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1/26/2021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139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1/26/2021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8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1754928"/>
            <a:ext cx="3639364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142" y="596019"/>
            <a:ext cx="6001285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1130" y="3126528"/>
            <a:ext cx="3639364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1/26/2021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lumMod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431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1130" y="1898269"/>
            <a:ext cx="58984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53923" y="-18288"/>
            <a:ext cx="3333416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758" y="3269869"/>
            <a:ext cx="5898404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31532" y="6181345"/>
            <a:ext cx="958003" cy="365125"/>
          </a:xfrm>
        </p:spPr>
        <p:txBody>
          <a:bodyPr/>
          <a:lstStyle/>
          <a:p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1/26/2021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1131" y="6181345"/>
            <a:ext cx="4940400" cy="365125"/>
          </a:xfrm>
        </p:spPr>
        <p:txBody>
          <a:bodyPr/>
          <a:lstStyle/>
          <a:p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99016" y="6181344"/>
            <a:ext cx="406915" cy="329250"/>
          </a:xfrm>
        </p:spPr>
        <p:txBody>
          <a:bodyPr/>
          <a:lstStyle/>
          <a:p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73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1130" y="596018"/>
            <a:ext cx="10015297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1131" y="2060898"/>
            <a:ext cx="10015296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5611" y="6178261"/>
            <a:ext cx="1716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4213AF-26F6-41FA-8D85-E2C5388D6E58}" type="datetimeFigureOut">
              <a:rPr lang="en-US" smtClean="0">
                <a:solidFill>
                  <a:prstClr val="white">
                    <a:lumMod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1/26/2021</a:t>
            </a:fld>
            <a:endParaRPr lang="en-US" sz="10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1130" y="6178261"/>
            <a:ext cx="7498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0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6270" y="6178261"/>
            <a:ext cx="5513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5BBC35B-A44B-4119-B8DA-DE9E3DFADA20}" type="slidenum">
              <a:rPr lang="en-US" smtClean="0">
                <a:solidFill>
                  <a:prstClr val="white">
                    <a:lumMod val="75000"/>
                  </a:prstClr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000" b="0">
              <a:solidFill>
                <a:prstClr val="white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68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1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jp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9.jpg"/><Relationship Id="rId5" Type="http://schemas.openxmlformats.org/officeDocument/2006/relationships/image" Target="../media/image4.png"/><Relationship Id="rId10" Type="http://schemas.openxmlformats.org/officeDocument/2006/relationships/hyperlink" Target="mailto:charles.m.causey.mil@mail.mil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1974" y="217719"/>
            <a:ext cx="8009129" cy="1505727"/>
          </a:xfrm>
        </p:spPr>
        <p:txBody>
          <a:bodyPr>
            <a:noAutofit/>
          </a:bodyPr>
          <a:lstStyle/>
          <a:p>
            <a:r>
              <a:rPr lang="en-US" sz="33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</a:rPr>
              <a:t>R</a:t>
            </a:r>
            <a:r>
              <a:rPr lang="en-US" sz="33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EADINESS DIVISIONS</a:t>
            </a:r>
            <a:br>
              <a:rPr lang="en-US" sz="33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b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sz="33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3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300" b="1" dirty="0"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CHAPLAIN PERSONNEL MANAGERS</a:t>
            </a:r>
          </a:p>
        </p:txBody>
      </p:sp>
      <p:pic>
        <p:nvPicPr>
          <p:cNvPr id="85" name="Content Placeholder 8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54257" y="3791922"/>
            <a:ext cx="283489" cy="132599"/>
          </a:xfrm>
          <a:prstGeom prst="rect">
            <a:avLst/>
          </a:prstGeom>
        </p:spPr>
      </p:pic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498192" y="2865923"/>
            <a:ext cx="2784277" cy="1233191"/>
            <a:chOff x="1043" y="1068"/>
            <a:chExt cx="3118" cy="1381"/>
          </a:xfrm>
        </p:grpSpPr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2465" y="1748"/>
              <a:ext cx="1126" cy="701"/>
              <a:chOff x="2379" y="1748"/>
              <a:chExt cx="1126" cy="701"/>
            </a:xfrm>
          </p:grpSpPr>
          <p:grpSp>
            <p:nvGrpSpPr>
              <p:cNvPr id="42" name="Group 26"/>
              <p:cNvGrpSpPr>
                <a:grpSpLocks/>
              </p:cNvGrpSpPr>
              <p:nvPr/>
            </p:nvGrpSpPr>
            <p:grpSpPr bwMode="auto">
              <a:xfrm>
                <a:off x="2379" y="1748"/>
                <a:ext cx="1126" cy="701"/>
                <a:chOff x="2379" y="1748"/>
                <a:chExt cx="1126" cy="701"/>
              </a:xfrm>
            </p:grpSpPr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2379" y="1815"/>
                  <a:ext cx="650" cy="294"/>
                </a:xfrm>
                <a:custGeom>
                  <a:avLst/>
                  <a:gdLst>
                    <a:gd name="T0" fmla="*/ 7 w 682"/>
                    <a:gd name="T1" fmla="*/ 0 h 313"/>
                    <a:gd name="T2" fmla="*/ 0 w 682"/>
                    <a:gd name="T3" fmla="*/ 194 h 313"/>
                    <a:gd name="T4" fmla="*/ 146 w 682"/>
                    <a:gd name="T5" fmla="*/ 198 h 313"/>
                    <a:gd name="T6" fmla="*/ 145 w 682"/>
                    <a:gd name="T7" fmla="*/ 293 h 313"/>
                    <a:gd name="T8" fmla="*/ 342 w 682"/>
                    <a:gd name="T9" fmla="*/ 290 h 313"/>
                    <a:gd name="T10" fmla="*/ 519 w 682"/>
                    <a:gd name="T11" fmla="*/ 287 h 313"/>
                    <a:gd name="T12" fmla="*/ 649 w 682"/>
                    <a:gd name="T13" fmla="*/ 290 h 313"/>
                    <a:gd name="T14" fmla="*/ 609 w 682"/>
                    <a:gd name="T15" fmla="*/ 209 h 313"/>
                    <a:gd name="T16" fmla="*/ 580 w 682"/>
                    <a:gd name="T17" fmla="*/ 131 h 313"/>
                    <a:gd name="T18" fmla="*/ 550 w 682"/>
                    <a:gd name="T19" fmla="*/ 52 h 313"/>
                    <a:gd name="T20" fmla="*/ 476 w 682"/>
                    <a:gd name="T21" fmla="*/ 2 h 313"/>
                    <a:gd name="T22" fmla="*/ 443 w 682"/>
                    <a:gd name="T23" fmla="*/ 31 h 313"/>
                    <a:gd name="T24" fmla="*/ 402 w 682"/>
                    <a:gd name="T25" fmla="*/ 10 h 313"/>
                    <a:gd name="T26" fmla="*/ 226 w 682"/>
                    <a:gd name="T27" fmla="*/ 5 h 313"/>
                    <a:gd name="T28" fmla="*/ 7 w 682"/>
                    <a:gd name="T29" fmla="*/ 0 h 31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682"/>
                    <a:gd name="T46" fmla="*/ 0 h 313"/>
                    <a:gd name="T47" fmla="*/ 682 w 682"/>
                    <a:gd name="T48" fmla="*/ 313 h 31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682" h="313">
                      <a:moveTo>
                        <a:pt x="7" y="0"/>
                      </a:moveTo>
                      <a:lnTo>
                        <a:pt x="0" y="207"/>
                      </a:lnTo>
                      <a:lnTo>
                        <a:pt x="153" y="211"/>
                      </a:lnTo>
                      <a:lnTo>
                        <a:pt x="152" y="312"/>
                      </a:lnTo>
                      <a:lnTo>
                        <a:pt x="359" y="309"/>
                      </a:lnTo>
                      <a:lnTo>
                        <a:pt x="545" y="306"/>
                      </a:lnTo>
                      <a:lnTo>
                        <a:pt x="681" y="309"/>
                      </a:lnTo>
                      <a:lnTo>
                        <a:pt x="639" y="222"/>
                      </a:lnTo>
                      <a:lnTo>
                        <a:pt x="609" y="139"/>
                      </a:lnTo>
                      <a:lnTo>
                        <a:pt x="577" y="55"/>
                      </a:lnTo>
                      <a:lnTo>
                        <a:pt x="499" y="2"/>
                      </a:lnTo>
                      <a:lnTo>
                        <a:pt x="465" y="33"/>
                      </a:lnTo>
                      <a:lnTo>
                        <a:pt x="422" y="11"/>
                      </a:lnTo>
                      <a:lnTo>
                        <a:pt x="237" y="5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chemeClr val="accent1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13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2516" y="2101"/>
                  <a:ext cx="572" cy="293"/>
                </a:xfrm>
                <a:custGeom>
                  <a:avLst/>
                  <a:gdLst>
                    <a:gd name="T0" fmla="*/ 5 w 600"/>
                    <a:gd name="T1" fmla="*/ 3 h 312"/>
                    <a:gd name="T2" fmla="*/ 4 w 600"/>
                    <a:gd name="T3" fmla="*/ 171 h 312"/>
                    <a:gd name="T4" fmla="*/ 0 w 600"/>
                    <a:gd name="T5" fmla="*/ 289 h 312"/>
                    <a:gd name="T6" fmla="*/ 571 w 600"/>
                    <a:gd name="T7" fmla="*/ 292 h 312"/>
                    <a:gd name="T8" fmla="*/ 560 w 600"/>
                    <a:gd name="T9" fmla="*/ 139 h 312"/>
                    <a:gd name="T10" fmla="*/ 560 w 600"/>
                    <a:gd name="T11" fmla="*/ 83 h 312"/>
                    <a:gd name="T12" fmla="*/ 515 w 600"/>
                    <a:gd name="T13" fmla="*/ 48 h 312"/>
                    <a:gd name="T14" fmla="*/ 528 w 600"/>
                    <a:gd name="T15" fmla="*/ 17 h 312"/>
                    <a:gd name="T16" fmla="*/ 509 w 600"/>
                    <a:gd name="T17" fmla="*/ 0 h 312"/>
                    <a:gd name="T18" fmla="*/ 249 w 600"/>
                    <a:gd name="T19" fmla="*/ 3 h 312"/>
                    <a:gd name="T20" fmla="*/ 5 w 600"/>
                    <a:gd name="T21" fmla="*/ 3 h 3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600"/>
                    <a:gd name="T34" fmla="*/ 0 h 312"/>
                    <a:gd name="T35" fmla="*/ 600 w 600"/>
                    <a:gd name="T36" fmla="*/ 312 h 31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600" h="312">
                      <a:moveTo>
                        <a:pt x="5" y="3"/>
                      </a:moveTo>
                      <a:lnTo>
                        <a:pt x="4" y="182"/>
                      </a:lnTo>
                      <a:lnTo>
                        <a:pt x="0" y="308"/>
                      </a:lnTo>
                      <a:lnTo>
                        <a:pt x="599" y="311"/>
                      </a:lnTo>
                      <a:lnTo>
                        <a:pt x="587" y="148"/>
                      </a:lnTo>
                      <a:lnTo>
                        <a:pt x="587" y="88"/>
                      </a:lnTo>
                      <a:lnTo>
                        <a:pt x="540" y="51"/>
                      </a:lnTo>
                      <a:lnTo>
                        <a:pt x="554" y="18"/>
                      </a:lnTo>
                      <a:lnTo>
                        <a:pt x="534" y="0"/>
                      </a:lnTo>
                      <a:lnTo>
                        <a:pt x="261" y="3"/>
                      </a:lnTo>
                      <a:lnTo>
                        <a:pt x="5" y="3"/>
                      </a:lnTo>
                    </a:path>
                  </a:pathLst>
                </a:custGeom>
                <a:solidFill>
                  <a:schemeClr val="accent1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13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49" name="Freeform 29"/>
                <p:cNvSpPr>
                  <a:spLocks/>
                </p:cNvSpPr>
                <p:nvPr/>
              </p:nvSpPr>
              <p:spPr bwMode="auto">
                <a:xfrm>
                  <a:off x="2917" y="1748"/>
                  <a:ext cx="452" cy="292"/>
                </a:xfrm>
                <a:custGeom>
                  <a:avLst/>
                  <a:gdLst>
                    <a:gd name="T0" fmla="*/ 8 w 474"/>
                    <a:gd name="T1" fmla="*/ 15 h 312"/>
                    <a:gd name="T2" fmla="*/ 0 w 474"/>
                    <a:gd name="T3" fmla="*/ 66 h 312"/>
                    <a:gd name="T4" fmla="*/ 10 w 474"/>
                    <a:gd name="T5" fmla="*/ 121 h 312"/>
                    <a:gd name="T6" fmla="*/ 51 w 474"/>
                    <a:gd name="T7" fmla="*/ 232 h 312"/>
                    <a:gd name="T8" fmla="*/ 75 w 474"/>
                    <a:gd name="T9" fmla="*/ 291 h 312"/>
                    <a:gd name="T10" fmla="*/ 340 w 474"/>
                    <a:gd name="T11" fmla="*/ 278 h 312"/>
                    <a:gd name="T12" fmla="*/ 384 w 474"/>
                    <a:gd name="T13" fmla="*/ 291 h 312"/>
                    <a:gd name="T14" fmla="*/ 410 w 474"/>
                    <a:gd name="T15" fmla="*/ 235 h 312"/>
                    <a:gd name="T16" fmla="*/ 401 w 474"/>
                    <a:gd name="T17" fmla="*/ 195 h 312"/>
                    <a:gd name="T18" fmla="*/ 445 w 474"/>
                    <a:gd name="T19" fmla="*/ 186 h 312"/>
                    <a:gd name="T20" fmla="*/ 451 w 474"/>
                    <a:gd name="T21" fmla="*/ 122 h 312"/>
                    <a:gd name="T22" fmla="*/ 424 w 474"/>
                    <a:gd name="T23" fmla="*/ 94 h 312"/>
                    <a:gd name="T24" fmla="*/ 379 w 474"/>
                    <a:gd name="T25" fmla="*/ 66 h 312"/>
                    <a:gd name="T26" fmla="*/ 389 w 474"/>
                    <a:gd name="T27" fmla="*/ 27 h 312"/>
                    <a:gd name="T28" fmla="*/ 369 w 474"/>
                    <a:gd name="T29" fmla="*/ 0 h 312"/>
                    <a:gd name="T30" fmla="*/ 270 w 474"/>
                    <a:gd name="T31" fmla="*/ 4 h 312"/>
                    <a:gd name="T32" fmla="*/ 169 w 474"/>
                    <a:gd name="T33" fmla="*/ 8 h 312"/>
                    <a:gd name="T34" fmla="*/ 8 w 474"/>
                    <a:gd name="T35" fmla="*/ 15 h 312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474"/>
                    <a:gd name="T55" fmla="*/ 0 h 312"/>
                    <a:gd name="T56" fmla="*/ 474 w 474"/>
                    <a:gd name="T57" fmla="*/ 312 h 312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474" h="312">
                      <a:moveTo>
                        <a:pt x="8" y="16"/>
                      </a:moveTo>
                      <a:lnTo>
                        <a:pt x="0" y="71"/>
                      </a:lnTo>
                      <a:lnTo>
                        <a:pt x="11" y="129"/>
                      </a:lnTo>
                      <a:lnTo>
                        <a:pt x="54" y="248"/>
                      </a:lnTo>
                      <a:lnTo>
                        <a:pt x="79" y="311"/>
                      </a:lnTo>
                      <a:lnTo>
                        <a:pt x="357" y="297"/>
                      </a:lnTo>
                      <a:lnTo>
                        <a:pt x="403" y="311"/>
                      </a:lnTo>
                      <a:lnTo>
                        <a:pt x="430" y="251"/>
                      </a:lnTo>
                      <a:lnTo>
                        <a:pt x="421" y="208"/>
                      </a:lnTo>
                      <a:lnTo>
                        <a:pt x="467" y="199"/>
                      </a:lnTo>
                      <a:lnTo>
                        <a:pt x="473" y="130"/>
                      </a:lnTo>
                      <a:lnTo>
                        <a:pt x="445" y="100"/>
                      </a:lnTo>
                      <a:lnTo>
                        <a:pt x="397" y="71"/>
                      </a:lnTo>
                      <a:lnTo>
                        <a:pt x="408" y="29"/>
                      </a:lnTo>
                      <a:lnTo>
                        <a:pt x="387" y="0"/>
                      </a:lnTo>
                      <a:lnTo>
                        <a:pt x="283" y="4"/>
                      </a:lnTo>
                      <a:lnTo>
                        <a:pt x="177" y="9"/>
                      </a:lnTo>
                      <a:lnTo>
                        <a:pt x="8" y="16"/>
                      </a:lnTo>
                    </a:path>
                  </a:pathLst>
                </a:custGeom>
                <a:solidFill>
                  <a:schemeClr val="accent1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13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2993" y="2027"/>
                  <a:ext cx="512" cy="422"/>
                </a:xfrm>
                <a:custGeom>
                  <a:avLst/>
                  <a:gdLst>
                    <a:gd name="T0" fmla="*/ 0 w 537"/>
                    <a:gd name="T1" fmla="*/ 13 h 450"/>
                    <a:gd name="T2" fmla="*/ 224 w 537"/>
                    <a:gd name="T3" fmla="*/ 0 h 450"/>
                    <a:gd name="T4" fmla="*/ 271 w 537"/>
                    <a:gd name="T5" fmla="*/ 0 h 450"/>
                    <a:gd name="T6" fmla="*/ 307 w 537"/>
                    <a:gd name="T7" fmla="*/ 12 h 450"/>
                    <a:gd name="T8" fmla="*/ 288 w 537"/>
                    <a:gd name="T9" fmla="*/ 48 h 450"/>
                    <a:gd name="T10" fmla="*/ 353 w 537"/>
                    <a:gd name="T11" fmla="*/ 108 h 450"/>
                    <a:gd name="T12" fmla="*/ 374 w 537"/>
                    <a:gd name="T13" fmla="*/ 158 h 450"/>
                    <a:gd name="T14" fmla="*/ 413 w 537"/>
                    <a:gd name="T15" fmla="*/ 145 h 450"/>
                    <a:gd name="T16" fmla="*/ 412 w 537"/>
                    <a:gd name="T17" fmla="*/ 217 h 450"/>
                    <a:gd name="T18" fmla="*/ 450 w 537"/>
                    <a:gd name="T19" fmla="*/ 237 h 450"/>
                    <a:gd name="T20" fmla="*/ 468 w 537"/>
                    <a:gd name="T21" fmla="*/ 300 h 450"/>
                    <a:gd name="T22" fmla="*/ 496 w 537"/>
                    <a:gd name="T23" fmla="*/ 306 h 450"/>
                    <a:gd name="T24" fmla="*/ 511 w 537"/>
                    <a:gd name="T25" fmla="*/ 332 h 450"/>
                    <a:gd name="T26" fmla="*/ 477 w 537"/>
                    <a:gd name="T27" fmla="*/ 368 h 450"/>
                    <a:gd name="T28" fmla="*/ 465 w 537"/>
                    <a:gd name="T29" fmla="*/ 410 h 450"/>
                    <a:gd name="T30" fmla="*/ 417 w 537"/>
                    <a:gd name="T31" fmla="*/ 421 h 450"/>
                    <a:gd name="T32" fmla="*/ 429 w 537"/>
                    <a:gd name="T33" fmla="*/ 375 h 450"/>
                    <a:gd name="T34" fmla="*/ 237 w 537"/>
                    <a:gd name="T35" fmla="*/ 392 h 450"/>
                    <a:gd name="T36" fmla="*/ 99 w 537"/>
                    <a:gd name="T37" fmla="*/ 408 h 450"/>
                    <a:gd name="T38" fmla="*/ 92 w 537"/>
                    <a:gd name="T39" fmla="*/ 364 h 450"/>
                    <a:gd name="T40" fmla="*/ 82 w 537"/>
                    <a:gd name="T41" fmla="*/ 230 h 450"/>
                    <a:gd name="T42" fmla="*/ 80 w 537"/>
                    <a:gd name="T43" fmla="*/ 155 h 450"/>
                    <a:gd name="T44" fmla="*/ 34 w 537"/>
                    <a:gd name="T45" fmla="*/ 122 h 450"/>
                    <a:gd name="T46" fmla="*/ 51 w 537"/>
                    <a:gd name="T47" fmla="*/ 91 h 450"/>
                    <a:gd name="T48" fmla="*/ 30 w 537"/>
                    <a:gd name="T49" fmla="*/ 74 h 450"/>
                    <a:gd name="T50" fmla="*/ 0 w 537"/>
                    <a:gd name="T51" fmla="*/ 13 h 45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537"/>
                    <a:gd name="T79" fmla="*/ 0 h 450"/>
                    <a:gd name="T80" fmla="*/ 537 w 537"/>
                    <a:gd name="T81" fmla="*/ 450 h 450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537" h="450">
                      <a:moveTo>
                        <a:pt x="0" y="14"/>
                      </a:moveTo>
                      <a:lnTo>
                        <a:pt x="235" y="0"/>
                      </a:lnTo>
                      <a:lnTo>
                        <a:pt x="284" y="0"/>
                      </a:lnTo>
                      <a:lnTo>
                        <a:pt x="322" y="13"/>
                      </a:lnTo>
                      <a:lnTo>
                        <a:pt x="302" y="51"/>
                      </a:lnTo>
                      <a:lnTo>
                        <a:pt x="370" y="115"/>
                      </a:lnTo>
                      <a:lnTo>
                        <a:pt x="392" y="168"/>
                      </a:lnTo>
                      <a:lnTo>
                        <a:pt x="433" y="155"/>
                      </a:lnTo>
                      <a:lnTo>
                        <a:pt x="432" y="231"/>
                      </a:lnTo>
                      <a:lnTo>
                        <a:pt x="472" y="253"/>
                      </a:lnTo>
                      <a:lnTo>
                        <a:pt x="491" y="320"/>
                      </a:lnTo>
                      <a:lnTo>
                        <a:pt x="520" y="326"/>
                      </a:lnTo>
                      <a:lnTo>
                        <a:pt x="536" y="354"/>
                      </a:lnTo>
                      <a:lnTo>
                        <a:pt x="500" y="392"/>
                      </a:lnTo>
                      <a:lnTo>
                        <a:pt x="488" y="437"/>
                      </a:lnTo>
                      <a:lnTo>
                        <a:pt x="437" y="449"/>
                      </a:lnTo>
                      <a:lnTo>
                        <a:pt x="450" y="400"/>
                      </a:lnTo>
                      <a:lnTo>
                        <a:pt x="249" y="418"/>
                      </a:lnTo>
                      <a:lnTo>
                        <a:pt x="104" y="435"/>
                      </a:lnTo>
                      <a:lnTo>
                        <a:pt x="96" y="388"/>
                      </a:lnTo>
                      <a:lnTo>
                        <a:pt x="86" y="245"/>
                      </a:lnTo>
                      <a:lnTo>
                        <a:pt x="84" y="165"/>
                      </a:lnTo>
                      <a:lnTo>
                        <a:pt x="36" y="130"/>
                      </a:lnTo>
                      <a:lnTo>
                        <a:pt x="53" y="97"/>
                      </a:lnTo>
                      <a:lnTo>
                        <a:pt x="31" y="79"/>
                      </a:lnTo>
                      <a:lnTo>
                        <a:pt x="0" y="14"/>
                      </a:lnTo>
                    </a:path>
                  </a:pathLst>
                </a:custGeom>
                <a:solidFill>
                  <a:schemeClr val="accent1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13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43" name="Rectangle 31"/>
              <p:cNvSpPr>
                <a:spLocks noChangeArrowheads="1"/>
              </p:cNvSpPr>
              <p:nvPr/>
            </p:nvSpPr>
            <p:spPr bwMode="auto">
              <a:xfrm>
                <a:off x="2617" y="2135"/>
                <a:ext cx="345" cy="7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Kansas</a:t>
                </a:r>
              </a:p>
            </p:txBody>
          </p:sp>
          <p:sp>
            <p:nvSpPr>
              <p:cNvPr id="44" name="Rectangle 32"/>
              <p:cNvSpPr>
                <a:spLocks noChangeArrowheads="1"/>
              </p:cNvSpPr>
              <p:nvPr/>
            </p:nvSpPr>
            <p:spPr bwMode="auto">
              <a:xfrm>
                <a:off x="2555" y="1912"/>
                <a:ext cx="276" cy="7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Nebraska</a:t>
                </a:r>
              </a:p>
            </p:txBody>
          </p:sp>
          <p:sp>
            <p:nvSpPr>
              <p:cNvPr id="45" name="Rectangle 33"/>
              <p:cNvSpPr>
                <a:spLocks noChangeArrowheads="1"/>
              </p:cNvSpPr>
              <p:nvPr/>
            </p:nvSpPr>
            <p:spPr bwMode="auto">
              <a:xfrm>
                <a:off x="3056" y="1850"/>
                <a:ext cx="136" cy="7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Iowa</a:t>
                </a:r>
              </a:p>
            </p:txBody>
          </p:sp>
          <p:sp>
            <p:nvSpPr>
              <p:cNvPr id="46" name="Rectangle 34"/>
              <p:cNvSpPr>
                <a:spLocks noChangeArrowheads="1"/>
              </p:cNvSpPr>
              <p:nvPr/>
            </p:nvSpPr>
            <p:spPr bwMode="auto">
              <a:xfrm>
                <a:off x="3127" y="2182"/>
                <a:ext cx="241" cy="7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Missouri</a:t>
                </a:r>
              </a:p>
            </p:txBody>
          </p:sp>
        </p:grp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2916" y="1191"/>
              <a:ext cx="1245" cy="1150"/>
              <a:chOff x="2838" y="1196"/>
              <a:chExt cx="1245" cy="1150"/>
            </a:xfrm>
          </p:grpSpPr>
          <p:grpSp>
            <p:nvGrpSpPr>
              <p:cNvPr id="27" name="Group 36"/>
              <p:cNvGrpSpPr>
                <a:grpSpLocks/>
              </p:cNvGrpSpPr>
              <p:nvPr/>
            </p:nvGrpSpPr>
            <p:grpSpPr bwMode="auto">
              <a:xfrm>
                <a:off x="2838" y="1196"/>
                <a:ext cx="1245" cy="1150"/>
                <a:chOff x="2838" y="1196"/>
                <a:chExt cx="1245" cy="1150"/>
              </a:xfrm>
            </p:grpSpPr>
            <p:sp>
              <p:nvSpPr>
                <p:cNvPr id="34" name="Freeform 37"/>
                <p:cNvSpPr>
                  <a:spLocks/>
                </p:cNvSpPr>
                <p:nvPr/>
              </p:nvSpPr>
              <p:spPr bwMode="auto">
                <a:xfrm>
                  <a:off x="3285" y="1811"/>
                  <a:ext cx="326" cy="535"/>
                </a:xfrm>
                <a:custGeom>
                  <a:avLst/>
                  <a:gdLst>
                    <a:gd name="T0" fmla="*/ 60 w 342"/>
                    <a:gd name="T1" fmla="*/ 31 h 570"/>
                    <a:gd name="T2" fmla="*/ 247 w 342"/>
                    <a:gd name="T3" fmla="*/ 0 h 570"/>
                    <a:gd name="T4" fmla="*/ 275 w 342"/>
                    <a:gd name="T5" fmla="*/ 66 h 570"/>
                    <a:gd name="T6" fmla="*/ 314 w 342"/>
                    <a:gd name="T7" fmla="*/ 339 h 570"/>
                    <a:gd name="T8" fmla="*/ 325 w 342"/>
                    <a:gd name="T9" fmla="*/ 374 h 570"/>
                    <a:gd name="T10" fmla="*/ 295 w 342"/>
                    <a:gd name="T11" fmla="*/ 448 h 570"/>
                    <a:gd name="T12" fmla="*/ 295 w 342"/>
                    <a:gd name="T13" fmla="*/ 497 h 570"/>
                    <a:gd name="T14" fmla="*/ 262 w 342"/>
                    <a:gd name="T15" fmla="*/ 492 h 570"/>
                    <a:gd name="T16" fmla="*/ 264 w 342"/>
                    <a:gd name="T17" fmla="*/ 534 h 570"/>
                    <a:gd name="T18" fmla="*/ 229 w 342"/>
                    <a:gd name="T19" fmla="*/ 517 h 570"/>
                    <a:gd name="T20" fmla="*/ 210 w 342"/>
                    <a:gd name="T21" fmla="*/ 523 h 570"/>
                    <a:gd name="T22" fmla="*/ 183 w 342"/>
                    <a:gd name="T23" fmla="*/ 518 h 570"/>
                    <a:gd name="T24" fmla="*/ 164 w 342"/>
                    <a:gd name="T25" fmla="*/ 454 h 570"/>
                    <a:gd name="T26" fmla="*/ 127 w 342"/>
                    <a:gd name="T27" fmla="*/ 436 h 570"/>
                    <a:gd name="T28" fmla="*/ 127 w 342"/>
                    <a:gd name="T29" fmla="*/ 366 h 570"/>
                    <a:gd name="T30" fmla="*/ 89 w 342"/>
                    <a:gd name="T31" fmla="*/ 374 h 570"/>
                    <a:gd name="T32" fmla="*/ 68 w 342"/>
                    <a:gd name="T33" fmla="*/ 325 h 570"/>
                    <a:gd name="T34" fmla="*/ 0 w 342"/>
                    <a:gd name="T35" fmla="*/ 267 h 570"/>
                    <a:gd name="T36" fmla="*/ 50 w 342"/>
                    <a:gd name="T37" fmla="*/ 175 h 570"/>
                    <a:gd name="T38" fmla="*/ 35 w 342"/>
                    <a:gd name="T39" fmla="*/ 130 h 570"/>
                    <a:gd name="T40" fmla="*/ 84 w 342"/>
                    <a:gd name="T41" fmla="*/ 123 h 570"/>
                    <a:gd name="T42" fmla="*/ 89 w 342"/>
                    <a:gd name="T43" fmla="*/ 63 h 570"/>
                    <a:gd name="T44" fmla="*/ 60 w 342"/>
                    <a:gd name="T45" fmla="*/ 31 h 57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42"/>
                    <a:gd name="T70" fmla="*/ 0 h 570"/>
                    <a:gd name="T71" fmla="*/ 342 w 342"/>
                    <a:gd name="T72" fmla="*/ 570 h 57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42" h="570">
                      <a:moveTo>
                        <a:pt x="63" y="33"/>
                      </a:moveTo>
                      <a:lnTo>
                        <a:pt x="259" y="0"/>
                      </a:lnTo>
                      <a:lnTo>
                        <a:pt x="289" y="70"/>
                      </a:lnTo>
                      <a:lnTo>
                        <a:pt x="329" y="361"/>
                      </a:lnTo>
                      <a:lnTo>
                        <a:pt x="341" y="399"/>
                      </a:lnTo>
                      <a:lnTo>
                        <a:pt x="310" y="477"/>
                      </a:lnTo>
                      <a:lnTo>
                        <a:pt x="310" y="530"/>
                      </a:lnTo>
                      <a:lnTo>
                        <a:pt x="275" y="524"/>
                      </a:lnTo>
                      <a:lnTo>
                        <a:pt x="277" y="569"/>
                      </a:lnTo>
                      <a:lnTo>
                        <a:pt x="240" y="551"/>
                      </a:lnTo>
                      <a:lnTo>
                        <a:pt x="220" y="557"/>
                      </a:lnTo>
                      <a:lnTo>
                        <a:pt x="192" y="552"/>
                      </a:lnTo>
                      <a:lnTo>
                        <a:pt x="172" y="484"/>
                      </a:lnTo>
                      <a:lnTo>
                        <a:pt x="133" y="464"/>
                      </a:lnTo>
                      <a:lnTo>
                        <a:pt x="133" y="390"/>
                      </a:lnTo>
                      <a:lnTo>
                        <a:pt x="93" y="399"/>
                      </a:lnTo>
                      <a:lnTo>
                        <a:pt x="71" y="346"/>
                      </a:lnTo>
                      <a:lnTo>
                        <a:pt x="0" y="284"/>
                      </a:lnTo>
                      <a:lnTo>
                        <a:pt x="52" y="186"/>
                      </a:lnTo>
                      <a:lnTo>
                        <a:pt x="37" y="139"/>
                      </a:lnTo>
                      <a:lnTo>
                        <a:pt x="88" y="131"/>
                      </a:lnTo>
                      <a:lnTo>
                        <a:pt x="93" y="67"/>
                      </a:lnTo>
                      <a:lnTo>
                        <a:pt x="63" y="33"/>
                      </a:lnTo>
                    </a:path>
                  </a:pathLst>
                </a:custGeom>
                <a:solidFill>
                  <a:schemeClr val="accent1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13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5" name="Freeform 38"/>
                <p:cNvSpPr>
                  <a:spLocks/>
                </p:cNvSpPr>
                <p:nvPr/>
              </p:nvSpPr>
              <p:spPr bwMode="auto">
                <a:xfrm>
                  <a:off x="2838" y="1196"/>
                  <a:ext cx="512" cy="574"/>
                </a:xfrm>
                <a:custGeom>
                  <a:avLst/>
                  <a:gdLst>
                    <a:gd name="T0" fmla="*/ 0 w 538"/>
                    <a:gd name="T1" fmla="*/ 44 h 612"/>
                    <a:gd name="T2" fmla="*/ 134 w 538"/>
                    <a:gd name="T3" fmla="*/ 44 h 612"/>
                    <a:gd name="T4" fmla="*/ 133 w 538"/>
                    <a:gd name="T5" fmla="*/ 0 h 612"/>
                    <a:gd name="T6" fmla="*/ 162 w 538"/>
                    <a:gd name="T7" fmla="*/ 12 h 612"/>
                    <a:gd name="T8" fmla="*/ 167 w 538"/>
                    <a:gd name="T9" fmla="*/ 47 h 612"/>
                    <a:gd name="T10" fmla="*/ 232 w 538"/>
                    <a:gd name="T11" fmla="*/ 84 h 612"/>
                    <a:gd name="T12" fmla="*/ 251 w 538"/>
                    <a:gd name="T13" fmla="*/ 68 h 612"/>
                    <a:gd name="T14" fmla="*/ 288 w 538"/>
                    <a:gd name="T15" fmla="*/ 68 h 612"/>
                    <a:gd name="T16" fmla="*/ 318 w 538"/>
                    <a:gd name="T17" fmla="*/ 101 h 612"/>
                    <a:gd name="T18" fmla="*/ 338 w 538"/>
                    <a:gd name="T19" fmla="*/ 89 h 612"/>
                    <a:gd name="T20" fmla="*/ 393 w 538"/>
                    <a:gd name="T21" fmla="*/ 102 h 612"/>
                    <a:gd name="T22" fmla="*/ 413 w 538"/>
                    <a:gd name="T23" fmla="*/ 78 h 612"/>
                    <a:gd name="T24" fmla="*/ 448 w 538"/>
                    <a:gd name="T25" fmla="*/ 97 h 612"/>
                    <a:gd name="T26" fmla="*/ 511 w 538"/>
                    <a:gd name="T27" fmla="*/ 94 h 612"/>
                    <a:gd name="T28" fmla="*/ 409 w 538"/>
                    <a:gd name="T29" fmla="*/ 166 h 612"/>
                    <a:gd name="T30" fmla="*/ 358 w 538"/>
                    <a:gd name="T31" fmla="*/ 228 h 612"/>
                    <a:gd name="T32" fmla="*/ 368 w 538"/>
                    <a:gd name="T33" fmla="*/ 319 h 612"/>
                    <a:gd name="T34" fmla="*/ 334 w 538"/>
                    <a:gd name="T35" fmla="*/ 355 h 612"/>
                    <a:gd name="T36" fmla="*/ 347 w 538"/>
                    <a:gd name="T37" fmla="*/ 383 h 612"/>
                    <a:gd name="T38" fmla="*/ 347 w 538"/>
                    <a:gd name="T39" fmla="*/ 450 h 612"/>
                    <a:gd name="T40" fmla="*/ 382 w 538"/>
                    <a:gd name="T41" fmla="*/ 450 h 612"/>
                    <a:gd name="T42" fmla="*/ 434 w 538"/>
                    <a:gd name="T43" fmla="*/ 498 h 612"/>
                    <a:gd name="T44" fmla="*/ 455 w 538"/>
                    <a:gd name="T45" fmla="*/ 556 h 612"/>
                    <a:gd name="T46" fmla="*/ 93 w 538"/>
                    <a:gd name="T47" fmla="*/ 573 h 612"/>
                    <a:gd name="T48" fmla="*/ 95 w 538"/>
                    <a:gd name="T49" fmla="*/ 415 h 612"/>
                    <a:gd name="T50" fmla="*/ 63 w 538"/>
                    <a:gd name="T51" fmla="*/ 380 h 612"/>
                    <a:gd name="T52" fmla="*/ 73 w 538"/>
                    <a:gd name="T53" fmla="*/ 338 h 612"/>
                    <a:gd name="T54" fmla="*/ 85 w 538"/>
                    <a:gd name="T55" fmla="*/ 314 h 612"/>
                    <a:gd name="T56" fmla="*/ 63 w 538"/>
                    <a:gd name="T57" fmla="*/ 204 h 612"/>
                    <a:gd name="T58" fmla="*/ 32 w 538"/>
                    <a:gd name="T59" fmla="*/ 131 h 612"/>
                    <a:gd name="T60" fmla="*/ 0 w 538"/>
                    <a:gd name="T61" fmla="*/ 44 h 61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38"/>
                    <a:gd name="T94" fmla="*/ 0 h 612"/>
                    <a:gd name="T95" fmla="*/ 538 w 538"/>
                    <a:gd name="T96" fmla="*/ 612 h 61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38" h="612">
                      <a:moveTo>
                        <a:pt x="0" y="47"/>
                      </a:moveTo>
                      <a:lnTo>
                        <a:pt x="141" y="47"/>
                      </a:lnTo>
                      <a:lnTo>
                        <a:pt x="140" y="0"/>
                      </a:lnTo>
                      <a:lnTo>
                        <a:pt x="170" y="13"/>
                      </a:lnTo>
                      <a:lnTo>
                        <a:pt x="176" y="50"/>
                      </a:lnTo>
                      <a:lnTo>
                        <a:pt x="244" y="90"/>
                      </a:lnTo>
                      <a:lnTo>
                        <a:pt x="264" y="72"/>
                      </a:lnTo>
                      <a:lnTo>
                        <a:pt x="303" y="72"/>
                      </a:lnTo>
                      <a:lnTo>
                        <a:pt x="334" y="108"/>
                      </a:lnTo>
                      <a:lnTo>
                        <a:pt x="355" y="95"/>
                      </a:lnTo>
                      <a:lnTo>
                        <a:pt x="413" y="109"/>
                      </a:lnTo>
                      <a:lnTo>
                        <a:pt x="434" y="83"/>
                      </a:lnTo>
                      <a:lnTo>
                        <a:pt x="471" y="103"/>
                      </a:lnTo>
                      <a:lnTo>
                        <a:pt x="537" y="100"/>
                      </a:lnTo>
                      <a:lnTo>
                        <a:pt x="430" y="177"/>
                      </a:lnTo>
                      <a:lnTo>
                        <a:pt x="376" y="243"/>
                      </a:lnTo>
                      <a:lnTo>
                        <a:pt x="387" y="340"/>
                      </a:lnTo>
                      <a:lnTo>
                        <a:pt x="351" y="379"/>
                      </a:lnTo>
                      <a:lnTo>
                        <a:pt x="365" y="408"/>
                      </a:lnTo>
                      <a:lnTo>
                        <a:pt x="365" y="480"/>
                      </a:lnTo>
                      <a:lnTo>
                        <a:pt x="401" y="480"/>
                      </a:lnTo>
                      <a:lnTo>
                        <a:pt x="456" y="531"/>
                      </a:lnTo>
                      <a:lnTo>
                        <a:pt x="478" y="593"/>
                      </a:lnTo>
                      <a:lnTo>
                        <a:pt x="98" y="611"/>
                      </a:lnTo>
                      <a:lnTo>
                        <a:pt x="100" y="442"/>
                      </a:lnTo>
                      <a:lnTo>
                        <a:pt x="66" y="405"/>
                      </a:lnTo>
                      <a:lnTo>
                        <a:pt x="77" y="360"/>
                      </a:lnTo>
                      <a:lnTo>
                        <a:pt x="89" y="335"/>
                      </a:lnTo>
                      <a:lnTo>
                        <a:pt x="66" y="218"/>
                      </a:lnTo>
                      <a:lnTo>
                        <a:pt x="34" y="140"/>
                      </a:lnTo>
                      <a:lnTo>
                        <a:pt x="0" y="47"/>
                      </a:lnTo>
                    </a:path>
                  </a:pathLst>
                </a:custGeom>
                <a:solidFill>
                  <a:schemeClr val="accent1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13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6" name="Freeform 39"/>
                <p:cNvSpPr>
                  <a:spLocks/>
                </p:cNvSpPr>
                <p:nvPr/>
              </p:nvSpPr>
              <p:spPr bwMode="auto">
                <a:xfrm>
                  <a:off x="3170" y="1387"/>
                  <a:ext cx="388" cy="454"/>
                </a:xfrm>
                <a:custGeom>
                  <a:avLst/>
                  <a:gdLst>
                    <a:gd name="T0" fmla="*/ 28 w 407"/>
                    <a:gd name="T1" fmla="*/ 30 h 484"/>
                    <a:gd name="T2" fmla="*/ 56 w 407"/>
                    <a:gd name="T3" fmla="*/ 26 h 484"/>
                    <a:gd name="T4" fmla="*/ 83 w 407"/>
                    <a:gd name="T5" fmla="*/ 26 h 484"/>
                    <a:gd name="T6" fmla="*/ 100 w 407"/>
                    <a:gd name="T7" fmla="*/ 0 h 484"/>
                    <a:gd name="T8" fmla="*/ 113 w 407"/>
                    <a:gd name="T9" fmla="*/ 33 h 484"/>
                    <a:gd name="T10" fmla="*/ 154 w 407"/>
                    <a:gd name="T11" fmla="*/ 33 h 484"/>
                    <a:gd name="T12" fmla="*/ 177 w 407"/>
                    <a:gd name="T13" fmla="*/ 64 h 484"/>
                    <a:gd name="T14" fmla="*/ 219 w 407"/>
                    <a:gd name="T15" fmla="*/ 55 h 484"/>
                    <a:gd name="T16" fmla="*/ 250 w 407"/>
                    <a:gd name="T17" fmla="*/ 76 h 484"/>
                    <a:gd name="T18" fmla="*/ 303 w 407"/>
                    <a:gd name="T19" fmla="*/ 90 h 484"/>
                    <a:gd name="T20" fmla="*/ 314 w 407"/>
                    <a:gd name="T21" fmla="*/ 114 h 484"/>
                    <a:gd name="T22" fmla="*/ 341 w 407"/>
                    <a:gd name="T23" fmla="*/ 114 h 484"/>
                    <a:gd name="T24" fmla="*/ 333 w 407"/>
                    <a:gd name="T25" fmla="*/ 138 h 484"/>
                    <a:gd name="T26" fmla="*/ 343 w 407"/>
                    <a:gd name="T27" fmla="*/ 164 h 484"/>
                    <a:gd name="T28" fmla="*/ 324 w 407"/>
                    <a:gd name="T29" fmla="*/ 198 h 484"/>
                    <a:gd name="T30" fmla="*/ 337 w 407"/>
                    <a:gd name="T31" fmla="*/ 204 h 484"/>
                    <a:gd name="T32" fmla="*/ 367 w 407"/>
                    <a:gd name="T33" fmla="*/ 169 h 484"/>
                    <a:gd name="T34" fmla="*/ 366 w 407"/>
                    <a:gd name="T35" fmla="*/ 156 h 484"/>
                    <a:gd name="T36" fmla="*/ 378 w 407"/>
                    <a:gd name="T37" fmla="*/ 151 h 484"/>
                    <a:gd name="T38" fmla="*/ 387 w 407"/>
                    <a:gd name="T39" fmla="*/ 169 h 484"/>
                    <a:gd name="T40" fmla="*/ 363 w 407"/>
                    <a:gd name="T41" fmla="*/ 193 h 484"/>
                    <a:gd name="T42" fmla="*/ 354 w 407"/>
                    <a:gd name="T43" fmla="*/ 251 h 484"/>
                    <a:gd name="T44" fmla="*/ 354 w 407"/>
                    <a:gd name="T45" fmla="*/ 347 h 484"/>
                    <a:gd name="T46" fmla="*/ 367 w 407"/>
                    <a:gd name="T47" fmla="*/ 364 h 484"/>
                    <a:gd name="T48" fmla="*/ 361 w 407"/>
                    <a:gd name="T49" fmla="*/ 424 h 484"/>
                    <a:gd name="T50" fmla="*/ 178 w 407"/>
                    <a:gd name="T51" fmla="*/ 453 h 484"/>
                    <a:gd name="T52" fmla="*/ 132 w 407"/>
                    <a:gd name="T53" fmla="*/ 426 h 484"/>
                    <a:gd name="T54" fmla="*/ 142 w 407"/>
                    <a:gd name="T55" fmla="*/ 389 h 484"/>
                    <a:gd name="T56" fmla="*/ 119 w 407"/>
                    <a:gd name="T57" fmla="*/ 350 h 484"/>
                    <a:gd name="T58" fmla="*/ 100 w 407"/>
                    <a:gd name="T59" fmla="*/ 301 h 484"/>
                    <a:gd name="T60" fmla="*/ 48 w 407"/>
                    <a:gd name="T61" fmla="*/ 253 h 484"/>
                    <a:gd name="T62" fmla="*/ 16 w 407"/>
                    <a:gd name="T63" fmla="*/ 253 h 484"/>
                    <a:gd name="T64" fmla="*/ 16 w 407"/>
                    <a:gd name="T65" fmla="*/ 186 h 484"/>
                    <a:gd name="T66" fmla="*/ 0 w 407"/>
                    <a:gd name="T67" fmla="*/ 160 h 484"/>
                    <a:gd name="T68" fmla="*/ 36 w 407"/>
                    <a:gd name="T69" fmla="*/ 122 h 484"/>
                    <a:gd name="T70" fmla="*/ 28 w 407"/>
                    <a:gd name="T71" fmla="*/ 30 h 484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407"/>
                    <a:gd name="T109" fmla="*/ 0 h 484"/>
                    <a:gd name="T110" fmla="*/ 407 w 407"/>
                    <a:gd name="T111" fmla="*/ 484 h 484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407" h="484">
                      <a:moveTo>
                        <a:pt x="29" y="32"/>
                      </a:moveTo>
                      <a:lnTo>
                        <a:pt x="59" y="28"/>
                      </a:lnTo>
                      <a:lnTo>
                        <a:pt x="87" y="28"/>
                      </a:lnTo>
                      <a:lnTo>
                        <a:pt x="105" y="0"/>
                      </a:lnTo>
                      <a:lnTo>
                        <a:pt x="119" y="35"/>
                      </a:lnTo>
                      <a:lnTo>
                        <a:pt x="162" y="35"/>
                      </a:lnTo>
                      <a:lnTo>
                        <a:pt x="186" y="68"/>
                      </a:lnTo>
                      <a:lnTo>
                        <a:pt x="230" y="59"/>
                      </a:lnTo>
                      <a:lnTo>
                        <a:pt x="262" y="81"/>
                      </a:lnTo>
                      <a:lnTo>
                        <a:pt x="318" y="96"/>
                      </a:lnTo>
                      <a:lnTo>
                        <a:pt x="329" y="121"/>
                      </a:lnTo>
                      <a:lnTo>
                        <a:pt x="358" y="122"/>
                      </a:lnTo>
                      <a:lnTo>
                        <a:pt x="349" y="147"/>
                      </a:lnTo>
                      <a:lnTo>
                        <a:pt x="360" y="175"/>
                      </a:lnTo>
                      <a:lnTo>
                        <a:pt x="340" y="211"/>
                      </a:lnTo>
                      <a:lnTo>
                        <a:pt x="354" y="218"/>
                      </a:lnTo>
                      <a:lnTo>
                        <a:pt x="385" y="180"/>
                      </a:lnTo>
                      <a:lnTo>
                        <a:pt x="384" y="166"/>
                      </a:lnTo>
                      <a:lnTo>
                        <a:pt x="397" y="161"/>
                      </a:lnTo>
                      <a:lnTo>
                        <a:pt x="406" y="180"/>
                      </a:lnTo>
                      <a:lnTo>
                        <a:pt x="381" y="206"/>
                      </a:lnTo>
                      <a:lnTo>
                        <a:pt x="371" y="268"/>
                      </a:lnTo>
                      <a:lnTo>
                        <a:pt x="371" y="370"/>
                      </a:lnTo>
                      <a:lnTo>
                        <a:pt x="385" y="388"/>
                      </a:lnTo>
                      <a:lnTo>
                        <a:pt x="379" y="452"/>
                      </a:lnTo>
                      <a:lnTo>
                        <a:pt x="187" y="483"/>
                      </a:lnTo>
                      <a:lnTo>
                        <a:pt x="138" y="454"/>
                      </a:lnTo>
                      <a:lnTo>
                        <a:pt x="149" y="415"/>
                      </a:lnTo>
                      <a:lnTo>
                        <a:pt x="125" y="373"/>
                      </a:lnTo>
                      <a:lnTo>
                        <a:pt x="105" y="321"/>
                      </a:lnTo>
                      <a:lnTo>
                        <a:pt x="50" y="270"/>
                      </a:lnTo>
                      <a:lnTo>
                        <a:pt x="17" y="270"/>
                      </a:lnTo>
                      <a:lnTo>
                        <a:pt x="17" y="198"/>
                      </a:lnTo>
                      <a:lnTo>
                        <a:pt x="0" y="171"/>
                      </a:lnTo>
                      <a:lnTo>
                        <a:pt x="38" y="130"/>
                      </a:lnTo>
                      <a:lnTo>
                        <a:pt x="29" y="32"/>
                      </a:lnTo>
                    </a:path>
                  </a:pathLst>
                </a:custGeom>
                <a:solidFill>
                  <a:schemeClr val="accent1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13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7" name="Freeform 40"/>
                <p:cNvSpPr>
                  <a:spLocks/>
                </p:cNvSpPr>
                <p:nvPr/>
              </p:nvSpPr>
              <p:spPr bwMode="auto">
                <a:xfrm>
                  <a:off x="3564" y="1845"/>
                  <a:ext cx="251" cy="412"/>
                </a:xfrm>
                <a:custGeom>
                  <a:avLst/>
                  <a:gdLst>
                    <a:gd name="T0" fmla="*/ 0 w 264"/>
                    <a:gd name="T1" fmla="*/ 29 h 439"/>
                    <a:gd name="T2" fmla="*/ 29 w 264"/>
                    <a:gd name="T3" fmla="*/ 45 h 439"/>
                    <a:gd name="T4" fmla="*/ 57 w 264"/>
                    <a:gd name="T5" fmla="*/ 42 h 439"/>
                    <a:gd name="T6" fmla="*/ 67 w 264"/>
                    <a:gd name="T7" fmla="*/ 34 h 439"/>
                    <a:gd name="T8" fmla="*/ 73 w 264"/>
                    <a:gd name="T9" fmla="*/ 8 h 439"/>
                    <a:gd name="T10" fmla="*/ 195 w 264"/>
                    <a:gd name="T11" fmla="*/ 0 h 439"/>
                    <a:gd name="T12" fmla="*/ 250 w 264"/>
                    <a:gd name="T13" fmla="*/ 290 h 439"/>
                    <a:gd name="T14" fmla="*/ 246 w 264"/>
                    <a:gd name="T15" fmla="*/ 287 h 439"/>
                    <a:gd name="T16" fmla="*/ 205 w 264"/>
                    <a:gd name="T17" fmla="*/ 304 h 439"/>
                    <a:gd name="T18" fmla="*/ 175 w 264"/>
                    <a:gd name="T19" fmla="*/ 382 h 439"/>
                    <a:gd name="T20" fmla="*/ 132 w 264"/>
                    <a:gd name="T21" fmla="*/ 371 h 439"/>
                    <a:gd name="T22" fmla="*/ 82 w 264"/>
                    <a:gd name="T23" fmla="*/ 400 h 439"/>
                    <a:gd name="T24" fmla="*/ 17 w 264"/>
                    <a:gd name="T25" fmla="*/ 411 h 439"/>
                    <a:gd name="T26" fmla="*/ 46 w 264"/>
                    <a:gd name="T27" fmla="*/ 335 h 439"/>
                    <a:gd name="T28" fmla="*/ 34 w 264"/>
                    <a:gd name="T29" fmla="*/ 292 h 439"/>
                    <a:gd name="T30" fmla="*/ 0 w 264"/>
                    <a:gd name="T31" fmla="*/ 29 h 43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64"/>
                    <a:gd name="T49" fmla="*/ 0 h 439"/>
                    <a:gd name="T50" fmla="*/ 264 w 264"/>
                    <a:gd name="T51" fmla="*/ 439 h 43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64" h="439">
                      <a:moveTo>
                        <a:pt x="0" y="31"/>
                      </a:moveTo>
                      <a:lnTo>
                        <a:pt x="31" y="48"/>
                      </a:lnTo>
                      <a:lnTo>
                        <a:pt x="60" y="45"/>
                      </a:lnTo>
                      <a:lnTo>
                        <a:pt x="70" y="36"/>
                      </a:lnTo>
                      <a:lnTo>
                        <a:pt x="77" y="9"/>
                      </a:lnTo>
                      <a:lnTo>
                        <a:pt x="205" y="0"/>
                      </a:lnTo>
                      <a:lnTo>
                        <a:pt x="263" y="309"/>
                      </a:lnTo>
                      <a:lnTo>
                        <a:pt x="259" y="306"/>
                      </a:lnTo>
                      <a:lnTo>
                        <a:pt x="216" y="324"/>
                      </a:lnTo>
                      <a:lnTo>
                        <a:pt x="184" y="407"/>
                      </a:lnTo>
                      <a:lnTo>
                        <a:pt x="139" y="395"/>
                      </a:lnTo>
                      <a:lnTo>
                        <a:pt x="86" y="426"/>
                      </a:lnTo>
                      <a:lnTo>
                        <a:pt x="18" y="438"/>
                      </a:lnTo>
                      <a:lnTo>
                        <a:pt x="48" y="357"/>
                      </a:lnTo>
                      <a:lnTo>
                        <a:pt x="36" y="311"/>
                      </a:lnTo>
                      <a:lnTo>
                        <a:pt x="0" y="31"/>
                      </a:lnTo>
                    </a:path>
                  </a:pathLst>
                </a:custGeom>
                <a:solidFill>
                  <a:schemeClr val="accent1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13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38" name="Freeform 41"/>
                <p:cNvSpPr>
                  <a:spLocks/>
                </p:cNvSpPr>
                <p:nvPr/>
              </p:nvSpPr>
              <p:spPr bwMode="auto">
                <a:xfrm>
                  <a:off x="3761" y="1763"/>
                  <a:ext cx="322" cy="373"/>
                </a:xfrm>
                <a:custGeom>
                  <a:avLst/>
                  <a:gdLst>
                    <a:gd name="T0" fmla="*/ 0 w 338"/>
                    <a:gd name="T1" fmla="*/ 83 h 397"/>
                    <a:gd name="T2" fmla="*/ 145 w 338"/>
                    <a:gd name="T3" fmla="*/ 70 h 397"/>
                    <a:gd name="T4" fmla="*/ 175 w 338"/>
                    <a:gd name="T5" fmla="*/ 74 h 397"/>
                    <a:gd name="T6" fmla="*/ 243 w 338"/>
                    <a:gd name="T7" fmla="*/ 42 h 397"/>
                    <a:gd name="T8" fmla="*/ 258 w 338"/>
                    <a:gd name="T9" fmla="*/ 13 h 397"/>
                    <a:gd name="T10" fmla="*/ 298 w 338"/>
                    <a:gd name="T11" fmla="*/ 0 h 397"/>
                    <a:gd name="T12" fmla="*/ 321 w 338"/>
                    <a:gd name="T13" fmla="*/ 141 h 397"/>
                    <a:gd name="T14" fmla="*/ 304 w 338"/>
                    <a:gd name="T15" fmla="*/ 156 h 397"/>
                    <a:gd name="T16" fmla="*/ 309 w 338"/>
                    <a:gd name="T17" fmla="*/ 254 h 397"/>
                    <a:gd name="T18" fmla="*/ 277 w 338"/>
                    <a:gd name="T19" fmla="*/ 262 h 397"/>
                    <a:gd name="T20" fmla="*/ 258 w 338"/>
                    <a:gd name="T21" fmla="*/ 317 h 397"/>
                    <a:gd name="T22" fmla="*/ 233 w 338"/>
                    <a:gd name="T23" fmla="*/ 310 h 397"/>
                    <a:gd name="T24" fmla="*/ 225 w 338"/>
                    <a:gd name="T25" fmla="*/ 372 h 397"/>
                    <a:gd name="T26" fmla="*/ 189 w 338"/>
                    <a:gd name="T27" fmla="*/ 346 h 397"/>
                    <a:gd name="T28" fmla="*/ 118 w 338"/>
                    <a:gd name="T29" fmla="*/ 363 h 397"/>
                    <a:gd name="T30" fmla="*/ 88 w 338"/>
                    <a:gd name="T31" fmla="*/ 339 h 397"/>
                    <a:gd name="T32" fmla="*/ 48 w 338"/>
                    <a:gd name="T33" fmla="*/ 337 h 397"/>
                    <a:gd name="T34" fmla="*/ 27 w 338"/>
                    <a:gd name="T35" fmla="*/ 233 h 397"/>
                    <a:gd name="T36" fmla="*/ 0 w 338"/>
                    <a:gd name="T37" fmla="*/ 83 h 39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338"/>
                    <a:gd name="T58" fmla="*/ 0 h 397"/>
                    <a:gd name="T59" fmla="*/ 338 w 338"/>
                    <a:gd name="T60" fmla="*/ 397 h 397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338" h="397">
                      <a:moveTo>
                        <a:pt x="0" y="88"/>
                      </a:moveTo>
                      <a:lnTo>
                        <a:pt x="152" y="74"/>
                      </a:lnTo>
                      <a:lnTo>
                        <a:pt x="184" y="79"/>
                      </a:lnTo>
                      <a:lnTo>
                        <a:pt x="255" y="45"/>
                      </a:lnTo>
                      <a:lnTo>
                        <a:pt x="271" y="14"/>
                      </a:lnTo>
                      <a:lnTo>
                        <a:pt x="313" y="0"/>
                      </a:lnTo>
                      <a:lnTo>
                        <a:pt x="337" y="150"/>
                      </a:lnTo>
                      <a:lnTo>
                        <a:pt x="319" y="166"/>
                      </a:lnTo>
                      <a:lnTo>
                        <a:pt x="324" y="270"/>
                      </a:lnTo>
                      <a:lnTo>
                        <a:pt x="291" y="279"/>
                      </a:lnTo>
                      <a:lnTo>
                        <a:pt x="271" y="337"/>
                      </a:lnTo>
                      <a:lnTo>
                        <a:pt x="245" y="330"/>
                      </a:lnTo>
                      <a:lnTo>
                        <a:pt x="236" y="396"/>
                      </a:lnTo>
                      <a:lnTo>
                        <a:pt x="198" y="368"/>
                      </a:lnTo>
                      <a:lnTo>
                        <a:pt x="124" y="386"/>
                      </a:lnTo>
                      <a:lnTo>
                        <a:pt x="92" y="361"/>
                      </a:lnTo>
                      <a:lnTo>
                        <a:pt x="50" y="359"/>
                      </a:lnTo>
                      <a:lnTo>
                        <a:pt x="28" y="248"/>
                      </a:lnTo>
                      <a:lnTo>
                        <a:pt x="0" y="88"/>
                      </a:lnTo>
                    </a:path>
                  </a:pathLst>
                </a:custGeom>
                <a:solidFill>
                  <a:schemeClr val="accent1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13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39" name="Group 42"/>
                <p:cNvGrpSpPr>
                  <a:grpSpLocks/>
                </p:cNvGrpSpPr>
                <p:nvPr/>
              </p:nvGrpSpPr>
              <p:grpSpPr bwMode="auto">
                <a:xfrm>
                  <a:off x="3326" y="1326"/>
                  <a:ext cx="583" cy="527"/>
                  <a:chOff x="3621" y="1281"/>
                  <a:chExt cx="613" cy="562"/>
                </a:xfrm>
              </p:grpSpPr>
              <p:sp>
                <p:nvSpPr>
                  <p:cNvPr id="40" name="Freeform 43"/>
                  <p:cNvSpPr>
                    <a:spLocks/>
                  </p:cNvSpPr>
                  <p:nvPr/>
                </p:nvSpPr>
                <p:spPr bwMode="auto">
                  <a:xfrm>
                    <a:off x="3621" y="1281"/>
                    <a:ext cx="437" cy="193"/>
                  </a:xfrm>
                  <a:custGeom>
                    <a:avLst/>
                    <a:gdLst>
                      <a:gd name="T0" fmla="*/ 0 w 437"/>
                      <a:gd name="T1" fmla="*/ 106 h 193"/>
                      <a:gd name="T2" fmla="*/ 98 w 437"/>
                      <a:gd name="T3" fmla="*/ 0 h 193"/>
                      <a:gd name="T4" fmla="*/ 80 w 437"/>
                      <a:gd name="T5" fmla="*/ 43 h 193"/>
                      <a:gd name="T6" fmla="*/ 94 w 437"/>
                      <a:gd name="T7" fmla="*/ 56 h 193"/>
                      <a:gd name="T8" fmla="*/ 124 w 437"/>
                      <a:gd name="T9" fmla="*/ 38 h 193"/>
                      <a:gd name="T10" fmla="*/ 191 w 437"/>
                      <a:gd name="T11" fmla="*/ 65 h 193"/>
                      <a:gd name="T12" fmla="*/ 220 w 437"/>
                      <a:gd name="T13" fmla="*/ 43 h 193"/>
                      <a:gd name="T14" fmla="*/ 311 w 437"/>
                      <a:gd name="T15" fmla="*/ 31 h 193"/>
                      <a:gd name="T16" fmla="*/ 328 w 437"/>
                      <a:gd name="T17" fmla="*/ 58 h 193"/>
                      <a:gd name="T18" fmla="*/ 363 w 437"/>
                      <a:gd name="T19" fmla="*/ 52 h 193"/>
                      <a:gd name="T20" fmla="*/ 432 w 437"/>
                      <a:gd name="T21" fmla="*/ 80 h 193"/>
                      <a:gd name="T22" fmla="*/ 436 w 437"/>
                      <a:gd name="T23" fmla="*/ 101 h 193"/>
                      <a:gd name="T24" fmla="*/ 362 w 437"/>
                      <a:gd name="T25" fmla="*/ 119 h 193"/>
                      <a:gd name="T26" fmla="*/ 340 w 437"/>
                      <a:gd name="T27" fmla="*/ 106 h 193"/>
                      <a:gd name="T28" fmla="*/ 302 w 437"/>
                      <a:gd name="T29" fmla="*/ 110 h 193"/>
                      <a:gd name="T30" fmla="*/ 258 w 437"/>
                      <a:gd name="T31" fmla="*/ 137 h 193"/>
                      <a:gd name="T32" fmla="*/ 238 w 437"/>
                      <a:gd name="T33" fmla="*/ 138 h 193"/>
                      <a:gd name="T34" fmla="*/ 222 w 437"/>
                      <a:gd name="T35" fmla="*/ 119 h 193"/>
                      <a:gd name="T36" fmla="*/ 197 w 437"/>
                      <a:gd name="T37" fmla="*/ 190 h 193"/>
                      <a:gd name="T38" fmla="*/ 170 w 437"/>
                      <a:gd name="T39" fmla="*/ 192 h 193"/>
                      <a:gd name="T40" fmla="*/ 158 w 437"/>
                      <a:gd name="T41" fmla="*/ 164 h 193"/>
                      <a:gd name="T42" fmla="*/ 100 w 437"/>
                      <a:gd name="T43" fmla="*/ 150 h 193"/>
                      <a:gd name="T44" fmla="*/ 71 w 437"/>
                      <a:gd name="T45" fmla="*/ 130 h 193"/>
                      <a:gd name="T46" fmla="*/ 24 w 437"/>
                      <a:gd name="T47" fmla="*/ 137 h 193"/>
                      <a:gd name="T48" fmla="*/ 0 w 437"/>
                      <a:gd name="T49" fmla="*/ 106 h 193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w 437"/>
                      <a:gd name="T76" fmla="*/ 0 h 193"/>
                      <a:gd name="T77" fmla="*/ 437 w 437"/>
                      <a:gd name="T78" fmla="*/ 193 h 193"/>
                    </a:gdLst>
                    <a:ahLst/>
                    <a:cxnLst>
                      <a:cxn ang="T50">
                        <a:pos x="T0" y="T1"/>
                      </a:cxn>
                      <a:cxn ang="T51">
                        <a:pos x="T2" y="T3"/>
                      </a:cxn>
                      <a:cxn ang="T52">
                        <a:pos x="T4" y="T5"/>
                      </a:cxn>
                      <a:cxn ang="T53">
                        <a:pos x="T6" y="T7"/>
                      </a:cxn>
                      <a:cxn ang="T54">
                        <a:pos x="T8" y="T9"/>
                      </a:cxn>
                      <a:cxn ang="T55">
                        <a:pos x="T10" y="T11"/>
                      </a:cxn>
                      <a:cxn ang="T56">
                        <a:pos x="T12" y="T13"/>
                      </a:cxn>
                      <a:cxn ang="T57">
                        <a:pos x="T14" y="T15"/>
                      </a:cxn>
                      <a:cxn ang="T58">
                        <a:pos x="T16" y="T17"/>
                      </a:cxn>
                      <a:cxn ang="T59">
                        <a:pos x="T18" y="T19"/>
                      </a:cxn>
                      <a:cxn ang="T60">
                        <a:pos x="T20" y="T21"/>
                      </a:cxn>
                      <a:cxn ang="T61">
                        <a:pos x="T22" y="T23"/>
                      </a:cxn>
                      <a:cxn ang="T62">
                        <a:pos x="T24" y="T25"/>
                      </a:cxn>
                      <a:cxn ang="T63">
                        <a:pos x="T26" y="T27"/>
                      </a:cxn>
                      <a:cxn ang="T64">
                        <a:pos x="T28" y="T29"/>
                      </a:cxn>
                      <a:cxn ang="T65">
                        <a:pos x="T30" y="T31"/>
                      </a:cxn>
                      <a:cxn ang="T66">
                        <a:pos x="T32" y="T33"/>
                      </a:cxn>
                      <a:cxn ang="T67">
                        <a:pos x="T34" y="T35"/>
                      </a:cxn>
                      <a:cxn ang="T68">
                        <a:pos x="T36" y="T37"/>
                      </a:cxn>
                      <a:cxn ang="T69">
                        <a:pos x="T38" y="T39"/>
                      </a:cxn>
                      <a:cxn ang="T70">
                        <a:pos x="T40" y="T41"/>
                      </a:cxn>
                      <a:cxn ang="T71">
                        <a:pos x="T42" y="T43"/>
                      </a:cxn>
                      <a:cxn ang="T72">
                        <a:pos x="T44" y="T45"/>
                      </a:cxn>
                      <a:cxn ang="T73">
                        <a:pos x="T46" y="T47"/>
                      </a:cxn>
                      <a:cxn ang="T74">
                        <a:pos x="T48" y="T49"/>
                      </a:cxn>
                    </a:cxnLst>
                    <a:rect l="T75" t="T76" r="T77" b="T78"/>
                    <a:pathLst>
                      <a:path w="437" h="193">
                        <a:moveTo>
                          <a:pt x="0" y="106"/>
                        </a:moveTo>
                        <a:lnTo>
                          <a:pt x="98" y="0"/>
                        </a:lnTo>
                        <a:lnTo>
                          <a:pt x="80" y="43"/>
                        </a:lnTo>
                        <a:lnTo>
                          <a:pt x="94" y="56"/>
                        </a:lnTo>
                        <a:lnTo>
                          <a:pt x="124" y="38"/>
                        </a:lnTo>
                        <a:lnTo>
                          <a:pt x="191" y="65"/>
                        </a:lnTo>
                        <a:lnTo>
                          <a:pt x="220" y="43"/>
                        </a:lnTo>
                        <a:lnTo>
                          <a:pt x="311" y="31"/>
                        </a:lnTo>
                        <a:lnTo>
                          <a:pt x="328" y="58"/>
                        </a:lnTo>
                        <a:lnTo>
                          <a:pt x="363" y="52"/>
                        </a:lnTo>
                        <a:lnTo>
                          <a:pt x="432" y="80"/>
                        </a:lnTo>
                        <a:lnTo>
                          <a:pt x="436" y="101"/>
                        </a:lnTo>
                        <a:lnTo>
                          <a:pt x="362" y="119"/>
                        </a:lnTo>
                        <a:lnTo>
                          <a:pt x="340" y="106"/>
                        </a:lnTo>
                        <a:lnTo>
                          <a:pt x="302" y="110"/>
                        </a:lnTo>
                        <a:lnTo>
                          <a:pt x="258" y="137"/>
                        </a:lnTo>
                        <a:lnTo>
                          <a:pt x="238" y="138"/>
                        </a:lnTo>
                        <a:lnTo>
                          <a:pt x="222" y="119"/>
                        </a:lnTo>
                        <a:lnTo>
                          <a:pt x="197" y="190"/>
                        </a:lnTo>
                        <a:lnTo>
                          <a:pt x="170" y="192"/>
                        </a:lnTo>
                        <a:lnTo>
                          <a:pt x="158" y="164"/>
                        </a:lnTo>
                        <a:lnTo>
                          <a:pt x="100" y="150"/>
                        </a:lnTo>
                        <a:lnTo>
                          <a:pt x="71" y="130"/>
                        </a:lnTo>
                        <a:lnTo>
                          <a:pt x="24" y="137"/>
                        </a:lnTo>
                        <a:lnTo>
                          <a:pt x="0" y="106"/>
                        </a:lnTo>
                      </a:path>
                    </a:pathLst>
                  </a:custGeom>
                  <a:solidFill>
                    <a:schemeClr val="accent1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13">
                      <a:solidFill>
                        <a:prstClr val="white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41" name="Freeform 44"/>
                  <p:cNvSpPr>
                    <a:spLocks/>
                  </p:cNvSpPr>
                  <p:nvPr/>
                </p:nvSpPr>
                <p:spPr bwMode="auto">
                  <a:xfrm>
                    <a:off x="3920" y="1411"/>
                    <a:ext cx="314" cy="432"/>
                  </a:xfrm>
                  <a:custGeom>
                    <a:avLst/>
                    <a:gdLst>
                      <a:gd name="T0" fmla="*/ 79 w 314"/>
                      <a:gd name="T1" fmla="*/ 18 h 432"/>
                      <a:gd name="T2" fmla="*/ 91 w 314"/>
                      <a:gd name="T3" fmla="*/ 45 h 432"/>
                      <a:gd name="T4" fmla="*/ 69 w 314"/>
                      <a:gd name="T5" fmla="*/ 61 h 432"/>
                      <a:gd name="T6" fmla="*/ 67 w 314"/>
                      <a:gd name="T7" fmla="*/ 130 h 432"/>
                      <a:gd name="T8" fmla="*/ 56 w 314"/>
                      <a:gd name="T9" fmla="*/ 85 h 432"/>
                      <a:gd name="T10" fmla="*/ 11 w 314"/>
                      <a:gd name="T11" fmla="*/ 129 h 432"/>
                      <a:gd name="T12" fmla="*/ 0 w 314"/>
                      <a:gd name="T13" fmla="*/ 251 h 432"/>
                      <a:gd name="T14" fmla="*/ 30 w 314"/>
                      <a:gd name="T15" fmla="*/ 312 h 432"/>
                      <a:gd name="T16" fmla="*/ 33 w 314"/>
                      <a:gd name="T17" fmla="*/ 344 h 432"/>
                      <a:gd name="T18" fmla="*/ 34 w 314"/>
                      <a:gd name="T19" fmla="*/ 369 h 432"/>
                      <a:gd name="T20" fmla="*/ 33 w 314"/>
                      <a:gd name="T21" fmla="*/ 391 h 432"/>
                      <a:gd name="T22" fmla="*/ 27 w 314"/>
                      <a:gd name="T23" fmla="*/ 431 h 432"/>
                      <a:gd name="T24" fmla="*/ 149 w 314"/>
                      <a:gd name="T25" fmla="*/ 424 h 432"/>
                      <a:gd name="T26" fmla="*/ 311 w 314"/>
                      <a:gd name="T27" fmla="*/ 409 h 432"/>
                      <a:gd name="T28" fmla="*/ 282 w 314"/>
                      <a:gd name="T29" fmla="*/ 400 h 432"/>
                      <a:gd name="T30" fmla="*/ 267 w 314"/>
                      <a:gd name="T31" fmla="*/ 378 h 432"/>
                      <a:gd name="T32" fmla="*/ 291 w 314"/>
                      <a:gd name="T33" fmla="*/ 359 h 432"/>
                      <a:gd name="T34" fmla="*/ 291 w 314"/>
                      <a:gd name="T35" fmla="*/ 335 h 432"/>
                      <a:gd name="T36" fmla="*/ 279 w 314"/>
                      <a:gd name="T37" fmla="*/ 313 h 432"/>
                      <a:gd name="T38" fmla="*/ 291 w 314"/>
                      <a:gd name="T39" fmla="*/ 299 h 432"/>
                      <a:gd name="T40" fmla="*/ 313 w 314"/>
                      <a:gd name="T41" fmla="*/ 300 h 432"/>
                      <a:gd name="T42" fmla="*/ 309 w 314"/>
                      <a:gd name="T43" fmla="*/ 241 h 432"/>
                      <a:gd name="T44" fmla="*/ 303 w 314"/>
                      <a:gd name="T45" fmla="*/ 205 h 432"/>
                      <a:gd name="T46" fmla="*/ 289 w 314"/>
                      <a:gd name="T47" fmla="*/ 183 h 432"/>
                      <a:gd name="T48" fmla="*/ 276 w 314"/>
                      <a:gd name="T49" fmla="*/ 170 h 432"/>
                      <a:gd name="T50" fmla="*/ 256 w 314"/>
                      <a:gd name="T51" fmla="*/ 166 h 432"/>
                      <a:gd name="T52" fmla="*/ 237 w 314"/>
                      <a:gd name="T53" fmla="*/ 166 h 432"/>
                      <a:gd name="T54" fmla="*/ 216 w 314"/>
                      <a:gd name="T55" fmla="*/ 194 h 432"/>
                      <a:gd name="T56" fmla="*/ 203 w 314"/>
                      <a:gd name="T57" fmla="*/ 203 h 432"/>
                      <a:gd name="T58" fmla="*/ 195 w 314"/>
                      <a:gd name="T59" fmla="*/ 205 h 432"/>
                      <a:gd name="T60" fmla="*/ 185 w 314"/>
                      <a:gd name="T61" fmla="*/ 201 h 432"/>
                      <a:gd name="T62" fmla="*/ 182 w 314"/>
                      <a:gd name="T63" fmla="*/ 188 h 432"/>
                      <a:gd name="T64" fmla="*/ 185 w 314"/>
                      <a:gd name="T65" fmla="*/ 179 h 432"/>
                      <a:gd name="T66" fmla="*/ 194 w 314"/>
                      <a:gd name="T67" fmla="*/ 170 h 432"/>
                      <a:gd name="T68" fmla="*/ 202 w 314"/>
                      <a:gd name="T69" fmla="*/ 166 h 432"/>
                      <a:gd name="T70" fmla="*/ 210 w 314"/>
                      <a:gd name="T71" fmla="*/ 164 h 432"/>
                      <a:gd name="T72" fmla="*/ 210 w 314"/>
                      <a:gd name="T73" fmla="*/ 148 h 432"/>
                      <a:gd name="T74" fmla="*/ 234 w 314"/>
                      <a:gd name="T75" fmla="*/ 130 h 432"/>
                      <a:gd name="T76" fmla="*/ 210 w 314"/>
                      <a:gd name="T77" fmla="*/ 73 h 432"/>
                      <a:gd name="T78" fmla="*/ 210 w 314"/>
                      <a:gd name="T79" fmla="*/ 46 h 432"/>
                      <a:gd name="T80" fmla="*/ 171 w 314"/>
                      <a:gd name="T81" fmla="*/ 36 h 432"/>
                      <a:gd name="T82" fmla="*/ 115 w 314"/>
                      <a:gd name="T83" fmla="*/ 0 h 432"/>
                      <a:gd name="T84" fmla="*/ 79 w 314"/>
                      <a:gd name="T85" fmla="*/ 18 h 432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w 314"/>
                      <a:gd name="T130" fmla="*/ 0 h 432"/>
                      <a:gd name="T131" fmla="*/ 314 w 314"/>
                      <a:gd name="T132" fmla="*/ 432 h 432"/>
                    </a:gdLst>
                    <a:ahLst/>
                    <a:cxnLst>
                      <a:cxn ang="T86">
                        <a:pos x="T0" y="T1"/>
                      </a:cxn>
                      <a:cxn ang="T87">
                        <a:pos x="T2" y="T3"/>
                      </a:cxn>
                      <a:cxn ang="T88">
                        <a:pos x="T4" y="T5"/>
                      </a:cxn>
                      <a:cxn ang="T89">
                        <a:pos x="T6" y="T7"/>
                      </a:cxn>
                      <a:cxn ang="T90">
                        <a:pos x="T8" y="T9"/>
                      </a:cxn>
                      <a:cxn ang="T91">
                        <a:pos x="T10" y="T11"/>
                      </a:cxn>
                      <a:cxn ang="T92">
                        <a:pos x="T12" y="T13"/>
                      </a:cxn>
                      <a:cxn ang="T93">
                        <a:pos x="T14" y="T15"/>
                      </a:cxn>
                      <a:cxn ang="T94">
                        <a:pos x="T16" y="T17"/>
                      </a:cxn>
                      <a:cxn ang="T95">
                        <a:pos x="T18" y="T19"/>
                      </a:cxn>
                      <a:cxn ang="T96">
                        <a:pos x="T20" y="T21"/>
                      </a:cxn>
                      <a:cxn ang="T97">
                        <a:pos x="T22" y="T23"/>
                      </a:cxn>
                      <a:cxn ang="T98">
                        <a:pos x="T24" y="T25"/>
                      </a:cxn>
                      <a:cxn ang="T99">
                        <a:pos x="T26" y="T27"/>
                      </a:cxn>
                      <a:cxn ang="T100">
                        <a:pos x="T28" y="T29"/>
                      </a:cxn>
                      <a:cxn ang="T101">
                        <a:pos x="T30" y="T31"/>
                      </a:cxn>
                      <a:cxn ang="T102">
                        <a:pos x="T32" y="T33"/>
                      </a:cxn>
                      <a:cxn ang="T103">
                        <a:pos x="T34" y="T35"/>
                      </a:cxn>
                      <a:cxn ang="T104">
                        <a:pos x="T36" y="T37"/>
                      </a:cxn>
                      <a:cxn ang="T105">
                        <a:pos x="T38" y="T39"/>
                      </a:cxn>
                      <a:cxn ang="T106">
                        <a:pos x="T40" y="T41"/>
                      </a:cxn>
                      <a:cxn ang="T107">
                        <a:pos x="T42" y="T43"/>
                      </a:cxn>
                      <a:cxn ang="T108">
                        <a:pos x="T44" y="T45"/>
                      </a:cxn>
                      <a:cxn ang="T109">
                        <a:pos x="T46" y="T47"/>
                      </a:cxn>
                      <a:cxn ang="T110">
                        <a:pos x="T48" y="T49"/>
                      </a:cxn>
                      <a:cxn ang="T111">
                        <a:pos x="T50" y="T51"/>
                      </a:cxn>
                      <a:cxn ang="T112">
                        <a:pos x="T52" y="T53"/>
                      </a:cxn>
                      <a:cxn ang="T113">
                        <a:pos x="T54" y="T55"/>
                      </a:cxn>
                      <a:cxn ang="T114">
                        <a:pos x="T56" y="T57"/>
                      </a:cxn>
                      <a:cxn ang="T115">
                        <a:pos x="T58" y="T59"/>
                      </a:cxn>
                      <a:cxn ang="T116">
                        <a:pos x="T60" y="T61"/>
                      </a:cxn>
                      <a:cxn ang="T117">
                        <a:pos x="T62" y="T63"/>
                      </a:cxn>
                      <a:cxn ang="T118">
                        <a:pos x="T64" y="T65"/>
                      </a:cxn>
                      <a:cxn ang="T119">
                        <a:pos x="T66" y="T67"/>
                      </a:cxn>
                      <a:cxn ang="T120">
                        <a:pos x="T68" y="T69"/>
                      </a:cxn>
                      <a:cxn ang="T121">
                        <a:pos x="T70" y="T71"/>
                      </a:cxn>
                      <a:cxn ang="T122">
                        <a:pos x="T72" y="T73"/>
                      </a:cxn>
                      <a:cxn ang="T123">
                        <a:pos x="T74" y="T75"/>
                      </a:cxn>
                      <a:cxn ang="T124">
                        <a:pos x="T76" y="T77"/>
                      </a:cxn>
                      <a:cxn ang="T125">
                        <a:pos x="T78" y="T79"/>
                      </a:cxn>
                      <a:cxn ang="T126">
                        <a:pos x="T80" y="T81"/>
                      </a:cxn>
                      <a:cxn ang="T127">
                        <a:pos x="T82" y="T83"/>
                      </a:cxn>
                      <a:cxn ang="T128">
                        <a:pos x="T84" y="T85"/>
                      </a:cxn>
                    </a:cxnLst>
                    <a:rect l="T129" t="T130" r="T131" b="T132"/>
                    <a:pathLst>
                      <a:path w="314" h="432">
                        <a:moveTo>
                          <a:pt x="79" y="18"/>
                        </a:moveTo>
                        <a:lnTo>
                          <a:pt x="91" y="45"/>
                        </a:lnTo>
                        <a:lnTo>
                          <a:pt x="69" y="61"/>
                        </a:lnTo>
                        <a:lnTo>
                          <a:pt x="67" y="130"/>
                        </a:lnTo>
                        <a:lnTo>
                          <a:pt x="56" y="85"/>
                        </a:lnTo>
                        <a:lnTo>
                          <a:pt x="11" y="129"/>
                        </a:lnTo>
                        <a:lnTo>
                          <a:pt x="0" y="251"/>
                        </a:lnTo>
                        <a:lnTo>
                          <a:pt x="30" y="312"/>
                        </a:lnTo>
                        <a:lnTo>
                          <a:pt x="33" y="344"/>
                        </a:lnTo>
                        <a:lnTo>
                          <a:pt x="34" y="369"/>
                        </a:lnTo>
                        <a:lnTo>
                          <a:pt x="33" y="391"/>
                        </a:lnTo>
                        <a:lnTo>
                          <a:pt x="27" y="431"/>
                        </a:lnTo>
                        <a:lnTo>
                          <a:pt x="149" y="424"/>
                        </a:lnTo>
                        <a:lnTo>
                          <a:pt x="311" y="409"/>
                        </a:lnTo>
                        <a:lnTo>
                          <a:pt x="282" y="400"/>
                        </a:lnTo>
                        <a:lnTo>
                          <a:pt x="267" y="378"/>
                        </a:lnTo>
                        <a:lnTo>
                          <a:pt x="291" y="359"/>
                        </a:lnTo>
                        <a:lnTo>
                          <a:pt x="291" y="335"/>
                        </a:lnTo>
                        <a:lnTo>
                          <a:pt x="279" y="313"/>
                        </a:lnTo>
                        <a:lnTo>
                          <a:pt x="291" y="299"/>
                        </a:lnTo>
                        <a:lnTo>
                          <a:pt x="313" y="300"/>
                        </a:lnTo>
                        <a:lnTo>
                          <a:pt x="309" y="241"/>
                        </a:lnTo>
                        <a:lnTo>
                          <a:pt x="303" y="205"/>
                        </a:lnTo>
                        <a:lnTo>
                          <a:pt x="289" y="183"/>
                        </a:lnTo>
                        <a:lnTo>
                          <a:pt x="276" y="170"/>
                        </a:lnTo>
                        <a:lnTo>
                          <a:pt x="256" y="166"/>
                        </a:lnTo>
                        <a:lnTo>
                          <a:pt x="237" y="166"/>
                        </a:lnTo>
                        <a:lnTo>
                          <a:pt x="216" y="194"/>
                        </a:lnTo>
                        <a:lnTo>
                          <a:pt x="203" y="203"/>
                        </a:lnTo>
                        <a:lnTo>
                          <a:pt x="195" y="205"/>
                        </a:lnTo>
                        <a:lnTo>
                          <a:pt x="185" y="201"/>
                        </a:lnTo>
                        <a:lnTo>
                          <a:pt x="182" y="188"/>
                        </a:lnTo>
                        <a:lnTo>
                          <a:pt x="185" y="179"/>
                        </a:lnTo>
                        <a:lnTo>
                          <a:pt x="194" y="170"/>
                        </a:lnTo>
                        <a:lnTo>
                          <a:pt x="202" y="166"/>
                        </a:lnTo>
                        <a:lnTo>
                          <a:pt x="210" y="164"/>
                        </a:lnTo>
                        <a:lnTo>
                          <a:pt x="210" y="148"/>
                        </a:lnTo>
                        <a:lnTo>
                          <a:pt x="234" y="130"/>
                        </a:lnTo>
                        <a:lnTo>
                          <a:pt x="210" y="73"/>
                        </a:lnTo>
                        <a:lnTo>
                          <a:pt x="210" y="46"/>
                        </a:lnTo>
                        <a:lnTo>
                          <a:pt x="171" y="36"/>
                        </a:lnTo>
                        <a:lnTo>
                          <a:pt x="115" y="0"/>
                        </a:lnTo>
                        <a:lnTo>
                          <a:pt x="79" y="18"/>
                        </a:lnTo>
                      </a:path>
                    </a:pathLst>
                  </a:custGeom>
                  <a:solidFill>
                    <a:schemeClr val="accent1"/>
                  </a:solidFill>
                  <a:ln w="2540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 sz="1013">
                      <a:solidFill>
                        <a:prstClr val="white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</p:grpSp>
          </p:grpSp>
          <p:sp>
            <p:nvSpPr>
              <p:cNvPr id="28" name="Rectangle 45"/>
              <p:cNvSpPr>
                <a:spLocks noChangeArrowheads="1"/>
              </p:cNvSpPr>
              <p:nvPr/>
            </p:nvSpPr>
            <p:spPr bwMode="auto">
              <a:xfrm>
                <a:off x="2921" y="1312"/>
                <a:ext cx="298" cy="7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Minnesota</a:t>
                </a:r>
              </a:p>
            </p:txBody>
          </p:sp>
          <p:sp>
            <p:nvSpPr>
              <p:cNvPr id="29" name="Rectangle 46"/>
              <p:cNvSpPr>
                <a:spLocks noChangeArrowheads="1"/>
              </p:cNvSpPr>
              <p:nvPr/>
            </p:nvSpPr>
            <p:spPr bwMode="auto">
              <a:xfrm rot="953613">
                <a:off x="3205" y="1547"/>
                <a:ext cx="294" cy="7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Wisconsin</a:t>
                </a:r>
              </a:p>
            </p:txBody>
          </p:sp>
          <p:sp>
            <p:nvSpPr>
              <p:cNvPr id="30" name="Rectangle 47"/>
              <p:cNvSpPr>
                <a:spLocks noChangeArrowheads="1"/>
              </p:cNvSpPr>
              <p:nvPr/>
            </p:nvSpPr>
            <p:spPr bwMode="auto">
              <a:xfrm>
                <a:off x="3862" y="1896"/>
                <a:ext cx="136" cy="7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Ohio</a:t>
                </a:r>
              </a:p>
            </p:txBody>
          </p:sp>
          <p:sp>
            <p:nvSpPr>
              <p:cNvPr id="31" name="Rectangle 48"/>
              <p:cNvSpPr>
                <a:spLocks noChangeArrowheads="1"/>
              </p:cNvSpPr>
              <p:nvPr/>
            </p:nvSpPr>
            <p:spPr bwMode="auto">
              <a:xfrm>
                <a:off x="3361" y="2008"/>
                <a:ext cx="180" cy="7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Illinois</a:t>
                </a:r>
              </a:p>
            </p:txBody>
          </p:sp>
          <p:sp>
            <p:nvSpPr>
              <p:cNvPr id="32" name="Rectangle 49"/>
              <p:cNvSpPr>
                <a:spLocks noChangeArrowheads="1"/>
              </p:cNvSpPr>
              <p:nvPr/>
            </p:nvSpPr>
            <p:spPr bwMode="auto">
              <a:xfrm rot="2940990">
                <a:off x="3528" y="1991"/>
                <a:ext cx="332" cy="7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Indiana</a:t>
                </a:r>
              </a:p>
            </p:txBody>
          </p:sp>
          <p:sp>
            <p:nvSpPr>
              <p:cNvPr id="33" name="Rectangle 50"/>
              <p:cNvSpPr>
                <a:spLocks noChangeArrowheads="1"/>
              </p:cNvSpPr>
              <p:nvPr/>
            </p:nvSpPr>
            <p:spPr bwMode="auto">
              <a:xfrm rot="2001156">
                <a:off x="3621" y="1641"/>
                <a:ext cx="258" cy="7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Michigan</a:t>
                </a:r>
              </a:p>
            </p:txBody>
          </p:sp>
        </p:grpSp>
        <p:grpSp>
          <p:nvGrpSpPr>
            <p:cNvPr id="7" name="Group 51"/>
            <p:cNvGrpSpPr>
              <a:grpSpLocks/>
            </p:cNvGrpSpPr>
            <p:nvPr/>
          </p:nvGrpSpPr>
          <p:grpSpPr bwMode="auto">
            <a:xfrm>
              <a:off x="1691" y="1147"/>
              <a:ext cx="1329" cy="1245"/>
              <a:chOff x="1560" y="811"/>
              <a:chExt cx="1329" cy="1245"/>
            </a:xfrm>
          </p:grpSpPr>
          <p:sp>
            <p:nvSpPr>
              <p:cNvPr id="15" name="Freeform 52"/>
              <p:cNvSpPr>
                <a:spLocks/>
              </p:cNvSpPr>
              <p:nvPr/>
            </p:nvSpPr>
            <p:spPr bwMode="auto">
              <a:xfrm>
                <a:off x="1560" y="1505"/>
                <a:ext cx="413" cy="531"/>
              </a:xfrm>
              <a:custGeom>
                <a:avLst/>
                <a:gdLst>
                  <a:gd name="T0" fmla="*/ 77 w 433"/>
                  <a:gd name="T1" fmla="*/ 0 h 567"/>
                  <a:gd name="T2" fmla="*/ 279 w 433"/>
                  <a:gd name="T3" fmla="*/ 27 h 567"/>
                  <a:gd name="T4" fmla="*/ 264 w 433"/>
                  <a:gd name="T5" fmla="*/ 128 h 567"/>
                  <a:gd name="T6" fmla="*/ 412 w 433"/>
                  <a:gd name="T7" fmla="*/ 143 h 567"/>
                  <a:gd name="T8" fmla="*/ 372 w 433"/>
                  <a:gd name="T9" fmla="*/ 530 h 567"/>
                  <a:gd name="T10" fmla="*/ 0 w 433"/>
                  <a:gd name="T11" fmla="*/ 490 h 567"/>
                  <a:gd name="T12" fmla="*/ 37 w 433"/>
                  <a:gd name="T13" fmla="*/ 243 h 567"/>
                  <a:gd name="T14" fmla="*/ 77 w 433"/>
                  <a:gd name="T15" fmla="*/ 0 h 56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3"/>
                  <a:gd name="T25" fmla="*/ 0 h 567"/>
                  <a:gd name="T26" fmla="*/ 433 w 433"/>
                  <a:gd name="T27" fmla="*/ 567 h 56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3" h="567">
                    <a:moveTo>
                      <a:pt x="81" y="0"/>
                    </a:moveTo>
                    <a:lnTo>
                      <a:pt x="292" y="29"/>
                    </a:lnTo>
                    <a:lnTo>
                      <a:pt x="277" y="137"/>
                    </a:lnTo>
                    <a:lnTo>
                      <a:pt x="432" y="153"/>
                    </a:lnTo>
                    <a:lnTo>
                      <a:pt x="390" y="566"/>
                    </a:lnTo>
                    <a:lnTo>
                      <a:pt x="0" y="523"/>
                    </a:lnTo>
                    <a:lnTo>
                      <a:pt x="39" y="259"/>
                    </a:lnTo>
                    <a:lnTo>
                      <a:pt x="81" y="0"/>
                    </a:lnTo>
                  </a:path>
                </a:pathLst>
              </a:custGeom>
              <a:solidFill>
                <a:schemeClr val="accent1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6" name="Freeform 53"/>
              <p:cNvSpPr>
                <a:spLocks/>
              </p:cNvSpPr>
              <p:nvPr/>
            </p:nvSpPr>
            <p:spPr bwMode="auto">
              <a:xfrm>
                <a:off x="1580" y="811"/>
                <a:ext cx="774" cy="484"/>
              </a:xfrm>
              <a:custGeom>
                <a:avLst/>
                <a:gdLst>
                  <a:gd name="T0" fmla="*/ 12 w 812"/>
                  <a:gd name="T1" fmla="*/ 0 h 516"/>
                  <a:gd name="T2" fmla="*/ 165 w 812"/>
                  <a:gd name="T3" fmla="*/ 20 h 516"/>
                  <a:gd name="T4" fmla="*/ 256 w 812"/>
                  <a:gd name="T5" fmla="*/ 32 h 516"/>
                  <a:gd name="T6" fmla="*/ 377 w 812"/>
                  <a:gd name="T7" fmla="*/ 44 h 516"/>
                  <a:gd name="T8" fmla="*/ 489 w 812"/>
                  <a:gd name="T9" fmla="*/ 55 h 516"/>
                  <a:gd name="T10" fmla="*/ 682 w 812"/>
                  <a:gd name="T11" fmla="*/ 69 h 516"/>
                  <a:gd name="T12" fmla="*/ 773 w 812"/>
                  <a:gd name="T13" fmla="*/ 76 h 516"/>
                  <a:gd name="T14" fmla="*/ 770 w 812"/>
                  <a:gd name="T15" fmla="*/ 470 h 516"/>
                  <a:gd name="T16" fmla="*/ 296 w 812"/>
                  <a:gd name="T17" fmla="*/ 430 h 516"/>
                  <a:gd name="T18" fmla="*/ 287 w 812"/>
                  <a:gd name="T19" fmla="*/ 483 h 516"/>
                  <a:gd name="T20" fmla="*/ 270 w 812"/>
                  <a:gd name="T21" fmla="*/ 458 h 516"/>
                  <a:gd name="T22" fmla="*/ 226 w 812"/>
                  <a:gd name="T23" fmla="*/ 461 h 516"/>
                  <a:gd name="T24" fmla="*/ 163 w 812"/>
                  <a:gd name="T25" fmla="*/ 472 h 516"/>
                  <a:gd name="T26" fmla="*/ 152 w 812"/>
                  <a:gd name="T27" fmla="*/ 403 h 516"/>
                  <a:gd name="T28" fmla="*/ 78 w 812"/>
                  <a:gd name="T29" fmla="*/ 349 h 516"/>
                  <a:gd name="T30" fmla="*/ 90 w 812"/>
                  <a:gd name="T31" fmla="*/ 297 h 516"/>
                  <a:gd name="T32" fmla="*/ 96 w 812"/>
                  <a:gd name="T33" fmla="*/ 256 h 516"/>
                  <a:gd name="T34" fmla="*/ 0 w 812"/>
                  <a:gd name="T35" fmla="*/ 120 h 516"/>
                  <a:gd name="T36" fmla="*/ 12 w 812"/>
                  <a:gd name="T37" fmla="*/ 0 h 51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812"/>
                  <a:gd name="T58" fmla="*/ 0 h 516"/>
                  <a:gd name="T59" fmla="*/ 812 w 812"/>
                  <a:gd name="T60" fmla="*/ 516 h 51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812" h="516">
                    <a:moveTo>
                      <a:pt x="13" y="0"/>
                    </a:moveTo>
                    <a:lnTo>
                      <a:pt x="173" y="21"/>
                    </a:lnTo>
                    <a:lnTo>
                      <a:pt x="269" y="34"/>
                    </a:lnTo>
                    <a:lnTo>
                      <a:pt x="396" y="47"/>
                    </a:lnTo>
                    <a:lnTo>
                      <a:pt x="513" y="59"/>
                    </a:lnTo>
                    <a:lnTo>
                      <a:pt x="716" y="74"/>
                    </a:lnTo>
                    <a:lnTo>
                      <a:pt x="811" y="81"/>
                    </a:lnTo>
                    <a:lnTo>
                      <a:pt x="808" y="501"/>
                    </a:lnTo>
                    <a:lnTo>
                      <a:pt x="311" y="458"/>
                    </a:lnTo>
                    <a:lnTo>
                      <a:pt x="301" y="515"/>
                    </a:lnTo>
                    <a:lnTo>
                      <a:pt x="283" y="488"/>
                    </a:lnTo>
                    <a:lnTo>
                      <a:pt x="237" y="492"/>
                    </a:lnTo>
                    <a:lnTo>
                      <a:pt x="171" y="503"/>
                    </a:lnTo>
                    <a:lnTo>
                      <a:pt x="159" y="430"/>
                    </a:lnTo>
                    <a:lnTo>
                      <a:pt x="82" y="372"/>
                    </a:lnTo>
                    <a:lnTo>
                      <a:pt x="94" y="317"/>
                    </a:lnTo>
                    <a:lnTo>
                      <a:pt x="101" y="273"/>
                    </a:lnTo>
                    <a:lnTo>
                      <a:pt x="0" y="128"/>
                    </a:lnTo>
                    <a:lnTo>
                      <a:pt x="13" y="0"/>
                    </a:lnTo>
                  </a:path>
                </a:pathLst>
              </a:custGeom>
              <a:solidFill>
                <a:schemeClr val="accent1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7" name="Freeform 54"/>
              <p:cNvSpPr>
                <a:spLocks/>
              </p:cNvSpPr>
              <p:nvPr/>
            </p:nvSpPr>
            <p:spPr bwMode="auto">
              <a:xfrm>
                <a:off x="1825" y="1242"/>
                <a:ext cx="531" cy="434"/>
              </a:xfrm>
              <a:custGeom>
                <a:avLst/>
                <a:gdLst>
                  <a:gd name="T0" fmla="*/ 51 w 557"/>
                  <a:gd name="T1" fmla="*/ 0 h 463"/>
                  <a:gd name="T2" fmla="*/ 32 w 557"/>
                  <a:gd name="T3" fmla="*/ 162 h 463"/>
                  <a:gd name="T4" fmla="*/ 0 w 557"/>
                  <a:gd name="T5" fmla="*/ 393 h 463"/>
                  <a:gd name="T6" fmla="*/ 153 w 557"/>
                  <a:gd name="T7" fmla="*/ 405 h 463"/>
                  <a:gd name="T8" fmla="*/ 512 w 557"/>
                  <a:gd name="T9" fmla="*/ 433 h 463"/>
                  <a:gd name="T10" fmla="*/ 530 w 557"/>
                  <a:gd name="T11" fmla="*/ 44 h 463"/>
                  <a:gd name="T12" fmla="*/ 51 w 557"/>
                  <a:gd name="T13" fmla="*/ 0 h 46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557"/>
                  <a:gd name="T22" fmla="*/ 0 h 463"/>
                  <a:gd name="T23" fmla="*/ 557 w 557"/>
                  <a:gd name="T24" fmla="*/ 463 h 46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557" h="463">
                    <a:moveTo>
                      <a:pt x="54" y="0"/>
                    </a:moveTo>
                    <a:lnTo>
                      <a:pt x="34" y="173"/>
                    </a:lnTo>
                    <a:lnTo>
                      <a:pt x="0" y="419"/>
                    </a:lnTo>
                    <a:lnTo>
                      <a:pt x="161" y="432"/>
                    </a:lnTo>
                    <a:lnTo>
                      <a:pt x="537" y="462"/>
                    </a:lnTo>
                    <a:lnTo>
                      <a:pt x="556" y="47"/>
                    </a:lnTo>
                    <a:lnTo>
                      <a:pt x="54" y="0"/>
                    </a:lnTo>
                  </a:path>
                </a:pathLst>
              </a:custGeom>
              <a:solidFill>
                <a:schemeClr val="accent1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" name="Freeform 55"/>
              <p:cNvSpPr>
                <a:spLocks/>
              </p:cNvSpPr>
              <p:nvPr/>
            </p:nvSpPr>
            <p:spPr bwMode="auto">
              <a:xfrm>
                <a:off x="1928" y="1645"/>
                <a:ext cx="553" cy="411"/>
              </a:xfrm>
              <a:custGeom>
                <a:avLst/>
                <a:gdLst>
                  <a:gd name="T0" fmla="*/ 46 w 580"/>
                  <a:gd name="T1" fmla="*/ 0 h 438"/>
                  <a:gd name="T2" fmla="*/ 18 w 580"/>
                  <a:gd name="T3" fmla="*/ 247 h 438"/>
                  <a:gd name="T4" fmla="*/ 0 w 580"/>
                  <a:gd name="T5" fmla="*/ 388 h 438"/>
                  <a:gd name="T6" fmla="*/ 277 w 580"/>
                  <a:gd name="T7" fmla="*/ 402 h 438"/>
                  <a:gd name="T8" fmla="*/ 540 w 580"/>
                  <a:gd name="T9" fmla="*/ 410 h 438"/>
                  <a:gd name="T10" fmla="*/ 547 w 580"/>
                  <a:gd name="T11" fmla="*/ 219 h 438"/>
                  <a:gd name="T12" fmla="*/ 552 w 580"/>
                  <a:gd name="T13" fmla="*/ 30 h 438"/>
                  <a:gd name="T14" fmla="*/ 401 w 580"/>
                  <a:gd name="T15" fmla="*/ 27 h 438"/>
                  <a:gd name="T16" fmla="*/ 46 w 580"/>
                  <a:gd name="T17" fmla="*/ 0 h 4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80"/>
                  <a:gd name="T28" fmla="*/ 0 h 438"/>
                  <a:gd name="T29" fmla="*/ 580 w 580"/>
                  <a:gd name="T30" fmla="*/ 438 h 43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80" h="438">
                    <a:moveTo>
                      <a:pt x="48" y="0"/>
                    </a:moveTo>
                    <a:lnTo>
                      <a:pt x="19" y="263"/>
                    </a:lnTo>
                    <a:lnTo>
                      <a:pt x="0" y="413"/>
                    </a:lnTo>
                    <a:lnTo>
                      <a:pt x="290" y="428"/>
                    </a:lnTo>
                    <a:lnTo>
                      <a:pt x="566" y="437"/>
                    </a:lnTo>
                    <a:lnTo>
                      <a:pt x="574" y="233"/>
                    </a:lnTo>
                    <a:lnTo>
                      <a:pt x="579" y="32"/>
                    </a:lnTo>
                    <a:lnTo>
                      <a:pt x="421" y="29"/>
                    </a:lnTo>
                    <a:lnTo>
                      <a:pt x="48" y="0"/>
                    </a:lnTo>
                  </a:path>
                </a:pathLst>
              </a:custGeom>
              <a:solidFill>
                <a:schemeClr val="accent1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9" name="Freeform 56"/>
              <p:cNvSpPr>
                <a:spLocks/>
              </p:cNvSpPr>
              <p:nvPr/>
            </p:nvSpPr>
            <p:spPr bwMode="auto">
              <a:xfrm>
                <a:off x="2357" y="888"/>
                <a:ext cx="518" cy="304"/>
              </a:xfrm>
              <a:custGeom>
                <a:avLst/>
                <a:gdLst>
                  <a:gd name="T0" fmla="*/ 1 w 544"/>
                  <a:gd name="T1" fmla="*/ 0 h 324"/>
                  <a:gd name="T2" fmla="*/ 433 w 544"/>
                  <a:gd name="T3" fmla="*/ 10 h 324"/>
                  <a:gd name="T4" fmla="*/ 466 w 544"/>
                  <a:gd name="T5" fmla="*/ 99 h 324"/>
                  <a:gd name="T6" fmla="*/ 496 w 544"/>
                  <a:gd name="T7" fmla="*/ 167 h 324"/>
                  <a:gd name="T8" fmla="*/ 517 w 544"/>
                  <a:gd name="T9" fmla="*/ 278 h 324"/>
                  <a:gd name="T10" fmla="*/ 505 w 544"/>
                  <a:gd name="T11" fmla="*/ 303 h 324"/>
                  <a:gd name="T12" fmla="*/ 345 w 544"/>
                  <a:gd name="T13" fmla="*/ 298 h 324"/>
                  <a:gd name="T14" fmla="*/ 0 w 544"/>
                  <a:gd name="T15" fmla="*/ 293 h 324"/>
                  <a:gd name="T16" fmla="*/ 1 w 544"/>
                  <a:gd name="T17" fmla="*/ 0 h 32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44"/>
                  <a:gd name="T28" fmla="*/ 0 h 324"/>
                  <a:gd name="T29" fmla="*/ 544 w 544"/>
                  <a:gd name="T30" fmla="*/ 324 h 32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44" h="324">
                    <a:moveTo>
                      <a:pt x="1" y="0"/>
                    </a:moveTo>
                    <a:lnTo>
                      <a:pt x="455" y="11"/>
                    </a:lnTo>
                    <a:lnTo>
                      <a:pt x="489" y="105"/>
                    </a:lnTo>
                    <a:lnTo>
                      <a:pt x="521" y="178"/>
                    </a:lnTo>
                    <a:lnTo>
                      <a:pt x="543" y="296"/>
                    </a:lnTo>
                    <a:lnTo>
                      <a:pt x="530" y="323"/>
                    </a:lnTo>
                    <a:lnTo>
                      <a:pt x="362" y="318"/>
                    </a:lnTo>
                    <a:lnTo>
                      <a:pt x="0" y="312"/>
                    </a:lnTo>
                    <a:lnTo>
                      <a:pt x="1" y="0"/>
                    </a:lnTo>
                  </a:path>
                </a:pathLst>
              </a:custGeom>
              <a:solidFill>
                <a:schemeClr val="accent1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0" name="Freeform 57"/>
              <p:cNvSpPr>
                <a:spLocks/>
              </p:cNvSpPr>
              <p:nvPr/>
            </p:nvSpPr>
            <p:spPr bwMode="auto">
              <a:xfrm>
                <a:off x="2343" y="1190"/>
                <a:ext cx="546" cy="355"/>
              </a:xfrm>
              <a:custGeom>
                <a:avLst/>
                <a:gdLst>
                  <a:gd name="T0" fmla="*/ 10 w 573"/>
                  <a:gd name="T1" fmla="*/ 0 h 379"/>
                  <a:gd name="T2" fmla="*/ 9 w 573"/>
                  <a:gd name="T3" fmla="*/ 137 h 379"/>
                  <a:gd name="T4" fmla="*/ 0 w 573"/>
                  <a:gd name="T5" fmla="*/ 299 h 379"/>
                  <a:gd name="T6" fmla="*/ 395 w 573"/>
                  <a:gd name="T7" fmla="*/ 304 h 379"/>
                  <a:gd name="T8" fmla="*/ 437 w 573"/>
                  <a:gd name="T9" fmla="*/ 326 h 379"/>
                  <a:gd name="T10" fmla="*/ 467 w 573"/>
                  <a:gd name="T11" fmla="*/ 296 h 379"/>
                  <a:gd name="T12" fmla="*/ 545 w 573"/>
                  <a:gd name="T13" fmla="*/ 354 h 379"/>
                  <a:gd name="T14" fmla="*/ 534 w 573"/>
                  <a:gd name="T15" fmla="*/ 293 h 379"/>
                  <a:gd name="T16" fmla="*/ 540 w 573"/>
                  <a:gd name="T17" fmla="*/ 246 h 379"/>
                  <a:gd name="T18" fmla="*/ 545 w 573"/>
                  <a:gd name="T19" fmla="*/ 84 h 379"/>
                  <a:gd name="T20" fmla="*/ 510 w 573"/>
                  <a:gd name="T21" fmla="*/ 50 h 379"/>
                  <a:gd name="T22" fmla="*/ 523 w 573"/>
                  <a:gd name="T23" fmla="*/ 6 h 379"/>
                  <a:gd name="T24" fmla="*/ 265 w 573"/>
                  <a:gd name="T25" fmla="*/ 4 h 379"/>
                  <a:gd name="T26" fmla="*/ 10 w 573"/>
                  <a:gd name="T27" fmla="*/ 0 h 37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73"/>
                  <a:gd name="T43" fmla="*/ 0 h 379"/>
                  <a:gd name="T44" fmla="*/ 573 w 573"/>
                  <a:gd name="T45" fmla="*/ 379 h 37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73" h="379">
                    <a:moveTo>
                      <a:pt x="10" y="0"/>
                    </a:moveTo>
                    <a:lnTo>
                      <a:pt x="9" y="146"/>
                    </a:lnTo>
                    <a:lnTo>
                      <a:pt x="0" y="319"/>
                    </a:lnTo>
                    <a:lnTo>
                      <a:pt x="415" y="325"/>
                    </a:lnTo>
                    <a:lnTo>
                      <a:pt x="459" y="348"/>
                    </a:lnTo>
                    <a:lnTo>
                      <a:pt x="490" y="316"/>
                    </a:lnTo>
                    <a:lnTo>
                      <a:pt x="572" y="378"/>
                    </a:lnTo>
                    <a:lnTo>
                      <a:pt x="560" y="313"/>
                    </a:lnTo>
                    <a:lnTo>
                      <a:pt x="567" y="263"/>
                    </a:lnTo>
                    <a:lnTo>
                      <a:pt x="572" y="90"/>
                    </a:lnTo>
                    <a:lnTo>
                      <a:pt x="535" y="53"/>
                    </a:lnTo>
                    <a:lnTo>
                      <a:pt x="549" y="6"/>
                    </a:lnTo>
                    <a:lnTo>
                      <a:pt x="278" y="4"/>
                    </a:lnTo>
                    <a:lnTo>
                      <a:pt x="10" y="0"/>
                    </a:lnTo>
                  </a:path>
                </a:pathLst>
              </a:custGeom>
              <a:solidFill>
                <a:schemeClr val="accent1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" name="Rectangle 58"/>
              <p:cNvSpPr>
                <a:spLocks noChangeArrowheads="1"/>
              </p:cNvSpPr>
              <p:nvPr/>
            </p:nvSpPr>
            <p:spPr bwMode="auto">
              <a:xfrm>
                <a:off x="1701" y="1847"/>
                <a:ext cx="136" cy="7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Utah</a:t>
                </a:r>
              </a:p>
            </p:txBody>
          </p:sp>
          <p:sp>
            <p:nvSpPr>
              <p:cNvPr id="22" name="Rectangle 59"/>
              <p:cNvSpPr>
                <a:spLocks noChangeArrowheads="1"/>
              </p:cNvSpPr>
              <p:nvPr/>
            </p:nvSpPr>
            <p:spPr bwMode="auto">
              <a:xfrm>
                <a:off x="2091" y="1821"/>
                <a:ext cx="262" cy="7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Colorado</a:t>
                </a:r>
              </a:p>
            </p:txBody>
          </p:sp>
          <p:sp>
            <p:nvSpPr>
              <p:cNvPr id="23" name="Rectangle 60"/>
              <p:cNvSpPr>
                <a:spLocks noChangeArrowheads="1"/>
              </p:cNvSpPr>
              <p:nvPr/>
            </p:nvSpPr>
            <p:spPr bwMode="auto">
              <a:xfrm>
                <a:off x="2423" y="1303"/>
                <a:ext cx="391" cy="7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South Dakota</a:t>
                </a:r>
              </a:p>
            </p:txBody>
          </p:sp>
          <p:sp>
            <p:nvSpPr>
              <p:cNvPr id="24" name="Rectangle 61"/>
              <p:cNvSpPr>
                <a:spLocks noChangeArrowheads="1"/>
              </p:cNvSpPr>
              <p:nvPr/>
            </p:nvSpPr>
            <p:spPr bwMode="auto">
              <a:xfrm>
                <a:off x="2415" y="1009"/>
                <a:ext cx="397" cy="7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>
                <a:spAutoFit/>
              </a:bodyPr>
              <a:lstStyle/>
              <a:p>
                <a:pPr algn="ctr"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North Dakota</a:t>
                </a:r>
              </a:p>
            </p:txBody>
          </p:sp>
          <p:sp>
            <p:nvSpPr>
              <p:cNvPr id="25" name="Rectangle 62"/>
              <p:cNvSpPr>
                <a:spLocks noChangeArrowheads="1"/>
              </p:cNvSpPr>
              <p:nvPr/>
            </p:nvSpPr>
            <p:spPr bwMode="auto">
              <a:xfrm>
                <a:off x="1891" y="1011"/>
                <a:ext cx="251" cy="7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Montana</a:t>
                </a:r>
              </a:p>
            </p:txBody>
          </p:sp>
          <p:sp>
            <p:nvSpPr>
              <p:cNvPr id="26" name="Rectangle 63"/>
              <p:cNvSpPr>
                <a:spLocks noChangeArrowheads="1"/>
              </p:cNvSpPr>
              <p:nvPr/>
            </p:nvSpPr>
            <p:spPr bwMode="auto">
              <a:xfrm>
                <a:off x="1994" y="1433"/>
                <a:ext cx="269" cy="78"/>
              </a:xfrm>
              <a:prstGeom prst="rect">
                <a:avLst/>
              </a:prstGeom>
              <a:solidFill>
                <a:schemeClr val="accent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Wyoming</a:t>
                </a:r>
              </a:p>
            </p:txBody>
          </p:sp>
        </p:grpSp>
        <p:grpSp>
          <p:nvGrpSpPr>
            <p:cNvPr id="8" name="Group 64"/>
            <p:cNvGrpSpPr>
              <a:grpSpLocks/>
            </p:cNvGrpSpPr>
            <p:nvPr/>
          </p:nvGrpSpPr>
          <p:grpSpPr bwMode="auto">
            <a:xfrm>
              <a:off x="1043" y="1068"/>
              <a:ext cx="950" cy="799"/>
              <a:chOff x="335" y="927"/>
              <a:chExt cx="997" cy="852"/>
            </a:xfrm>
          </p:grpSpPr>
          <p:sp>
            <p:nvSpPr>
              <p:cNvPr id="12" name="Freeform 65"/>
              <p:cNvSpPr>
                <a:spLocks/>
              </p:cNvSpPr>
              <p:nvPr/>
            </p:nvSpPr>
            <p:spPr bwMode="auto">
              <a:xfrm>
                <a:off x="458" y="927"/>
                <a:ext cx="521" cy="388"/>
              </a:xfrm>
              <a:custGeom>
                <a:avLst/>
                <a:gdLst>
                  <a:gd name="T0" fmla="*/ 131 w 521"/>
                  <a:gd name="T1" fmla="*/ 0 h 388"/>
                  <a:gd name="T2" fmla="*/ 239 w 521"/>
                  <a:gd name="T3" fmla="*/ 30 h 388"/>
                  <a:gd name="T4" fmla="*/ 320 w 521"/>
                  <a:gd name="T5" fmla="*/ 49 h 388"/>
                  <a:gd name="T6" fmla="*/ 359 w 521"/>
                  <a:gd name="T7" fmla="*/ 58 h 388"/>
                  <a:gd name="T8" fmla="*/ 401 w 521"/>
                  <a:gd name="T9" fmla="*/ 64 h 388"/>
                  <a:gd name="T10" fmla="*/ 455 w 521"/>
                  <a:gd name="T11" fmla="*/ 74 h 388"/>
                  <a:gd name="T12" fmla="*/ 520 w 521"/>
                  <a:gd name="T13" fmla="*/ 86 h 388"/>
                  <a:gd name="T14" fmla="*/ 478 w 521"/>
                  <a:gd name="T15" fmla="*/ 387 h 388"/>
                  <a:gd name="T16" fmla="*/ 276 w 521"/>
                  <a:gd name="T17" fmla="*/ 344 h 388"/>
                  <a:gd name="T18" fmla="*/ 249 w 521"/>
                  <a:gd name="T19" fmla="*/ 364 h 388"/>
                  <a:gd name="T20" fmla="*/ 212 w 521"/>
                  <a:gd name="T21" fmla="*/ 334 h 388"/>
                  <a:gd name="T22" fmla="*/ 180 w 521"/>
                  <a:gd name="T23" fmla="*/ 364 h 388"/>
                  <a:gd name="T24" fmla="*/ 151 w 521"/>
                  <a:gd name="T25" fmla="*/ 338 h 388"/>
                  <a:gd name="T26" fmla="*/ 67 w 521"/>
                  <a:gd name="T27" fmla="*/ 334 h 388"/>
                  <a:gd name="T28" fmla="*/ 79 w 521"/>
                  <a:gd name="T29" fmla="*/ 285 h 388"/>
                  <a:gd name="T30" fmla="*/ 20 w 521"/>
                  <a:gd name="T31" fmla="*/ 281 h 388"/>
                  <a:gd name="T32" fmla="*/ 14 w 521"/>
                  <a:gd name="T33" fmla="*/ 253 h 388"/>
                  <a:gd name="T34" fmla="*/ 25 w 521"/>
                  <a:gd name="T35" fmla="*/ 223 h 388"/>
                  <a:gd name="T36" fmla="*/ 11 w 521"/>
                  <a:gd name="T37" fmla="*/ 197 h 388"/>
                  <a:gd name="T38" fmla="*/ 12 w 521"/>
                  <a:gd name="T39" fmla="*/ 120 h 388"/>
                  <a:gd name="T40" fmla="*/ 0 w 521"/>
                  <a:gd name="T41" fmla="*/ 62 h 388"/>
                  <a:gd name="T42" fmla="*/ 8 w 521"/>
                  <a:gd name="T43" fmla="*/ 40 h 388"/>
                  <a:gd name="T44" fmla="*/ 34 w 521"/>
                  <a:gd name="T45" fmla="*/ 49 h 388"/>
                  <a:gd name="T46" fmla="*/ 61 w 521"/>
                  <a:gd name="T47" fmla="*/ 83 h 388"/>
                  <a:gd name="T48" fmla="*/ 112 w 521"/>
                  <a:gd name="T49" fmla="*/ 91 h 388"/>
                  <a:gd name="T50" fmla="*/ 126 w 521"/>
                  <a:gd name="T51" fmla="*/ 119 h 388"/>
                  <a:gd name="T52" fmla="*/ 101 w 521"/>
                  <a:gd name="T53" fmla="*/ 119 h 388"/>
                  <a:gd name="T54" fmla="*/ 98 w 521"/>
                  <a:gd name="T55" fmla="*/ 142 h 388"/>
                  <a:gd name="T56" fmla="*/ 112 w 521"/>
                  <a:gd name="T57" fmla="*/ 145 h 388"/>
                  <a:gd name="T58" fmla="*/ 118 w 521"/>
                  <a:gd name="T59" fmla="*/ 169 h 388"/>
                  <a:gd name="T60" fmla="*/ 88 w 521"/>
                  <a:gd name="T61" fmla="*/ 187 h 388"/>
                  <a:gd name="T62" fmla="*/ 88 w 521"/>
                  <a:gd name="T63" fmla="*/ 204 h 388"/>
                  <a:gd name="T64" fmla="*/ 123 w 521"/>
                  <a:gd name="T65" fmla="*/ 204 h 388"/>
                  <a:gd name="T66" fmla="*/ 131 w 521"/>
                  <a:gd name="T67" fmla="*/ 162 h 388"/>
                  <a:gd name="T68" fmla="*/ 158 w 521"/>
                  <a:gd name="T69" fmla="*/ 136 h 388"/>
                  <a:gd name="T70" fmla="*/ 126 w 521"/>
                  <a:gd name="T71" fmla="*/ 71 h 388"/>
                  <a:gd name="T72" fmla="*/ 146 w 521"/>
                  <a:gd name="T73" fmla="*/ 51 h 388"/>
                  <a:gd name="T74" fmla="*/ 131 w 521"/>
                  <a:gd name="T75" fmla="*/ 0 h 38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521"/>
                  <a:gd name="T115" fmla="*/ 0 h 388"/>
                  <a:gd name="T116" fmla="*/ 521 w 521"/>
                  <a:gd name="T117" fmla="*/ 388 h 38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521" h="388">
                    <a:moveTo>
                      <a:pt x="131" y="0"/>
                    </a:moveTo>
                    <a:lnTo>
                      <a:pt x="239" y="30"/>
                    </a:lnTo>
                    <a:lnTo>
                      <a:pt x="320" y="49"/>
                    </a:lnTo>
                    <a:lnTo>
                      <a:pt x="359" y="58"/>
                    </a:lnTo>
                    <a:lnTo>
                      <a:pt x="401" y="64"/>
                    </a:lnTo>
                    <a:lnTo>
                      <a:pt x="455" y="74"/>
                    </a:lnTo>
                    <a:lnTo>
                      <a:pt x="520" y="86"/>
                    </a:lnTo>
                    <a:lnTo>
                      <a:pt x="478" y="387"/>
                    </a:lnTo>
                    <a:lnTo>
                      <a:pt x="276" y="344"/>
                    </a:lnTo>
                    <a:lnTo>
                      <a:pt x="249" y="364"/>
                    </a:lnTo>
                    <a:lnTo>
                      <a:pt x="212" y="334"/>
                    </a:lnTo>
                    <a:lnTo>
                      <a:pt x="180" y="364"/>
                    </a:lnTo>
                    <a:lnTo>
                      <a:pt x="151" y="338"/>
                    </a:lnTo>
                    <a:lnTo>
                      <a:pt x="67" y="334"/>
                    </a:lnTo>
                    <a:lnTo>
                      <a:pt x="79" y="285"/>
                    </a:lnTo>
                    <a:lnTo>
                      <a:pt x="20" y="281"/>
                    </a:lnTo>
                    <a:lnTo>
                      <a:pt x="14" y="253"/>
                    </a:lnTo>
                    <a:lnTo>
                      <a:pt x="25" y="223"/>
                    </a:lnTo>
                    <a:lnTo>
                      <a:pt x="11" y="197"/>
                    </a:lnTo>
                    <a:lnTo>
                      <a:pt x="12" y="120"/>
                    </a:lnTo>
                    <a:lnTo>
                      <a:pt x="0" y="62"/>
                    </a:lnTo>
                    <a:lnTo>
                      <a:pt x="8" y="40"/>
                    </a:lnTo>
                    <a:lnTo>
                      <a:pt x="34" y="49"/>
                    </a:lnTo>
                    <a:lnTo>
                      <a:pt x="61" y="83"/>
                    </a:lnTo>
                    <a:lnTo>
                      <a:pt x="112" y="91"/>
                    </a:lnTo>
                    <a:lnTo>
                      <a:pt x="126" y="119"/>
                    </a:lnTo>
                    <a:lnTo>
                      <a:pt x="101" y="119"/>
                    </a:lnTo>
                    <a:lnTo>
                      <a:pt x="98" y="142"/>
                    </a:lnTo>
                    <a:lnTo>
                      <a:pt x="112" y="145"/>
                    </a:lnTo>
                    <a:lnTo>
                      <a:pt x="118" y="169"/>
                    </a:lnTo>
                    <a:lnTo>
                      <a:pt x="88" y="187"/>
                    </a:lnTo>
                    <a:lnTo>
                      <a:pt x="88" y="204"/>
                    </a:lnTo>
                    <a:lnTo>
                      <a:pt x="123" y="204"/>
                    </a:lnTo>
                    <a:lnTo>
                      <a:pt x="131" y="162"/>
                    </a:lnTo>
                    <a:lnTo>
                      <a:pt x="158" y="136"/>
                    </a:lnTo>
                    <a:lnTo>
                      <a:pt x="126" y="71"/>
                    </a:lnTo>
                    <a:lnTo>
                      <a:pt x="146" y="51"/>
                    </a:lnTo>
                    <a:lnTo>
                      <a:pt x="131" y="0"/>
                    </a:lnTo>
                  </a:path>
                </a:pathLst>
              </a:custGeom>
              <a:solidFill>
                <a:schemeClr val="accent1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3" name="Freeform 66"/>
              <p:cNvSpPr>
                <a:spLocks/>
              </p:cNvSpPr>
              <p:nvPr/>
            </p:nvSpPr>
            <p:spPr bwMode="auto">
              <a:xfrm>
                <a:off x="335" y="1208"/>
                <a:ext cx="649" cy="504"/>
              </a:xfrm>
              <a:custGeom>
                <a:avLst/>
                <a:gdLst>
                  <a:gd name="T0" fmla="*/ 142 w 649"/>
                  <a:gd name="T1" fmla="*/ 0 h 504"/>
                  <a:gd name="T2" fmla="*/ 122 w 649"/>
                  <a:gd name="T3" fmla="*/ 10 h 504"/>
                  <a:gd name="T4" fmla="*/ 110 w 649"/>
                  <a:gd name="T5" fmla="*/ 55 h 504"/>
                  <a:gd name="T6" fmla="*/ 100 w 649"/>
                  <a:gd name="T7" fmla="*/ 91 h 504"/>
                  <a:gd name="T8" fmla="*/ 91 w 649"/>
                  <a:gd name="T9" fmla="*/ 121 h 504"/>
                  <a:gd name="T10" fmla="*/ 79 w 649"/>
                  <a:gd name="T11" fmla="*/ 155 h 504"/>
                  <a:gd name="T12" fmla="*/ 66 w 649"/>
                  <a:gd name="T13" fmla="*/ 187 h 504"/>
                  <a:gd name="T14" fmla="*/ 48 w 649"/>
                  <a:gd name="T15" fmla="*/ 223 h 504"/>
                  <a:gd name="T16" fmla="*/ 25 w 649"/>
                  <a:gd name="T17" fmla="*/ 264 h 504"/>
                  <a:gd name="T18" fmla="*/ 0 w 649"/>
                  <a:gd name="T19" fmla="*/ 304 h 504"/>
                  <a:gd name="T20" fmla="*/ 0 w 649"/>
                  <a:gd name="T21" fmla="*/ 392 h 504"/>
                  <a:gd name="T22" fmla="*/ 363 w 649"/>
                  <a:gd name="T23" fmla="*/ 468 h 504"/>
                  <a:gd name="T24" fmla="*/ 532 w 649"/>
                  <a:gd name="T25" fmla="*/ 503 h 504"/>
                  <a:gd name="T26" fmla="*/ 566 w 649"/>
                  <a:gd name="T27" fmla="*/ 328 h 504"/>
                  <a:gd name="T28" fmla="*/ 588 w 649"/>
                  <a:gd name="T29" fmla="*/ 313 h 504"/>
                  <a:gd name="T30" fmla="*/ 568 w 649"/>
                  <a:gd name="T31" fmla="*/ 274 h 504"/>
                  <a:gd name="T32" fmla="*/ 578 w 649"/>
                  <a:gd name="T33" fmla="*/ 234 h 504"/>
                  <a:gd name="T34" fmla="*/ 648 w 649"/>
                  <a:gd name="T35" fmla="*/ 168 h 504"/>
                  <a:gd name="T36" fmla="*/ 600 w 649"/>
                  <a:gd name="T37" fmla="*/ 106 h 504"/>
                  <a:gd name="T38" fmla="*/ 398 w 649"/>
                  <a:gd name="T39" fmla="*/ 63 h 504"/>
                  <a:gd name="T40" fmla="*/ 371 w 649"/>
                  <a:gd name="T41" fmla="*/ 81 h 504"/>
                  <a:gd name="T42" fmla="*/ 334 w 649"/>
                  <a:gd name="T43" fmla="*/ 52 h 504"/>
                  <a:gd name="T44" fmla="*/ 302 w 649"/>
                  <a:gd name="T45" fmla="*/ 83 h 504"/>
                  <a:gd name="T46" fmla="*/ 271 w 649"/>
                  <a:gd name="T47" fmla="*/ 52 h 504"/>
                  <a:gd name="T48" fmla="*/ 191 w 649"/>
                  <a:gd name="T49" fmla="*/ 53 h 504"/>
                  <a:gd name="T50" fmla="*/ 201 w 649"/>
                  <a:gd name="T51" fmla="*/ 4 h 504"/>
                  <a:gd name="T52" fmla="*/ 142 w 649"/>
                  <a:gd name="T53" fmla="*/ 0 h 504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49"/>
                  <a:gd name="T82" fmla="*/ 0 h 504"/>
                  <a:gd name="T83" fmla="*/ 649 w 649"/>
                  <a:gd name="T84" fmla="*/ 504 h 504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49" h="504">
                    <a:moveTo>
                      <a:pt x="142" y="0"/>
                    </a:moveTo>
                    <a:lnTo>
                      <a:pt x="122" y="10"/>
                    </a:lnTo>
                    <a:lnTo>
                      <a:pt x="110" y="55"/>
                    </a:lnTo>
                    <a:lnTo>
                      <a:pt x="100" y="91"/>
                    </a:lnTo>
                    <a:lnTo>
                      <a:pt x="91" y="121"/>
                    </a:lnTo>
                    <a:lnTo>
                      <a:pt x="79" y="155"/>
                    </a:lnTo>
                    <a:lnTo>
                      <a:pt x="66" y="187"/>
                    </a:lnTo>
                    <a:lnTo>
                      <a:pt x="48" y="223"/>
                    </a:lnTo>
                    <a:lnTo>
                      <a:pt x="25" y="264"/>
                    </a:lnTo>
                    <a:lnTo>
                      <a:pt x="0" y="304"/>
                    </a:lnTo>
                    <a:lnTo>
                      <a:pt x="0" y="392"/>
                    </a:lnTo>
                    <a:lnTo>
                      <a:pt x="363" y="468"/>
                    </a:lnTo>
                    <a:lnTo>
                      <a:pt x="532" y="503"/>
                    </a:lnTo>
                    <a:lnTo>
                      <a:pt x="566" y="328"/>
                    </a:lnTo>
                    <a:lnTo>
                      <a:pt x="588" y="313"/>
                    </a:lnTo>
                    <a:lnTo>
                      <a:pt x="568" y="274"/>
                    </a:lnTo>
                    <a:lnTo>
                      <a:pt x="578" y="234"/>
                    </a:lnTo>
                    <a:lnTo>
                      <a:pt x="648" y="168"/>
                    </a:lnTo>
                    <a:lnTo>
                      <a:pt x="600" y="106"/>
                    </a:lnTo>
                    <a:lnTo>
                      <a:pt x="398" y="63"/>
                    </a:lnTo>
                    <a:lnTo>
                      <a:pt x="371" y="81"/>
                    </a:lnTo>
                    <a:lnTo>
                      <a:pt x="334" y="52"/>
                    </a:lnTo>
                    <a:lnTo>
                      <a:pt x="302" y="83"/>
                    </a:lnTo>
                    <a:lnTo>
                      <a:pt x="271" y="52"/>
                    </a:lnTo>
                    <a:lnTo>
                      <a:pt x="191" y="53"/>
                    </a:lnTo>
                    <a:lnTo>
                      <a:pt x="201" y="4"/>
                    </a:lnTo>
                    <a:lnTo>
                      <a:pt x="142" y="0"/>
                    </a:lnTo>
                  </a:path>
                </a:pathLst>
              </a:custGeom>
              <a:solidFill>
                <a:schemeClr val="accent1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Freeform 67"/>
              <p:cNvSpPr>
                <a:spLocks/>
              </p:cNvSpPr>
              <p:nvPr/>
            </p:nvSpPr>
            <p:spPr bwMode="auto">
              <a:xfrm>
                <a:off x="865" y="1012"/>
                <a:ext cx="467" cy="767"/>
              </a:xfrm>
              <a:custGeom>
                <a:avLst/>
                <a:gdLst>
                  <a:gd name="T0" fmla="*/ 113 w 467"/>
                  <a:gd name="T1" fmla="*/ 0 h 767"/>
                  <a:gd name="T2" fmla="*/ 70 w 467"/>
                  <a:gd name="T3" fmla="*/ 299 h 767"/>
                  <a:gd name="T4" fmla="*/ 115 w 467"/>
                  <a:gd name="T5" fmla="*/ 363 h 767"/>
                  <a:gd name="T6" fmla="*/ 45 w 467"/>
                  <a:gd name="T7" fmla="*/ 429 h 767"/>
                  <a:gd name="T8" fmla="*/ 37 w 467"/>
                  <a:gd name="T9" fmla="*/ 475 h 767"/>
                  <a:gd name="T10" fmla="*/ 55 w 467"/>
                  <a:gd name="T11" fmla="*/ 508 h 767"/>
                  <a:gd name="T12" fmla="*/ 37 w 467"/>
                  <a:gd name="T13" fmla="*/ 524 h 767"/>
                  <a:gd name="T14" fmla="*/ 0 w 467"/>
                  <a:gd name="T15" fmla="*/ 698 h 767"/>
                  <a:gd name="T16" fmla="*/ 222 w 467"/>
                  <a:gd name="T17" fmla="*/ 738 h 767"/>
                  <a:gd name="T18" fmla="*/ 432 w 467"/>
                  <a:gd name="T19" fmla="*/ 766 h 767"/>
                  <a:gd name="T20" fmla="*/ 454 w 467"/>
                  <a:gd name="T21" fmla="*/ 608 h 767"/>
                  <a:gd name="T22" fmla="*/ 466 w 467"/>
                  <a:gd name="T23" fmla="*/ 520 h 767"/>
                  <a:gd name="T24" fmla="*/ 446 w 467"/>
                  <a:gd name="T25" fmla="*/ 489 h 767"/>
                  <a:gd name="T26" fmla="*/ 398 w 467"/>
                  <a:gd name="T27" fmla="*/ 497 h 767"/>
                  <a:gd name="T28" fmla="*/ 335 w 467"/>
                  <a:gd name="T29" fmla="*/ 505 h 767"/>
                  <a:gd name="T30" fmla="*/ 323 w 467"/>
                  <a:gd name="T31" fmla="*/ 434 h 767"/>
                  <a:gd name="T32" fmla="*/ 247 w 467"/>
                  <a:gd name="T33" fmla="*/ 376 h 767"/>
                  <a:gd name="T34" fmla="*/ 258 w 467"/>
                  <a:gd name="T35" fmla="*/ 339 h 767"/>
                  <a:gd name="T36" fmla="*/ 265 w 467"/>
                  <a:gd name="T37" fmla="*/ 274 h 767"/>
                  <a:gd name="T38" fmla="*/ 167 w 467"/>
                  <a:gd name="T39" fmla="*/ 133 h 767"/>
                  <a:gd name="T40" fmla="*/ 180 w 467"/>
                  <a:gd name="T41" fmla="*/ 9 h 767"/>
                  <a:gd name="T42" fmla="*/ 113 w 467"/>
                  <a:gd name="T43" fmla="*/ 0 h 76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67"/>
                  <a:gd name="T67" fmla="*/ 0 h 767"/>
                  <a:gd name="T68" fmla="*/ 467 w 467"/>
                  <a:gd name="T69" fmla="*/ 767 h 76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67" h="767">
                    <a:moveTo>
                      <a:pt x="113" y="0"/>
                    </a:moveTo>
                    <a:lnTo>
                      <a:pt x="70" y="299"/>
                    </a:lnTo>
                    <a:lnTo>
                      <a:pt x="115" y="363"/>
                    </a:lnTo>
                    <a:lnTo>
                      <a:pt x="45" y="429"/>
                    </a:lnTo>
                    <a:lnTo>
                      <a:pt x="37" y="475"/>
                    </a:lnTo>
                    <a:lnTo>
                      <a:pt x="55" y="508"/>
                    </a:lnTo>
                    <a:lnTo>
                      <a:pt x="37" y="524"/>
                    </a:lnTo>
                    <a:lnTo>
                      <a:pt x="0" y="698"/>
                    </a:lnTo>
                    <a:lnTo>
                      <a:pt x="222" y="738"/>
                    </a:lnTo>
                    <a:lnTo>
                      <a:pt x="432" y="766"/>
                    </a:lnTo>
                    <a:lnTo>
                      <a:pt x="454" y="608"/>
                    </a:lnTo>
                    <a:lnTo>
                      <a:pt x="466" y="520"/>
                    </a:lnTo>
                    <a:lnTo>
                      <a:pt x="446" y="489"/>
                    </a:lnTo>
                    <a:lnTo>
                      <a:pt x="398" y="497"/>
                    </a:lnTo>
                    <a:lnTo>
                      <a:pt x="335" y="505"/>
                    </a:lnTo>
                    <a:lnTo>
                      <a:pt x="323" y="434"/>
                    </a:lnTo>
                    <a:lnTo>
                      <a:pt x="247" y="376"/>
                    </a:lnTo>
                    <a:lnTo>
                      <a:pt x="258" y="339"/>
                    </a:lnTo>
                    <a:lnTo>
                      <a:pt x="265" y="274"/>
                    </a:lnTo>
                    <a:lnTo>
                      <a:pt x="167" y="133"/>
                    </a:lnTo>
                    <a:lnTo>
                      <a:pt x="180" y="9"/>
                    </a:lnTo>
                    <a:lnTo>
                      <a:pt x="113" y="0"/>
                    </a:lnTo>
                  </a:path>
                </a:pathLst>
              </a:custGeom>
              <a:solidFill>
                <a:schemeClr val="accent1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9" name="Rectangle 68"/>
            <p:cNvSpPr>
              <a:spLocks noChangeArrowheads="1"/>
            </p:cNvSpPr>
            <p:nvPr/>
          </p:nvSpPr>
          <p:spPr bwMode="auto">
            <a:xfrm>
              <a:off x="1691" y="1653"/>
              <a:ext cx="162" cy="7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defTabSz="48666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50">
                  <a:solidFill>
                    <a:prstClr val="white"/>
                  </a:solidFill>
                  <a:latin typeface="Arial" charset="0"/>
                  <a:cs typeface="Arial" charset="0"/>
                </a:rPr>
                <a:t>Idaho</a:t>
              </a:r>
            </a:p>
          </p:txBody>
        </p:sp>
        <p:sp>
          <p:nvSpPr>
            <p:cNvPr id="10" name="Rectangle 69"/>
            <p:cNvSpPr>
              <a:spLocks noChangeArrowheads="1"/>
            </p:cNvSpPr>
            <p:nvPr/>
          </p:nvSpPr>
          <p:spPr bwMode="auto">
            <a:xfrm>
              <a:off x="1254" y="1590"/>
              <a:ext cx="215" cy="7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defTabSz="48666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50">
                  <a:solidFill>
                    <a:prstClr val="white"/>
                  </a:solidFill>
                  <a:latin typeface="Arial" charset="0"/>
                  <a:cs typeface="Arial" charset="0"/>
                </a:rPr>
                <a:t>Oregon</a:t>
              </a:r>
            </a:p>
          </p:txBody>
        </p:sp>
        <p:sp>
          <p:nvSpPr>
            <p:cNvPr id="11" name="Rectangle 70"/>
            <p:cNvSpPr>
              <a:spLocks noChangeArrowheads="1"/>
            </p:cNvSpPr>
            <p:nvPr/>
          </p:nvSpPr>
          <p:spPr bwMode="auto">
            <a:xfrm rot="20543245">
              <a:off x="1255" y="1217"/>
              <a:ext cx="341" cy="7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spAutoFit/>
            </a:bodyPr>
            <a:lstStyle/>
            <a:p>
              <a:pPr defTabSz="48666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50">
                  <a:solidFill>
                    <a:prstClr val="white"/>
                  </a:solidFill>
                  <a:latin typeface="Arial" charset="0"/>
                  <a:cs typeface="Arial" charset="0"/>
                </a:rPr>
                <a:t>Washington</a:t>
              </a:r>
            </a:p>
          </p:txBody>
        </p:sp>
      </p:grpSp>
      <p:grpSp>
        <p:nvGrpSpPr>
          <p:cNvPr id="86" name="Group 4"/>
          <p:cNvGrpSpPr>
            <a:grpSpLocks/>
          </p:cNvGrpSpPr>
          <p:nvPr/>
        </p:nvGrpSpPr>
        <p:grpSpPr bwMode="auto">
          <a:xfrm>
            <a:off x="4212530" y="3603515"/>
            <a:ext cx="2286000" cy="1560910"/>
            <a:chOff x="772" y="2012"/>
            <a:chExt cx="2560" cy="1748"/>
          </a:xfrm>
        </p:grpSpPr>
        <p:grpSp>
          <p:nvGrpSpPr>
            <p:cNvPr id="87" name="Group 5"/>
            <p:cNvGrpSpPr>
              <a:grpSpLocks/>
            </p:cNvGrpSpPr>
            <p:nvPr/>
          </p:nvGrpSpPr>
          <p:grpSpPr bwMode="auto">
            <a:xfrm>
              <a:off x="772" y="2012"/>
              <a:ext cx="1071" cy="1185"/>
              <a:chOff x="654" y="1988"/>
              <a:chExt cx="1071" cy="1185"/>
            </a:xfrm>
          </p:grpSpPr>
          <p:sp>
            <p:nvSpPr>
              <p:cNvPr id="98" name="Freeform 6"/>
              <p:cNvSpPr>
                <a:spLocks/>
              </p:cNvSpPr>
              <p:nvPr/>
            </p:nvSpPr>
            <p:spPr bwMode="auto">
              <a:xfrm>
                <a:off x="654" y="1988"/>
                <a:ext cx="653" cy="1005"/>
              </a:xfrm>
              <a:custGeom>
                <a:avLst/>
                <a:gdLst>
                  <a:gd name="T0" fmla="*/ 50 w 685"/>
                  <a:gd name="T1" fmla="*/ 0 h 1072"/>
                  <a:gd name="T2" fmla="*/ 350 w 685"/>
                  <a:gd name="T3" fmla="*/ 60 h 1072"/>
                  <a:gd name="T4" fmla="*/ 285 w 685"/>
                  <a:gd name="T5" fmla="*/ 356 h 1072"/>
                  <a:gd name="T6" fmla="*/ 622 w 685"/>
                  <a:gd name="T7" fmla="*/ 806 h 1072"/>
                  <a:gd name="T8" fmla="*/ 652 w 685"/>
                  <a:gd name="T9" fmla="*/ 862 h 1072"/>
                  <a:gd name="T10" fmla="*/ 620 w 685"/>
                  <a:gd name="T11" fmla="*/ 891 h 1072"/>
                  <a:gd name="T12" fmla="*/ 600 w 685"/>
                  <a:gd name="T13" fmla="*/ 940 h 1072"/>
                  <a:gd name="T14" fmla="*/ 580 w 685"/>
                  <a:gd name="T15" fmla="*/ 969 h 1072"/>
                  <a:gd name="T16" fmla="*/ 602 w 685"/>
                  <a:gd name="T17" fmla="*/ 996 h 1072"/>
                  <a:gd name="T18" fmla="*/ 566 w 685"/>
                  <a:gd name="T19" fmla="*/ 1004 h 1072"/>
                  <a:gd name="T20" fmla="*/ 367 w 685"/>
                  <a:gd name="T21" fmla="*/ 998 h 1072"/>
                  <a:gd name="T22" fmla="*/ 356 w 685"/>
                  <a:gd name="T23" fmla="*/ 939 h 1072"/>
                  <a:gd name="T24" fmla="*/ 320 w 685"/>
                  <a:gd name="T25" fmla="*/ 896 h 1072"/>
                  <a:gd name="T26" fmla="*/ 295 w 685"/>
                  <a:gd name="T27" fmla="*/ 881 h 1072"/>
                  <a:gd name="T28" fmla="*/ 288 w 685"/>
                  <a:gd name="T29" fmla="*/ 850 h 1072"/>
                  <a:gd name="T30" fmla="*/ 268 w 685"/>
                  <a:gd name="T31" fmla="*/ 833 h 1072"/>
                  <a:gd name="T32" fmla="*/ 247 w 685"/>
                  <a:gd name="T33" fmla="*/ 813 h 1072"/>
                  <a:gd name="T34" fmla="*/ 239 w 685"/>
                  <a:gd name="T35" fmla="*/ 789 h 1072"/>
                  <a:gd name="T36" fmla="*/ 220 w 685"/>
                  <a:gd name="T37" fmla="*/ 774 h 1072"/>
                  <a:gd name="T38" fmla="*/ 190 w 685"/>
                  <a:gd name="T39" fmla="*/ 783 h 1072"/>
                  <a:gd name="T40" fmla="*/ 154 w 685"/>
                  <a:gd name="T41" fmla="*/ 770 h 1072"/>
                  <a:gd name="T42" fmla="*/ 154 w 685"/>
                  <a:gd name="T43" fmla="*/ 757 h 1072"/>
                  <a:gd name="T44" fmla="*/ 153 w 685"/>
                  <a:gd name="T45" fmla="*/ 729 h 1072"/>
                  <a:gd name="T46" fmla="*/ 139 w 685"/>
                  <a:gd name="T47" fmla="*/ 698 h 1072"/>
                  <a:gd name="T48" fmla="*/ 137 w 685"/>
                  <a:gd name="T49" fmla="*/ 673 h 1072"/>
                  <a:gd name="T50" fmla="*/ 122 w 685"/>
                  <a:gd name="T51" fmla="*/ 652 h 1072"/>
                  <a:gd name="T52" fmla="*/ 126 w 685"/>
                  <a:gd name="T53" fmla="*/ 631 h 1072"/>
                  <a:gd name="T54" fmla="*/ 84 w 685"/>
                  <a:gd name="T55" fmla="*/ 579 h 1072"/>
                  <a:gd name="T56" fmla="*/ 84 w 685"/>
                  <a:gd name="T57" fmla="*/ 550 h 1072"/>
                  <a:gd name="T58" fmla="*/ 106 w 685"/>
                  <a:gd name="T59" fmla="*/ 539 h 1072"/>
                  <a:gd name="T60" fmla="*/ 106 w 685"/>
                  <a:gd name="T61" fmla="*/ 521 h 1072"/>
                  <a:gd name="T62" fmla="*/ 84 w 685"/>
                  <a:gd name="T63" fmla="*/ 516 h 1072"/>
                  <a:gd name="T64" fmla="*/ 73 w 685"/>
                  <a:gd name="T65" fmla="*/ 488 h 1072"/>
                  <a:gd name="T66" fmla="*/ 62 w 685"/>
                  <a:gd name="T67" fmla="*/ 439 h 1072"/>
                  <a:gd name="T68" fmla="*/ 94 w 685"/>
                  <a:gd name="T69" fmla="*/ 466 h 1072"/>
                  <a:gd name="T70" fmla="*/ 82 w 685"/>
                  <a:gd name="T71" fmla="*/ 431 h 1072"/>
                  <a:gd name="T72" fmla="*/ 106 w 685"/>
                  <a:gd name="T73" fmla="*/ 431 h 1072"/>
                  <a:gd name="T74" fmla="*/ 106 w 685"/>
                  <a:gd name="T75" fmla="*/ 406 h 1072"/>
                  <a:gd name="T76" fmla="*/ 82 w 685"/>
                  <a:gd name="T77" fmla="*/ 389 h 1072"/>
                  <a:gd name="T78" fmla="*/ 71 w 685"/>
                  <a:gd name="T79" fmla="*/ 412 h 1072"/>
                  <a:gd name="T80" fmla="*/ 50 w 685"/>
                  <a:gd name="T81" fmla="*/ 405 h 1072"/>
                  <a:gd name="T82" fmla="*/ 9 w 685"/>
                  <a:gd name="T83" fmla="*/ 292 h 1072"/>
                  <a:gd name="T84" fmla="*/ 19 w 685"/>
                  <a:gd name="T85" fmla="*/ 211 h 1072"/>
                  <a:gd name="T86" fmla="*/ 0 w 685"/>
                  <a:gd name="T87" fmla="*/ 165 h 1072"/>
                  <a:gd name="T88" fmla="*/ 10 w 685"/>
                  <a:gd name="T89" fmla="*/ 130 h 1072"/>
                  <a:gd name="T90" fmla="*/ 31 w 685"/>
                  <a:gd name="T91" fmla="*/ 124 h 1072"/>
                  <a:gd name="T92" fmla="*/ 50 w 685"/>
                  <a:gd name="T93" fmla="*/ 68 h 1072"/>
                  <a:gd name="T94" fmla="*/ 50 w 685"/>
                  <a:gd name="T95" fmla="*/ 0 h 107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85"/>
                  <a:gd name="T145" fmla="*/ 0 h 1072"/>
                  <a:gd name="T146" fmla="*/ 685 w 685"/>
                  <a:gd name="T147" fmla="*/ 1072 h 107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85" h="1072">
                    <a:moveTo>
                      <a:pt x="52" y="0"/>
                    </a:moveTo>
                    <a:lnTo>
                      <a:pt x="367" y="64"/>
                    </a:lnTo>
                    <a:lnTo>
                      <a:pt x="299" y="380"/>
                    </a:lnTo>
                    <a:lnTo>
                      <a:pt x="652" y="860"/>
                    </a:lnTo>
                    <a:lnTo>
                      <a:pt x="684" y="920"/>
                    </a:lnTo>
                    <a:lnTo>
                      <a:pt x="650" y="950"/>
                    </a:lnTo>
                    <a:lnTo>
                      <a:pt x="629" y="1003"/>
                    </a:lnTo>
                    <a:lnTo>
                      <a:pt x="608" y="1034"/>
                    </a:lnTo>
                    <a:lnTo>
                      <a:pt x="631" y="1062"/>
                    </a:lnTo>
                    <a:lnTo>
                      <a:pt x="594" y="1071"/>
                    </a:lnTo>
                    <a:lnTo>
                      <a:pt x="385" y="1064"/>
                    </a:lnTo>
                    <a:lnTo>
                      <a:pt x="373" y="1002"/>
                    </a:lnTo>
                    <a:lnTo>
                      <a:pt x="336" y="956"/>
                    </a:lnTo>
                    <a:lnTo>
                      <a:pt x="309" y="940"/>
                    </a:lnTo>
                    <a:lnTo>
                      <a:pt x="302" y="907"/>
                    </a:lnTo>
                    <a:lnTo>
                      <a:pt x="281" y="889"/>
                    </a:lnTo>
                    <a:lnTo>
                      <a:pt x="259" y="867"/>
                    </a:lnTo>
                    <a:lnTo>
                      <a:pt x="251" y="842"/>
                    </a:lnTo>
                    <a:lnTo>
                      <a:pt x="231" y="826"/>
                    </a:lnTo>
                    <a:lnTo>
                      <a:pt x="199" y="835"/>
                    </a:lnTo>
                    <a:lnTo>
                      <a:pt x="162" y="821"/>
                    </a:lnTo>
                    <a:lnTo>
                      <a:pt x="162" y="808"/>
                    </a:lnTo>
                    <a:lnTo>
                      <a:pt x="161" y="778"/>
                    </a:lnTo>
                    <a:lnTo>
                      <a:pt x="146" y="745"/>
                    </a:lnTo>
                    <a:lnTo>
                      <a:pt x="144" y="718"/>
                    </a:lnTo>
                    <a:lnTo>
                      <a:pt x="128" y="695"/>
                    </a:lnTo>
                    <a:lnTo>
                      <a:pt x="132" y="673"/>
                    </a:lnTo>
                    <a:lnTo>
                      <a:pt x="88" y="618"/>
                    </a:lnTo>
                    <a:lnTo>
                      <a:pt x="88" y="587"/>
                    </a:lnTo>
                    <a:lnTo>
                      <a:pt x="111" y="575"/>
                    </a:lnTo>
                    <a:lnTo>
                      <a:pt x="111" y="556"/>
                    </a:lnTo>
                    <a:lnTo>
                      <a:pt x="88" y="550"/>
                    </a:lnTo>
                    <a:lnTo>
                      <a:pt x="77" y="520"/>
                    </a:lnTo>
                    <a:lnTo>
                      <a:pt x="65" y="468"/>
                    </a:lnTo>
                    <a:lnTo>
                      <a:pt x="99" y="497"/>
                    </a:lnTo>
                    <a:lnTo>
                      <a:pt x="86" y="460"/>
                    </a:lnTo>
                    <a:lnTo>
                      <a:pt x="111" y="460"/>
                    </a:lnTo>
                    <a:lnTo>
                      <a:pt x="111" y="433"/>
                    </a:lnTo>
                    <a:lnTo>
                      <a:pt x="86" y="415"/>
                    </a:lnTo>
                    <a:lnTo>
                      <a:pt x="74" y="440"/>
                    </a:lnTo>
                    <a:lnTo>
                      <a:pt x="52" y="432"/>
                    </a:lnTo>
                    <a:lnTo>
                      <a:pt x="9" y="312"/>
                    </a:lnTo>
                    <a:lnTo>
                      <a:pt x="20" y="225"/>
                    </a:lnTo>
                    <a:lnTo>
                      <a:pt x="0" y="176"/>
                    </a:lnTo>
                    <a:lnTo>
                      <a:pt x="10" y="139"/>
                    </a:lnTo>
                    <a:lnTo>
                      <a:pt x="32" y="132"/>
                    </a:lnTo>
                    <a:lnTo>
                      <a:pt x="52" y="73"/>
                    </a:lnTo>
                    <a:lnTo>
                      <a:pt x="52" y="0"/>
                    </a:lnTo>
                  </a:path>
                </a:pathLst>
              </a:custGeom>
              <a:solidFill>
                <a:srgbClr val="9BDE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99" name="Group 7"/>
              <p:cNvGrpSpPr>
                <a:grpSpLocks/>
              </p:cNvGrpSpPr>
              <p:nvPr/>
            </p:nvGrpSpPr>
            <p:grpSpPr bwMode="auto">
              <a:xfrm>
                <a:off x="942" y="2047"/>
                <a:ext cx="783" cy="1126"/>
                <a:chOff x="942" y="2047"/>
                <a:chExt cx="783" cy="1126"/>
              </a:xfrm>
            </p:grpSpPr>
            <p:sp>
              <p:nvSpPr>
                <p:cNvPr id="103" name="Freeform 8"/>
                <p:cNvSpPr>
                  <a:spLocks/>
                </p:cNvSpPr>
                <p:nvPr/>
              </p:nvSpPr>
              <p:spPr bwMode="auto">
                <a:xfrm>
                  <a:off x="942" y="2047"/>
                  <a:ext cx="493" cy="744"/>
                </a:xfrm>
                <a:custGeom>
                  <a:avLst/>
                  <a:gdLst>
                    <a:gd name="T0" fmla="*/ 62 w 518"/>
                    <a:gd name="T1" fmla="*/ 0 h 794"/>
                    <a:gd name="T2" fmla="*/ 0 w 518"/>
                    <a:gd name="T3" fmla="*/ 294 h 794"/>
                    <a:gd name="T4" fmla="*/ 335 w 518"/>
                    <a:gd name="T5" fmla="*/ 743 h 794"/>
                    <a:gd name="T6" fmla="*/ 356 w 518"/>
                    <a:gd name="T7" fmla="*/ 723 h 794"/>
                    <a:gd name="T8" fmla="*/ 355 w 518"/>
                    <a:gd name="T9" fmla="*/ 635 h 794"/>
                    <a:gd name="T10" fmla="*/ 396 w 518"/>
                    <a:gd name="T11" fmla="*/ 642 h 794"/>
                    <a:gd name="T12" fmla="*/ 440 w 518"/>
                    <a:gd name="T13" fmla="*/ 369 h 794"/>
                    <a:gd name="T14" fmla="*/ 468 w 518"/>
                    <a:gd name="T15" fmla="*/ 184 h 794"/>
                    <a:gd name="T16" fmla="*/ 477 w 518"/>
                    <a:gd name="T17" fmla="*/ 128 h 794"/>
                    <a:gd name="T18" fmla="*/ 492 w 518"/>
                    <a:gd name="T19" fmla="*/ 79 h 794"/>
                    <a:gd name="T20" fmla="*/ 271 w 518"/>
                    <a:gd name="T21" fmla="*/ 44 h 794"/>
                    <a:gd name="T22" fmla="*/ 62 w 518"/>
                    <a:gd name="T23" fmla="*/ 0 h 79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518"/>
                    <a:gd name="T37" fmla="*/ 0 h 794"/>
                    <a:gd name="T38" fmla="*/ 518 w 518"/>
                    <a:gd name="T39" fmla="*/ 794 h 79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518" h="794">
                      <a:moveTo>
                        <a:pt x="65" y="0"/>
                      </a:moveTo>
                      <a:lnTo>
                        <a:pt x="0" y="314"/>
                      </a:lnTo>
                      <a:lnTo>
                        <a:pt x="352" y="793"/>
                      </a:lnTo>
                      <a:lnTo>
                        <a:pt x="374" y="772"/>
                      </a:lnTo>
                      <a:lnTo>
                        <a:pt x="373" y="678"/>
                      </a:lnTo>
                      <a:lnTo>
                        <a:pt x="416" y="685"/>
                      </a:lnTo>
                      <a:lnTo>
                        <a:pt x="462" y="394"/>
                      </a:lnTo>
                      <a:lnTo>
                        <a:pt x="492" y="196"/>
                      </a:lnTo>
                      <a:lnTo>
                        <a:pt x="501" y="137"/>
                      </a:lnTo>
                      <a:lnTo>
                        <a:pt x="517" y="84"/>
                      </a:lnTo>
                      <a:lnTo>
                        <a:pt x="285" y="47"/>
                      </a:lnTo>
                      <a:lnTo>
                        <a:pt x="65" y="0"/>
                      </a:lnTo>
                    </a:path>
                  </a:pathLst>
                </a:custGeom>
                <a:solidFill>
                  <a:srgbClr val="9BDEFF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13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04" name="Freeform 9"/>
                <p:cNvSpPr>
                  <a:spLocks/>
                </p:cNvSpPr>
                <p:nvPr/>
              </p:nvSpPr>
              <p:spPr bwMode="auto">
                <a:xfrm>
                  <a:off x="1224" y="2616"/>
                  <a:ext cx="501" cy="557"/>
                </a:xfrm>
                <a:custGeom>
                  <a:avLst/>
                  <a:gdLst>
                    <a:gd name="T0" fmla="*/ 127 w 526"/>
                    <a:gd name="T1" fmla="*/ 0 h 594"/>
                    <a:gd name="T2" fmla="*/ 117 w 526"/>
                    <a:gd name="T3" fmla="*/ 71 h 594"/>
                    <a:gd name="T4" fmla="*/ 73 w 526"/>
                    <a:gd name="T5" fmla="*/ 64 h 594"/>
                    <a:gd name="T6" fmla="*/ 76 w 526"/>
                    <a:gd name="T7" fmla="*/ 158 h 594"/>
                    <a:gd name="T8" fmla="*/ 55 w 526"/>
                    <a:gd name="T9" fmla="*/ 175 h 594"/>
                    <a:gd name="T10" fmla="*/ 87 w 526"/>
                    <a:gd name="T11" fmla="*/ 232 h 594"/>
                    <a:gd name="T12" fmla="*/ 55 w 526"/>
                    <a:gd name="T13" fmla="*/ 257 h 594"/>
                    <a:gd name="T14" fmla="*/ 39 w 526"/>
                    <a:gd name="T15" fmla="*/ 299 h 594"/>
                    <a:gd name="T16" fmla="*/ 15 w 526"/>
                    <a:gd name="T17" fmla="*/ 339 h 594"/>
                    <a:gd name="T18" fmla="*/ 32 w 526"/>
                    <a:gd name="T19" fmla="*/ 363 h 594"/>
                    <a:gd name="T20" fmla="*/ 3 w 526"/>
                    <a:gd name="T21" fmla="*/ 373 h 594"/>
                    <a:gd name="T22" fmla="*/ 0 w 526"/>
                    <a:gd name="T23" fmla="*/ 411 h 594"/>
                    <a:gd name="T24" fmla="*/ 282 w 526"/>
                    <a:gd name="T25" fmla="*/ 553 h 594"/>
                    <a:gd name="T26" fmla="*/ 441 w 526"/>
                    <a:gd name="T27" fmla="*/ 556 h 594"/>
                    <a:gd name="T28" fmla="*/ 500 w 526"/>
                    <a:gd name="T29" fmla="*/ 42 h 594"/>
                    <a:gd name="T30" fmla="*/ 127 w 526"/>
                    <a:gd name="T31" fmla="*/ 0 h 59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26"/>
                    <a:gd name="T49" fmla="*/ 0 h 594"/>
                    <a:gd name="T50" fmla="*/ 526 w 526"/>
                    <a:gd name="T51" fmla="*/ 594 h 59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26" h="594">
                      <a:moveTo>
                        <a:pt x="133" y="0"/>
                      </a:moveTo>
                      <a:lnTo>
                        <a:pt x="123" y="76"/>
                      </a:lnTo>
                      <a:lnTo>
                        <a:pt x="77" y="68"/>
                      </a:lnTo>
                      <a:lnTo>
                        <a:pt x="80" y="168"/>
                      </a:lnTo>
                      <a:lnTo>
                        <a:pt x="58" y="187"/>
                      </a:lnTo>
                      <a:lnTo>
                        <a:pt x="91" y="247"/>
                      </a:lnTo>
                      <a:lnTo>
                        <a:pt x="58" y="274"/>
                      </a:lnTo>
                      <a:lnTo>
                        <a:pt x="41" y="319"/>
                      </a:lnTo>
                      <a:lnTo>
                        <a:pt x="16" y="362"/>
                      </a:lnTo>
                      <a:lnTo>
                        <a:pt x="34" y="387"/>
                      </a:lnTo>
                      <a:lnTo>
                        <a:pt x="3" y="398"/>
                      </a:lnTo>
                      <a:lnTo>
                        <a:pt x="0" y="438"/>
                      </a:lnTo>
                      <a:lnTo>
                        <a:pt x="296" y="590"/>
                      </a:lnTo>
                      <a:lnTo>
                        <a:pt x="463" y="593"/>
                      </a:lnTo>
                      <a:lnTo>
                        <a:pt x="525" y="45"/>
                      </a:lnTo>
                      <a:lnTo>
                        <a:pt x="133" y="0"/>
                      </a:lnTo>
                    </a:path>
                  </a:pathLst>
                </a:custGeom>
                <a:solidFill>
                  <a:srgbClr val="9BDEFF"/>
                </a:solidFill>
                <a:ln w="2540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013">
                    <a:solidFill>
                      <a:prstClr val="white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sp>
            <p:nvSpPr>
              <p:cNvPr id="100" name="Rectangle 10"/>
              <p:cNvSpPr>
                <a:spLocks noChangeArrowheads="1"/>
              </p:cNvSpPr>
              <p:nvPr/>
            </p:nvSpPr>
            <p:spPr bwMode="auto">
              <a:xfrm>
                <a:off x="840" y="2606"/>
                <a:ext cx="309" cy="8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06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California</a:t>
                </a:r>
              </a:p>
            </p:txBody>
          </p:sp>
          <p:sp>
            <p:nvSpPr>
              <p:cNvPr id="101" name="Rectangle 11"/>
              <p:cNvSpPr>
                <a:spLocks noChangeArrowheads="1"/>
              </p:cNvSpPr>
              <p:nvPr/>
            </p:nvSpPr>
            <p:spPr bwMode="auto">
              <a:xfrm>
                <a:off x="1086" y="2258"/>
                <a:ext cx="223" cy="7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Nevada</a:t>
                </a:r>
              </a:p>
            </p:txBody>
          </p:sp>
          <p:sp>
            <p:nvSpPr>
              <p:cNvPr id="102" name="Rectangle 12"/>
              <p:cNvSpPr>
                <a:spLocks noChangeArrowheads="1"/>
              </p:cNvSpPr>
              <p:nvPr/>
            </p:nvSpPr>
            <p:spPr bwMode="auto">
              <a:xfrm>
                <a:off x="1395" y="2810"/>
                <a:ext cx="219" cy="7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defTabSz="486668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5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Arizona</a:t>
                </a:r>
              </a:p>
            </p:txBody>
          </p:sp>
        </p:grpSp>
        <p:grpSp>
          <p:nvGrpSpPr>
            <p:cNvPr id="88" name="Group 13"/>
            <p:cNvGrpSpPr>
              <a:grpSpLocks/>
            </p:cNvGrpSpPr>
            <p:nvPr/>
          </p:nvGrpSpPr>
          <p:grpSpPr bwMode="auto">
            <a:xfrm>
              <a:off x="1781" y="2684"/>
              <a:ext cx="1551" cy="1076"/>
              <a:chOff x="1663" y="2660"/>
              <a:chExt cx="1551" cy="1076"/>
            </a:xfrm>
          </p:grpSpPr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1663" y="2660"/>
                <a:ext cx="533" cy="528"/>
              </a:xfrm>
              <a:custGeom>
                <a:avLst/>
                <a:gdLst>
                  <a:gd name="T0" fmla="*/ 64 w 559"/>
                  <a:gd name="T1" fmla="*/ 0 h 563"/>
                  <a:gd name="T2" fmla="*/ 532 w 559"/>
                  <a:gd name="T3" fmla="*/ 21 h 563"/>
                  <a:gd name="T4" fmla="*/ 509 w 559"/>
                  <a:gd name="T5" fmla="*/ 487 h 563"/>
                  <a:gd name="T6" fmla="*/ 358 w 559"/>
                  <a:gd name="T7" fmla="*/ 478 h 563"/>
                  <a:gd name="T8" fmla="*/ 215 w 559"/>
                  <a:gd name="T9" fmla="*/ 475 h 563"/>
                  <a:gd name="T10" fmla="*/ 215 w 559"/>
                  <a:gd name="T11" fmla="*/ 492 h 563"/>
                  <a:gd name="T12" fmla="*/ 96 w 559"/>
                  <a:gd name="T13" fmla="*/ 492 h 563"/>
                  <a:gd name="T14" fmla="*/ 90 w 559"/>
                  <a:gd name="T15" fmla="*/ 527 h 563"/>
                  <a:gd name="T16" fmla="*/ 0 w 559"/>
                  <a:gd name="T17" fmla="*/ 516 h 563"/>
                  <a:gd name="T18" fmla="*/ 51 w 559"/>
                  <a:gd name="T19" fmla="*/ 122 h 563"/>
                  <a:gd name="T20" fmla="*/ 64 w 559"/>
                  <a:gd name="T21" fmla="*/ 0 h 56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59"/>
                  <a:gd name="T34" fmla="*/ 0 h 563"/>
                  <a:gd name="T35" fmla="*/ 559 w 559"/>
                  <a:gd name="T36" fmla="*/ 563 h 56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59" h="563">
                    <a:moveTo>
                      <a:pt x="67" y="0"/>
                    </a:moveTo>
                    <a:lnTo>
                      <a:pt x="558" y="22"/>
                    </a:lnTo>
                    <a:lnTo>
                      <a:pt x="534" y="519"/>
                    </a:lnTo>
                    <a:lnTo>
                      <a:pt x="375" y="510"/>
                    </a:lnTo>
                    <a:lnTo>
                      <a:pt x="226" y="506"/>
                    </a:lnTo>
                    <a:lnTo>
                      <a:pt x="226" y="525"/>
                    </a:lnTo>
                    <a:lnTo>
                      <a:pt x="101" y="525"/>
                    </a:lnTo>
                    <a:lnTo>
                      <a:pt x="94" y="562"/>
                    </a:lnTo>
                    <a:lnTo>
                      <a:pt x="0" y="550"/>
                    </a:lnTo>
                    <a:lnTo>
                      <a:pt x="53" y="130"/>
                    </a:lnTo>
                    <a:lnTo>
                      <a:pt x="67" y="0"/>
                    </a:lnTo>
                  </a:path>
                </a:pathLst>
              </a:custGeom>
              <a:solidFill>
                <a:srgbClr val="9BDE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1874" y="2739"/>
                <a:ext cx="1078" cy="997"/>
              </a:xfrm>
              <a:custGeom>
                <a:avLst/>
                <a:gdLst>
                  <a:gd name="T0" fmla="*/ 312 w 1131"/>
                  <a:gd name="T1" fmla="*/ 0 h 1063"/>
                  <a:gd name="T2" fmla="*/ 550 w 1131"/>
                  <a:gd name="T3" fmla="*/ 8 h 1063"/>
                  <a:gd name="T4" fmla="*/ 550 w 1131"/>
                  <a:gd name="T5" fmla="*/ 189 h 1063"/>
                  <a:gd name="T6" fmla="*/ 671 w 1131"/>
                  <a:gd name="T7" fmla="*/ 239 h 1063"/>
                  <a:gd name="T8" fmla="*/ 704 w 1131"/>
                  <a:gd name="T9" fmla="*/ 222 h 1063"/>
                  <a:gd name="T10" fmla="*/ 784 w 1131"/>
                  <a:gd name="T11" fmla="*/ 262 h 1063"/>
                  <a:gd name="T12" fmla="*/ 831 w 1131"/>
                  <a:gd name="T13" fmla="*/ 259 h 1063"/>
                  <a:gd name="T14" fmla="*/ 924 w 1131"/>
                  <a:gd name="T15" fmla="*/ 219 h 1063"/>
                  <a:gd name="T16" fmla="*/ 976 w 1131"/>
                  <a:gd name="T17" fmla="*/ 257 h 1063"/>
                  <a:gd name="T18" fmla="*/ 1023 w 1131"/>
                  <a:gd name="T19" fmla="*/ 267 h 1063"/>
                  <a:gd name="T20" fmla="*/ 1023 w 1131"/>
                  <a:gd name="T21" fmla="*/ 415 h 1063"/>
                  <a:gd name="T22" fmla="*/ 1077 w 1131"/>
                  <a:gd name="T23" fmla="*/ 506 h 1063"/>
                  <a:gd name="T24" fmla="*/ 1064 w 1131"/>
                  <a:gd name="T25" fmla="*/ 632 h 1063"/>
                  <a:gd name="T26" fmla="*/ 1006 w 1131"/>
                  <a:gd name="T27" fmla="*/ 682 h 1063"/>
                  <a:gd name="T28" fmla="*/ 993 w 1131"/>
                  <a:gd name="T29" fmla="*/ 636 h 1063"/>
                  <a:gd name="T30" fmla="*/ 976 w 1131"/>
                  <a:gd name="T31" fmla="*/ 657 h 1063"/>
                  <a:gd name="T32" fmla="*/ 988 w 1131"/>
                  <a:gd name="T33" fmla="*/ 687 h 1063"/>
                  <a:gd name="T34" fmla="*/ 885 w 1131"/>
                  <a:gd name="T35" fmla="*/ 762 h 1063"/>
                  <a:gd name="T36" fmla="*/ 860 w 1131"/>
                  <a:gd name="T37" fmla="*/ 765 h 1063"/>
                  <a:gd name="T38" fmla="*/ 805 w 1131"/>
                  <a:gd name="T39" fmla="*/ 803 h 1063"/>
                  <a:gd name="T40" fmla="*/ 805 w 1131"/>
                  <a:gd name="T41" fmla="*/ 823 h 1063"/>
                  <a:gd name="T42" fmla="*/ 788 w 1131"/>
                  <a:gd name="T43" fmla="*/ 828 h 1063"/>
                  <a:gd name="T44" fmla="*/ 802 w 1131"/>
                  <a:gd name="T45" fmla="*/ 853 h 1063"/>
                  <a:gd name="T46" fmla="*/ 772 w 1131"/>
                  <a:gd name="T47" fmla="*/ 891 h 1063"/>
                  <a:gd name="T48" fmla="*/ 788 w 1131"/>
                  <a:gd name="T49" fmla="*/ 945 h 1063"/>
                  <a:gd name="T50" fmla="*/ 805 w 1131"/>
                  <a:gd name="T51" fmla="*/ 963 h 1063"/>
                  <a:gd name="T52" fmla="*/ 802 w 1131"/>
                  <a:gd name="T53" fmla="*/ 996 h 1063"/>
                  <a:gd name="T54" fmla="*/ 759 w 1131"/>
                  <a:gd name="T55" fmla="*/ 996 h 1063"/>
                  <a:gd name="T56" fmla="*/ 722 w 1131"/>
                  <a:gd name="T57" fmla="*/ 980 h 1063"/>
                  <a:gd name="T58" fmla="*/ 697 w 1131"/>
                  <a:gd name="T59" fmla="*/ 984 h 1063"/>
                  <a:gd name="T60" fmla="*/ 613 w 1131"/>
                  <a:gd name="T61" fmla="*/ 955 h 1063"/>
                  <a:gd name="T62" fmla="*/ 576 w 1131"/>
                  <a:gd name="T63" fmla="*/ 840 h 1063"/>
                  <a:gd name="T64" fmla="*/ 517 w 1131"/>
                  <a:gd name="T65" fmla="*/ 786 h 1063"/>
                  <a:gd name="T66" fmla="*/ 465 w 1131"/>
                  <a:gd name="T67" fmla="*/ 687 h 1063"/>
                  <a:gd name="T68" fmla="*/ 441 w 1131"/>
                  <a:gd name="T69" fmla="*/ 676 h 1063"/>
                  <a:gd name="T70" fmla="*/ 414 w 1131"/>
                  <a:gd name="T71" fmla="*/ 652 h 1063"/>
                  <a:gd name="T72" fmla="*/ 387 w 1131"/>
                  <a:gd name="T73" fmla="*/ 652 h 1063"/>
                  <a:gd name="T74" fmla="*/ 346 w 1131"/>
                  <a:gd name="T75" fmla="*/ 643 h 1063"/>
                  <a:gd name="T76" fmla="*/ 316 w 1131"/>
                  <a:gd name="T77" fmla="*/ 652 h 1063"/>
                  <a:gd name="T78" fmla="*/ 295 w 1131"/>
                  <a:gd name="T79" fmla="*/ 702 h 1063"/>
                  <a:gd name="T80" fmla="*/ 263 w 1131"/>
                  <a:gd name="T81" fmla="*/ 710 h 1063"/>
                  <a:gd name="T82" fmla="*/ 194 w 1131"/>
                  <a:gd name="T83" fmla="*/ 671 h 1063"/>
                  <a:gd name="T84" fmla="*/ 154 w 1131"/>
                  <a:gd name="T85" fmla="*/ 624 h 1063"/>
                  <a:gd name="T86" fmla="*/ 148 w 1131"/>
                  <a:gd name="T87" fmla="*/ 566 h 1063"/>
                  <a:gd name="T88" fmla="*/ 117 w 1131"/>
                  <a:gd name="T89" fmla="*/ 527 h 1063"/>
                  <a:gd name="T90" fmla="*/ 50 w 1131"/>
                  <a:gd name="T91" fmla="*/ 473 h 1063"/>
                  <a:gd name="T92" fmla="*/ 0 w 1131"/>
                  <a:gd name="T93" fmla="*/ 416 h 1063"/>
                  <a:gd name="T94" fmla="*/ 0 w 1131"/>
                  <a:gd name="T95" fmla="*/ 393 h 1063"/>
                  <a:gd name="T96" fmla="*/ 163 w 1131"/>
                  <a:gd name="T97" fmla="*/ 394 h 1063"/>
                  <a:gd name="T98" fmla="*/ 295 w 1131"/>
                  <a:gd name="T99" fmla="*/ 405 h 1063"/>
                  <a:gd name="T100" fmla="*/ 312 w 1131"/>
                  <a:gd name="T101" fmla="*/ 0 h 106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131"/>
                  <a:gd name="T154" fmla="*/ 0 h 1063"/>
                  <a:gd name="T155" fmla="*/ 1131 w 1131"/>
                  <a:gd name="T156" fmla="*/ 1063 h 106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131" h="1063">
                    <a:moveTo>
                      <a:pt x="327" y="0"/>
                    </a:moveTo>
                    <a:lnTo>
                      <a:pt x="577" y="9"/>
                    </a:lnTo>
                    <a:lnTo>
                      <a:pt x="577" y="202"/>
                    </a:lnTo>
                    <a:lnTo>
                      <a:pt x="704" y="255"/>
                    </a:lnTo>
                    <a:lnTo>
                      <a:pt x="739" y="237"/>
                    </a:lnTo>
                    <a:lnTo>
                      <a:pt x="823" y="279"/>
                    </a:lnTo>
                    <a:lnTo>
                      <a:pt x="872" y="276"/>
                    </a:lnTo>
                    <a:lnTo>
                      <a:pt x="969" y="234"/>
                    </a:lnTo>
                    <a:lnTo>
                      <a:pt x="1024" y="274"/>
                    </a:lnTo>
                    <a:lnTo>
                      <a:pt x="1073" y="285"/>
                    </a:lnTo>
                    <a:lnTo>
                      <a:pt x="1073" y="442"/>
                    </a:lnTo>
                    <a:lnTo>
                      <a:pt x="1130" y="540"/>
                    </a:lnTo>
                    <a:lnTo>
                      <a:pt x="1116" y="674"/>
                    </a:lnTo>
                    <a:lnTo>
                      <a:pt x="1055" y="727"/>
                    </a:lnTo>
                    <a:lnTo>
                      <a:pt x="1042" y="678"/>
                    </a:lnTo>
                    <a:lnTo>
                      <a:pt x="1024" y="701"/>
                    </a:lnTo>
                    <a:lnTo>
                      <a:pt x="1037" y="732"/>
                    </a:lnTo>
                    <a:lnTo>
                      <a:pt x="928" y="812"/>
                    </a:lnTo>
                    <a:lnTo>
                      <a:pt x="902" y="816"/>
                    </a:lnTo>
                    <a:lnTo>
                      <a:pt x="845" y="856"/>
                    </a:lnTo>
                    <a:lnTo>
                      <a:pt x="845" y="878"/>
                    </a:lnTo>
                    <a:lnTo>
                      <a:pt x="827" y="883"/>
                    </a:lnTo>
                    <a:lnTo>
                      <a:pt x="841" y="909"/>
                    </a:lnTo>
                    <a:lnTo>
                      <a:pt x="810" y="950"/>
                    </a:lnTo>
                    <a:lnTo>
                      <a:pt x="827" y="1008"/>
                    </a:lnTo>
                    <a:lnTo>
                      <a:pt x="845" y="1027"/>
                    </a:lnTo>
                    <a:lnTo>
                      <a:pt x="841" y="1062"/>
                    </a:lnTo>
                    <a:lnTo>
                      <a:pt x="796" y="1062"/>
                    </a:lnTo>
                    <a:lnTo>
                      <a:pt x="757" y="1045"/>
                    </a:lnTo>
                    <a:lnTo>
                      <a:pt x="731" y="1049"/>
                    </a:lnTo>
                    <a:lnTo>
                      <a:pt x="643" y="1018"/>
                    </a:lnTo>
                    <a:lnTo>
                      <a:pt x="604" y="896"/>
                    </a:lnTo>
                    <a:lnTo>
                      <a:pt x="542" y="838"/>
                    </a:lnTo>
                    <a:lnTo>
                      <a:pt x="488" y="732"/>
                    </a:lnTo>
                    <a:lnTo>
                      <a:pt x="463" y="721"/>
                    </a:lnTo>
                    <a:lnTo>
                      <a:pt x="434" y="695"/>
                    </a:lnTo>
                    <a:lnTo>
                      <a:pt x="406" y="695"/>
                    </a:lnTo>
                    <a:lnTo>
                      <a:pt x="363" y="686"/>
                    </a:lnTo>
                    <a:lnTo>
                      <a:pt x="332" y="695"/>
                    </a:lnTo>
                    <a:lnTo>
                      <a:pt x="309" y="748"/>
                    </a:lnTo>
                    <a:lnTo>
                      <a:pt x="276" y="757"/>
                    </a:lnTo>
                    <a:lnTo>
                      <a:pt x="204" y="715"/>
                    </a:lnTo>
                    <a:lnTo>
                      <a:pt x="162" y="665"/>
                    </a:lnTo>
                    <a:lnTo>
                      <a:pt x="155" y="604"/>
                    </a:lnTo>
                    <a:lnTo>
                      <a:pt x="123" y="562"/>
                    </a:lnTo>
                    <a:lnTo>
                      <a:pt x="52" y="504"/>
                    </a:lnTo>
                    <a:lnTo>
                      <a:pt x="0" y="444"/>
                    </a:lnTo>
                    <a:lnTo>
                      <a:pt x="0" y="419"/>
                    </a:lnTo>
                    <a:lnTo>
                      <a:pt x="171" y="420"/>
                    </a:lnTo>
                    <a:lnTo>
                      <a:pt x="309" y="432"/>
                    </a:lnTo>
                    <a:lnTo>
                      <a:pt x="327" y="0"/>
                    </a:lnTo>
                  </a:path>
                </a:pathLst>
              </a:custGeom>
              <a:solidFill>
                <a:srgbClr val="9BDE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2186" y="2682"/>
                <a:ext cx="668" cy="320"/>
              </a:xfrm>
              <a:custGeom>
                <a:avLst/>
                <a:gdLst>
                  <a:gd name="T0" fmla="*/ 5 w 701"/>
                  <a:gd name="T1" fmla="*/ 0 h 342"/>
                  <a:gd name="T2" fmla="*/ 0 w 701"/>
                  <a:gd name="T3" fmla="*/ 57 h 342"/>
                  <a:gd name="T4" fmla="*/ 237 w 701"/>
                  <a:gd name="T5" fmla="*/ 65 h 342"/>
                  <a:gd name="T6" fmla="*/ 238 w 701"/>
                  <a:gd name="T7" fmla="*/ 247 h 342"/>
                  <a:gd name="T8" fmla="*/ 360 w 701"/>
                  <a:gd name="T9" fmla="*/ 298 h 342"/>
                  <a:gd name="T10" fmla="*/ 393 w 701"/>
                  <a:gd name="T11" fmla="*/ 279 h 342"/>
                  <a:gd name="T12" fmla="*/ 470 w 701"/>
                  <a:gd name="T13" fmla="*/ 319 h 342"/>
                  <a:gd name="T14" fmla="*/ 520 w 701"/>
                  <a:gd name="T15" fmla="*/ 318 h 342"/>
                  <a:gd name="T16" fmla="*/ 613 w 701"/>
                  <a:gd name="T17" fmla="*/ 279 h 342"/>
                  <a:gd name="T18" fmla="*/ 667 w 701"/>
                  <a:gd name="T19" fmla="*/ 316 h 342"/>
                  <a:gd name="T20" fmla="*/ 667 w 701"/>
                  <a:gd name="T21" fmla="*/ 119 h 342"/>
                  <a:gd name="T22" fmla="*/ 650 w 701"/>
                  <a:gd name="T23" fmla="*/ 5 h 342"/>
                  <a:gd name="T24" fmla="*/ 5 w 701"/>
                  <a:gd name="T25" fmla="*/ 0 h 34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701"/>
                  <a:gd name="T40" fmla="*/ 0 h 342"/>
                  <a:gd name="T41" fmla="*/ 701 w 701"/>
                  <a:gd name="T42" fmla="*/ 342 h 34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701" h="342">
                    <a:moveTo>
                      <a:pt x="5" y="0"/>
                    </a:moveTo>
                    <a:lnTo>
                      <a:pt x="0" y="61"/>
                    </a:lnTo>
                    <a:lnTo>
                      <a:pt x="249" y="70"/>
                    </a:lnTo>
                    <a:lnTo>
                      <a:pt x="250" y="264"/>
                    </a:lnTo>
                    <a:lnTo>
                      <a:pt x="378" y="318"/>
                    </a:lnTo>
                    <a:lnTo>
                      <a:pt x="412" y="298"/>
                    </a:lnTo>
                    <a:lnTo>
                      <a:pt x="493" y="341"/>
                    </a:lnTo>
                    <a:lnTo>
                      <a:pt x="546" y="340"/>
                    </a:lnTo>
                    <a:lnTo>
                      <a:pt x="643" y="298"/>
                    </a:lnTo>
                    <a:lnTo>
                      <a:pt x="700" y="338"/>
                    </a:lnTo>
                    <a:lnTo>
                      <a:pt x="700" y="127"/>
                    </a:lnTo>
                    <a:lnTo>
                      <a:pt x="682" y="5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9BDE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2838" y="2697"/>
                <a:ext cx="376" cy="351"/>
              </a:xfrm>
              <a:custGeom>
                <a:avLst/>
                <a:gdLst>
                  <a:gd name="T0" fmla="*/ 0 w 395"/>
                  <a:gd name="T1" fmla="*/ 32 h 375"/>
                  <a:gd name="T2" fmla="*/ 148 w 395"/>
                  <a:gd name="T3" fmla="*/ 14 h 375"/>
                  <a:gd name="T4" fmla="*/ 330 w 395"/>
                  <a:gd name="T5" fmla="*/ 0 h 375"/>
                  <a:gd name="T6" fmla="*/ 322 w 395"/>
                  <a:gd name="T7" fmla="*/ 46 h 375"/>
                  <a:gd name="T8" fmla="*/ 361 w 395"/>
                  <a:gd name="T9" fmla="*/ 37 h 375"/>
                  <a:gd name="T10" fmla="*/ 375 w 395"/>
                  <a:gd name="T11" fmla="*/ 66 h 375"/>
                  <a:gd name="T12" fmla="*/ 333 w 395"/>
                  <a:gd name="T13" fmla="*/ 95 h 375"/>
                  <a:gd name="T14" fmla="*/ 343 w 395"/>
                  <a:gd name="T15" fmla="*/ 144 h 375"/>
                  <a:gd name="T16" fmla="*/ 300 w 395"/>
                  <a:gd name="T17" fmla="*/ 224 h 375"/>
                  <a:gd name="T18" fmla="*/ 267 w 395"/>
                  <a:gd name="T19" fmla="*/ 275 h 375"/>
                  <a:gd name="T20" fmla="*/ 287 w 395"/>
                  <a:gd name="T21" fmla="*/ 339 h 375"/>
                  <a:gd name="T22" fmla="*/ 54 w 395"/>
                  <a:gd name="T23" fmla="*/ 350 h 375"/>
                  <a:gd name="T24" fmla="*/ 52 w 395"/>
                  <a:gd name="T25" fmla="*/ 311 h 375"/>
                  <a:gd name="T26" fmla="*/ 8 w 395"/>
                  <a:gd name="T27" fmla="*/ 302 h 375"/>
                  <a:gd name="T28" fmla="*/ 8 w 395"/>
                  <a:gd name="T29" fmla="*/ 95 h 375"/>
                  <a:gd name="T30" fmla="*/ 0 w 395"/>
                  <a:gd name="T31" fmla="*/ 32 h 37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395"/>
                  <a:gd name="T49" fmla="*/ 0 h 375"/>
                  <a:gd name="T50" fmla="*/ 395 w 395"/>
                  <a:gd name="T51" fmla="*/ 375 h 37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395" h="375">
                    <a:moveTo>
                      <a:pt x="0" y="34"/>
                    </a:moveTo>
                    <a:lnTo>
                      <a:pt x="155" y="15"/>
                    </a:lnTo>
                    <a:lnTo>
                      <a:pt x="347" y="0"/>
                    </a:lnTo>
                    <a:lnTo>
                      <a:pt x="338" y="49"/>
                    </a:lnTo>
                    <a:lnTo>
                      <a:pt x="379" y="39"/>
                    </a:lnTo>
                    <a:lnTo>
                      <a:pt x="394" y="71"/>
                    </a:lnTo>
                    <a:lnTo>
                      <a:pt x="350" y="102"/>
                    </a:lnTo>
                    <a:lnTo>
                      <a:pt x="360" y="154"/>
                    </a:lnTo>
                    <a:lnTo>
                      <a:pt x="315" y="239"/>
                    </a:lnTo>
                    <a:lnTo>
                      <a:pt x="281" y="294"/>
                    </a:lnTo>
                    <a:lnTo>
                      <a:pt x="301" y="362"/>
                    </a:lnTo>
                    <a:lnTo>
                      <a:pt x="57" y="374"/>
                    </a:lnTo>
                    <a:lnTo>
                      <a:pt x="55" y="332"/>
                    </a:lnTo>
                    <a:lnTo>
                      <a:pt x="8" y="323"/>
                    </a:lnTo>
                    <a:lnTo>
                      <a:pt x="8" y="102"/>
                    </a:lnTo>
                    <a:lnTo>
                      <a:pt x="0" y="34"/>
                    </a:lnTo>
                  </a:path>
                </a:pathLst>
              </a:custGeom>
              <a:solidFill>
                <a:srgbClr val="9BDEFF"/>
              </a:solidFill>
              <a:ln w="254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013">
                  <a:solidFill>
                    <a:prstClr val="white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89" name="Rectangle 18"/>
            <p:cNvSpPr>
              <a:spLocks noChangeArrowheads="1"/>
            </p:cNvSpPr>
            <p:nvPr/>
          </p:nvSpPr>
          <p:spPr bwMode="auto">
            <a:xfrm>
              <a:off x="1875" y="2924"/>
              <a:ext cx="361" cy="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defTabSz="48666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50">
                  <a:solidFill>
                    <a:prstClr val="white"/>
                  </a:solidFill>
                  <a:latin typeface="Arial" charset="0"/>
                  <a:cs typeface="Arial" charset="0"/>
                </a:rPr>
                <a:t>New Mexico</a:t>
              </a:r>
            </a:p>
          </p:txBody>
        </p:sp>
        <p:sp>
          <p:nvSpPr>
            <p:cNvPr id="90" name="Rectangle 19"/>
            <p:cNvSpPr>
              <a:spLocks noChangeArrowheads="1"/>
            </p:cNvSpPr>
            <p:nvPr/>
          </p:nvSpPr>
          <p:spPr bwMode="auto">
            <a:xfrm>
              <a:off x="2436" y="3178"/>
              <a:ext cx="176" cy="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8666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50">
                  <a:solidFill>
                    <a:prstClr val="white"/>
                  </a:solidFill>
                  <a:latin typeface="Arial" charset="0"/>
                  <a:cs typeface="Arial" charset="0"/>
                </a:rPr>
                <a:t>Texas</a:t>
              </a:r>
            </a:p>
          </p:txBody>
        </p:sp>
        <p:sp>
          <p:nvSpPr>
            <p:cNvPr id="91" name="Rectangle 20"/>
            <p:cNvSpPr>
              <a:spLocks noChangeArrowheads="1"/>
            </p:cNvSpPr>
            <p:nvPr/>
          </p:nvSpPr>
          <p:spPr bwMode="auto">
            <a:xfrm>
              <a:off x="2626" y="2796"/>
              <a:ext cx="294" cy="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8666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50">
                  <a:solidFill>
                    <a:prstClr val="white"/>
                  </a:solidFill>
                  <a:latin typeface="Arial" charset="0"/>
                  <a:cs typeface="Arial" charset="0"/>
                </a:rPr>
                <a:t>Oklahoma</a:t>
              </a:r>
            </a:p>
          </p:txBody>
        </p:sp>
        <p:sp>
          <p:nvSpPr>
            <p:cNvPr id="92" name="Rectangle 21"/>
            <p:cNvSpPr>
              <a:spLocks noChangeArrowheads="1"/>
            </p:cNvSpPr>
            <p:nvPr/>
          </p:nvSpPr>
          <p:spPr bwMode="auto">
            <a:xfrm>
              <a:off x="2997" y="2840"/>
              <a:ext cx="269" cy="7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defTabSz="48666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50">
                  <a:solidFill>
                    <a:prstClr val="white"/>
                  </a:solidFill>
                  <a:latin typeface="Arial" charset="0"/>
                  <a:cs typeface="Arial" charset="0"/>
                </a:rPr>
                <a:t>Arkansas</a:t>
              </a:r>
            </a:p>
          </p:txBody>
        </p:sp>
        <p:sp>
          <p:nvSpPr>
            <p:cNvPr id="93" name="Rectangle 22"/>
            <p:cNvSpPr>
              <a:spLocks noChangeArrowheads="1"/>
            </p:cNvSpPr>
            <p:nvPr/>
          </p:nvSpPr>
          <p:spPr bwMode="auto">
            <a:xfrm>
              <a:off x="2608" y="2287"/>
              <a:ext cx="368" cy="32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013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05" name="Picture 10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8982" y="4041072"/>
            <a:ext cx="1312278" cy="1120237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051" y="2857607"/>
            <a:ext cx="855038" cy="1234547"/>
          </a:xfrm>
          <a:prstGeom prst="rect">
            <a:avLst/>
          </a:prstGeom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2008" y="3344534"/>
            <a:ext cx="274344" cy="228620"/>
          </a:xfrm>
          <a:prstGeom prst="rect">
            <a:avLst/>
          </a:prstGeom>
        </p:spPr>
      </p:pic>
      <p:pic>
        <p:nvPicPr>
          <p:cNvPr id="108" name="Picture 137" descr="81INFDV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71669" y="4355395"/>
            <a:ext cx="153591" cy="15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" name="Picture 1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5664" y="3573155"/>
            <a:ext cx="150889" cy="169179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9422" y="3883102"/>
            <a:ext cx="141744" cy="187469"/>
          </a:xfrm>
          <a:prstGeom prst="rect">
            <a:avLst/>
          </a:prstGeom>
        </p:spPr>
      </p:pic>
      <p:cxnSp>
        <p:nvCxnSpPr>
          <p:cNvPr id="113" name="Straight Arrow Connector 112"/>
          <p:cNvCxnSpPr/>
          <p:nvPr/>
        </p:nvCxnSpPr>
        <p:spPr>
          <a:xfrm flipH="1">
            <a:off x="6639244" y="2746732"/>
            <a:ext cx="419366" cy="7263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46"/>
          <p:cNvSpPr txBox="1">
            <a:spLocks noChangeArrowheads="1"/>
          </p:cNvSpPr>
          <p:nvPr/>
        </p:nvSpPr>
        <p:spPr bwMode="auto">
          <a:xfrm>
            <a:off x="6828272" y="2116509"/>
            <a:ext cx="24781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  <a:latin typeface="Arial" charset="0"/>
                <a:cs typeface="Arial" charset="0"/>
              </a:rPr>
              <a:t>88</a:t>
            </a:r>
            <a:r>
              <a:rPr lang="en-US" sz="900" b="1" baseline="30000" dirty="0">
                <a:solidFill>
                  <a:prstClr val="white"/>
                </a:solidFill>
                <a:latin typeface="Arial" charset="0"/>
                <a:cs typeface="Arial" charset="0"/>
              </a:rPr>
              <a:t>th</a:t>
            </a:r>
            <a:r>
              <a:rPr lang="en-US" sz="900" b="1" dirty="0">
                <a:solidFill>
                  <a:prstClr val="white"/>
                </a:solidFill>
                <a:latin typeface="Arial" charset="0"/>
                <a:cs typeface="Arial" charset="0"/>
              </a:rPr>
              <a:t> Readiness Division, Fort McCoy, WI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latin typeface="Arial" charset="0"/>
                <a:cs typeface="Arial" charset="0"/>
              </a:rPr>
              <a:t>Chaplain </a:t>
            </a:r>
            <a:r>
              <a:rPr lang="en-US" sz="9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(</a:t>
            </a:r>
            <a:r>
              <a:rPr lang="en-US" sz="9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LTC</a:t>
            </a:r>
            <a:r>
              <a:rPr lang="en-US" sz="9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)  Vicent</a:t>
            </a:r>
            <a:r>
              <a:rPr lang="en-US" sz="9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e Cepeda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latin typeface="Arial" charset="0"/>
                <a:cs typeface="Arial" charset="0"/>
              </a:rPr>
              <a:t> vicente.v.cepeda.mil@mail.mil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608-388-0341</a:t>
            </a:r>
            <a:endParaRPr lang="en-US" sz="9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TextBox 147"/>
          <p:cNvSpPr txBox="1">
            <a:spLocks noChangeArrowheads="1"/>
          </p:cNvSpPr>
          <p:nvPr/>
        </p:nvSpPr>
        <p:spPr bwMode="auto">
          <a:xfrm>
            <a:off x="7986750" y="4210625"/>
            <a:ext cx="23647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  <a:latin typeface="Arial" charset="0"/>
                <a:cs typeface="Arial" charset="0"/>
              </a:rPr>
              <a:t>81</a:t>
            </a:r>
            <a:r>
              <a:rPr lang="en-US" sz="900" b="1" baseline="30000" dirty="0">
                <a:solidFill>
                  <a:prstClr val="white"/>
                </a:solidFill>
                <a:latin typeface="Arial" charset="0"/>
                <a:cs typeface="Arial" charset="0"/>
              </a:rPr>
              <a:t>St</a:t>
            </a:r>
            <a:r>
              <a:rPr lang="en-US" sz="900" b="1" dirty="0">
                <a:solidFill>
                  <a:prstClr val="white"/>
                </a:solidFill>
                <a:latin typeface="Arial" charset="0"/>
                <a:cs typeface="Arial" charset="0"/>
              </a:rPr>
              <a:t> Readiness Division, Fort Jackson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latin typeface="Arial" charset="0"/>
                <a:cs typeface="Arial" charset="0"/>
              </a:rPr>
              <a:t>Chaplain (LTC) Robert Farmer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latin typeface="Arial" charset="0"/>
                <a:cs typeface="Arial" charset="0"/>
              </a:rPr>
              <a:t>803-751-9634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latin typeface="Arial" charset="0"/>
                <a:cs typeface="Arial" charset="0"/>
              </a:rPr>
              <a:t>robert.m.farmer.mil@mail.ml</a:t>
            </a:r>
            <a:endParaRPr lang="en-US" sz="900" kern="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TextBox 149"/>
          <p:cNvSpPr txBox="1">
            <a:spLocks noChangeArrowheads="1"/>
          </p:cNvSpPr>
          <p:nvPr/>
        </p:nvSpPr>
        <p:spPr bwMode="auto">
          <a:xfrm>
            <a:off x="8454079" y="3274904"/>
            <a:ext cx="20310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  <a:latin typeface="Arial" charset="0"/>
                <a:cs typeface="Arial" charset="0"/>
              </a:rPr>
              <a:t>99</a:t>
            </a:r>
            <a:r>
              <a:rPr lang="en-US" sz="900" b="1" baseline="30000" dirty="0">
                <a:solidFill>
                  <a:prstClr val="white"/>
                </a:solidFill>
                <a:latin typeface="Arial" charset="0"/>
                <a:cs typeface="Arial" charset="0"/>
              </a:rPr>
              <a:t>th</a:t>
            </a:r>
            <a:r>
              <a:rPr lang="en-US" sz="900" b="1" dirty="0">
                <a:solidFill>
                  <a:prstClr val="white"/>
                </a:solidFill>
                <a:latin typeface="Arial" charset="0"/>
                <a:cs typeface="Arial" charset="0"/>
              </a:rPr>
              <a:t> Readiness Division, ASA Dix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latin typeface="Arial" charset="0"/>
                <a:cs typeface="Arial" charset="0"/>
              </a:rPr>
              <a:t>Chaplain </a:t>
            </a:r>
            <a:r>
              <a:rPr lang="en-US" sz="9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(LTC) Steve Blackwell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smtClean="0">
                <a:solidFill>
                  <a:prstClr val="white"/>
                </a:solidFill>
                <a:latin typeface="Arial" charset="0"/>
                <a:cs typeface="Arial" charset="0"/>
              </a:rPr>
              <a:t>(after 06 </a:t>
            </a:r>
            <a:r>
              <a:rPr lang="en-US" sz="9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JAN 20)</a:t>
            </a:r>
            <a:endParaRPr lang="en-US" sz="9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609-562-7448</a:t>
            </a:r>
            <a:endParaRPr lang="en-US" sz="9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cxnSp>
        <p:nvCxnSpPr>
          <p:cNvPr id="119" name="Straight Arrow Connector 118"/>
          <p:cNvCxnSpPr>
            <a:stCxn id="116" idx="1"/>
            <a:endCxn id="108" idx="3"/>
          </p:cNvCxnSpPr>
          <p:nvPr/>
        </p:nvCxnSpPr>
        <p:spPr>
          <a:xfrm flipH="1" flipV="1">
            <a:off x="7525259" y="4432190"/>
            <a:ext cx="461490" cy="1016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/>
          <p:cNvCxnSpPr/>
          <p:nvPr/>
        </p:nvCxnSpPr>
        <p:spPr>
          <a:xfrm flipH="1">
            <a:off x="7863631" y="3488323"/>
            <a:ext cx="590449" cy="1296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48"/>
          <p:cNvSpPr txBox="1">
            <a:spLocks noChangeArrowheads="1"/>
          </p:cNvSpPr>
          <p:nvPr/>
        </p:nvSpPr>
        <p:spPr bwMode="auto">
          <a:xfrm>
            <a:off x="1825326" y="3729448"/>
            <a:ext cx="230217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  <a:latin typeface="Arial" charset="0"/>
                <a:cs typeface="Arial" charset="0"/>
              </a:rPr>
              <a:t>63</a:t>
            </a:r>
            <a:r>
              <a:rPr lang="en-US" sz="900" b="1" baseline="30000" dirty="0">
                <a:solidFill>
                  <a:prstClr val="white"/>
                </a:solidFill>
                <a:latin typeface="Arial" charset="0"/>
                <a:cs typeface="Arial" charset="0"/>
              </a:rPr>
              <a:t>rd</a:t>
            </a:r>
            <a:r>
              <a:rPr lang="en-US" sz="900" b="1" dirty="0">
                <a:solidFill>
                  <a:prstClr val="white"/>
                </a:solidFill>
                <a:latin typeface="Arial" charset="0"/>
                <a:cs typeface="Arial" charset="0"/>
              </a:rPr>
              <a:t> Readiness Division, Moffett Field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latin typeface="Arial" charset="0"/>
                <a:cs typeface="Arial" charset="0"/>
              </a:rPr>
              <a:t>Chaplain (LTC) Sung Kim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650-526-9214</a:t>
            </a:r>
            <a:endParaRPr lang="en-US" sz="9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latin typeface="Arial" charset="0"/>
                <a:cs typeface="Arial" charset="0"/>
              </a:rPr>
              <a:t>Sung.n.kim.mil@mail.mil</a:t>
            </a:r>
          </a:p>
        </p:txBody>
      </p:sp>
      <p:cxnSp>
        <p:nvCxnSpPr>
          <p:cNvPr id="128" name="Straight Arrow Connector 127"/>
          <p:cNvCxnSpPr/>
          <p:nvPr/>
        </p:nvCxnSpPr>
        <p:spPr>
          <a:xfrm flipV="1">
            <a:off x="3877927" y="3984998"/>
            <a:ext cx="373637" cy="45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49"/>
          <p:cNvSpPr txBox="1">
            <a:spLocks noChangeArrowheads="1"/>
          </p:cNvSpPr>
          <p:nvPr/>
        </p:nvSpPr>
        <p:spPr bwMode="auto">
          <a:xfrm>
            <a:off x="2382495" y="5261437"/>
            <a:ext cx="2404096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  <a:latin typeface="Arial" charset="0"/>
                <a:cs typeface="Arial" charset="0"/>
              </a:rPr>
              <a:t> 9th MSC, Fort Shafter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latin typeface="Arial" charset="0"/>
                <a:cs typeface="Arial" charset="0"/>
              </a:rPr>
              <a:t>Chaplain (COL) </a:t>
            </a:r>
            <a:r>
              <a:rPr lang="en-US" sz="9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Charles Causey</a:t>
            </a:r>
            <a:endParaRPr lang="en-US" sz="9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latin typeface="Arial" charset="0"/>
                <a:cs typeface="Arial" charset="0"/>
              </a:rPr>
              <a:t>808-438-1600 x3507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white"/>
                </a:solidFill>
                <a:latin typeface="Arial" charset="0"/>
                <a:cs typeface="Arial" charset="0"/>
                <a:hlinkClick r:id="rId10"/>
              </a:rPr>
              <a:t>charles.m.causey.mil@mail.mil</a:t>
            </a:r>
            <a:endParaRPr lang="en-US" sz="900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AK,HI, US Territories, Asia</a:t>
            </a:r>
            <a:endParaRPr lang="en-US" sz="9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133" name="Picture 1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49" y="5263562"/>
            <a:ext cx="693047" cy="521903"/>
          </a:xfrm>
          <a:prstGeom prst="rect">
            <a:avLst/>
          </a:prstGeom>
        </p:spPr>
      </p:pic>
      <p:sp>
        <p:nvSpPr>
          <p:cNvPr id="134" name="TextBox 149"/>
          <p:cNvSpPr txBox="1">
            <a:spLocks noChangeArrowheads="1"/>
          </p:cNvSpPr>
          <p:nvPr/>
        </p:nvSpPr>
        <p:spPr bwMode="auto">
          <a:xfrm>
            <a:off x="10101103" y="2091022"/>
            <a:ext cx="2213921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  <a:latin typeface="Arial" charset="0"/>
                <a:cs typeface="Arial" charset="0"/>
              </a:rPr>
              <a:t>7</a:t>
            </a:r>
            <a:r>
              <a:rPr lang="en-US" sz="900" b="1" baseline="30000" dirty="0">
                <a:solidFill>
                  <a:prstClr val="white"/>
                </a:solidFill>
                <a:latin typeface="Arial" charset="0"/>
                <a:cs typeface="Arial" charset="0"/>
              </a:rPr>
              <a:t>th</a:t>
            </a:r>
            <a:r>
              <a:rPr lang="en-US" sz="900" b="1" dirty="0">
                <a:solidFill>
                  <a:prstClr val="white"/>
                </a:solidFill>
                <a:latin typeface="Arial" charset="0"/>
                <a:cs typeface="Arial" charset="0"/>
              </a:rPr>
              <a:t> CSC Kaiserslautern GE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latin typeface="Arial" charset="0"/>
                <a:cs typeface="Arial" charset="0"/>
              </a:rPr>
              <a:t>Chaplain (LTC) </a:t>
            </a:r>
            <a:r>
              <a:rPr lang="en-US" sz="9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Ray Ayers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raymond.l.ayers2.mil@mail.mil</a:t>
            </a:r>
            <a:endParaRPr lang="en-US" sz="9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prstClr val="white"/>
                </a:solidFill>
                <a:latin typeface="Arial" charset="0"/>
                <a:cs typeface="Arial" charset="0"/>
              </a:rPr>
              <a:t>DSN 314-528-0249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Europe</a:t>
            </a:r>
            <a:endParaRPr lang="en-US" sz="9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135" name="Picture 13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425" y="2168459"/>
            <a:ext cx="693047" cy="52867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342348" y="1836420"/>
            <a:ext cx="2727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109" name="TextBox 150"/>
          <p:cNvSpPr txBox="1">
            <a:spLocks noChangeArrowheads="1"/>
          </p:cNvSpPr>
          <p:nvPr/>
        </p:nvSpPr>
        <p:spPr bwMode="auto">
          <a:xfrm>
            <a:off x="1851067" y="2086084"/>
            <a:ext cx="4521467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kern="0" cap="small" dirty="0">
                <a:solidFill>
                  <a:prstClr val="white"/>
                </a:solidFill>
                <a:latin typeface="Arial" charset="0"/>
                <a:cs typeface="Arial" charset="0"/>
              </a:rPr>
              <a:t>RD chaplains have a list of all units with vacant chaplain positions</a:t>
            </a:r>
          </a:p>
          <a:p>
            <a:pPr>
              <a:defRPr/>
            </a:pPr>
            <a:r>
              <a:rPr lang="en-US" sz="900" kern="0" cap="small" dirty="0">
                <a:solidFill>
                  <a:prstClr val="white"/>
                </a:solidFill>
                <a:latin typeface="Arial" charset="0"/>
                <a:cs typeface="Arial" charset="0"/>
              </a:rPr>
              <a:t> -Please contact the chaplain personnel manager for the state you are located in </a:t>
            </a:r>
            <a:r>
              <a:rPr lang="en-US" sz="900" b="1" i="1" kern="0" cap="small" dirty="0">
                <a:solidFill>
                  <a:prstClr val="white"/>
                </a:solidFill>
                <a:latin typeface="Arial" charset="0"/>
                <a:cs typeface="Arial" charset="0"/>
              </a:rPr>
              <a:t>or  going to locate in </a:t>
            </a:r>
            <a:r>
              <a:rPr lang="en-US" sz="900" kern="0" cap="small" dirty="0">
                <a:solidFill>
                  <a:prstClr val="white"/>
                </a:solidFill>
                <a:latin typeface="Arial" charset="0"/>
                <a:cs typeface="Arial" charset="0"/>
              </a:rPr>
              <a:t>for support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304549" y="5653852"/>
            <a:ext cx="2289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sz="9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1st </a:t>
            </a:r>
            <a:r>
              <a:rPr lang="en-US" sz="900" b="1" dirty="0">
                <a:solidFill>
                  <a:prstClr val="white"/>
                </a:solidFill>
                <a:latin typeface="Arial" charset="0"/>
                <a:cs typeface="Arial" charset="0"/>
              </a:rPr>
              <a:t>MSC, Fort </a:t>
            </a:r>
            <a:r>
              <a:rPr lang="en-US" sz="9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Buchanan</a:t>
            </a:r>
            <a:endParaRPr lang="en-US" sz="900" b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CH (MAJ) Wanda I. Acevedo</a:t>
            </a:r>
          </a:p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1st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Mission Support Command</a:t>
            </a:r>
          </a:p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. Buchanan, PR 00934-4608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Office: 787-707-4956</a:t>
            </a:r>
          </a:p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Mobile: 939-227-6769</a:t>
            </a:r>
          </a:p>
          <a:p>
            <a:endParaRPr lang="en-US" dirty="0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079" y="5705043"/>
            <a:ext cx="791630" cy="68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2708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A9E023"/>
      </a:accent1>
      <a:accent2>
        <a:srgbClr val="1FCDB6"/>
      </a:accent2>
      <a:accent3>
        <a:srgbClr val="5F99C9"/>
      </a:accent3>
      <a:accent4>
        <a:srgbClr val="AE65D1"/>
      </a:accent4>
      <a:accent5>
        <a:srgbClr val="D06423"/>
      </a:accent5>
      <a:accent6>
        <a:srgbClr val="DCAB11"/>
      </a:accent6>
      <a:hlink>
        <a:srgbClr val="ADE133"/>
      </a:hlink>
      <a:folHlink>
        <a:srgbClr val="C2EA66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201</Words>
  <Application>Microsoft Office PowerPoint</Application>
  <PresentationFormat>Widescreen</PresentationFormat>
  <Paragraphs>62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Mesh</vt:lpstr>
      <vt:lpstr>READINESS DIVISIONS and CHAPLAIN PERSONNEL MANAGERS</vt:lpstr>
    </vt:vector>
  </TitlesOfParts>
  <Company>United States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Emery, Virginia A MAJ</dc:creator>
  <cp:lastModifiedBy>Emery, Virginia A MAJ</cp:lastModifiedBy>
  <cp:revision>4</cp:revision>
  <dcterms:created xsi:type="dcterms:W3CDTF">2019-11-20T15:37:51Z</dcterms:created>
  <dcterms:modified xsi:type="dcterms:W3CDTF">2021-01-26T15:51:35Z</dcterms:modified>
</cp:coreProperties>
</file>