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5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8B72F-35A2-42D0-A992-CCDA18DAD204}" v="1" dt="2024-04-20T09:06:3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94660"/>
  </p:normalViewPr>
  <p:slideViewPr>
    <p:cSldViewPr snapToGrid="0">
      <p:cViewPr varScale="1">
        <p:scale>
          <a:sx n="108" d="100"/>
          <a:sy n="108"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Raymond L LTC USARMY 7 MSN SPT CMD (USA)" userId="e63c9032-6e62-470b-89df-fa73fee7f7d5" providerId="ADAL" clId="{C9C8B72F-35A2-42D0-A992-CCDA18DAD204}"/>
    <pc:docChg chg="undo custSel delSld modSld">
      <pc:chgData name="Ayers, Raymond L LTC USARMY 7 MSN SPT CMD (USA)" userId="e63c9032-6e62-470b-89df-fa73fee7f7d5" providerId="ADAL" clId="{C9C8B72F-35A2-42D0-A992-CCDA18DAD204}" dt="2024-04-20T09:06:36.937" v="649" actId="47"/>
      <pc:docMkLst>
        <pc:docMk/>
      </pc:docMkLst>
      <pc:sldChg chg="modSp del mod">
        <pc:chgData name="Ayers, Raymond L LTC USARMY 7 MSN SPT CMD (USA)" userId="e63c9032-6e62-470b-89df-fa73fee7f7d5" providerId="ADAL" clId="{C9C8B72F-35A2-42D0-A992-CCDA18DAD204}" dt="2024-04-20T09:06:36.937" v="649" actId="47"/>
        <pc:sldMkLst>
          <pc:docMk/>
          <pc:sldMk cId="2817113374" sldId="517"/>
        </pc:sldMkLst>
        <pc:spChg chg="mod">
          <ac:chgData name="Ayers, Raymond L LTC USARMY 7 MSN SPT CMD (USA)" userId="e63c9032-6e62-470b-89df-fa73fee7f7d5" providerId="ADAL" clId="{C9C8B72F-35A2-42D0-A992-CCDA18DAD204}" dt="2024-04-20T07:55:36.794" v="627" actId="20577"/>
          <ac:spMkLst>
            <pc:docMk/>
            <pc:sldMk cId="2817113374" sldId="517"/>
            <ac:spMk id="24" creationId="{00000000-0000-0000-0000-000000000000}"/>
          </ac:spMkLst>
        </pc:spChg>
        <pc:spChg chg="mod">
          <ac:chgData name="Ayers, Raymond L LTC USARMY 7 MSN SPT CMD (USA)" userId="e63c9032-6e62-470b-89df-fa73fee7f7d5" providerId="ADAL" clId="{C9C8B72F-35A2-42D0-A992-CCDA18DAD204}" dt="2024-04-20T07:50:49.209" v="210"/>
          <ac:spMkLst>
            <pc:docMk/>
            <pc:sldMk cId="2817113374" sldId="517"/>
            <ac:spMk id="26" creationId="{00000000-0000-0000-0000-000000000000}"/>
          </ac:spMkLst>
        </pc:spChg>
        <pc:spChg chg="mod">
          <ac:chgData name="Ayers, Raymond L LTC USARMY 7 MSN SPT CMD (USA)" userId="e63c9032-6e62-470b-89df-fa73fee7f7d5" providerId="ADAL" clId="{C9C8B72F-35A2-42D0-A992-CCDA18DAD204}" dt="2024-04-20T08:00:21.995" v="641" actId="20577"/>
          <ac:spMkLst>
            <pc:docMk/>
            <pc:sldMk cId="2817113374" sldId="517"/>
            <ac:spMk id="32" creationId="{00000000-0000-0000-0000-000000000000}"/>
          </ac:spMkLst>
        </pc:spChg>
        <pc:spChg chg="mod">
          <ac:chgData name="Ayers, Raymond L LTC USARMY 7 MSN SPT CMD (USA)" userId="e63c9032-6e62-470b-89df-fa73fee7f7d5" providerId="ADAL" clId="{C9C8B72F-35A2-42D0-A992-CCDA18DAD204}" dt="2024-04-20T08:00:27.240" v="648" actId="20577"/>
          <ac:spMkLst>
            <pc:docMk/>
            <pc:sldMk cId="2817113374" sldId="517"/>
            <ac:spMk id="33" creationId="{00000000-0000-0000-0000-000000000000}"/>
          </ac:spMkLst>
        </pc:spChg>
      </pc:sldChg>
      <pc:sldMasterChg chg="delSldLayout">
        <pc:chgData name="Ayers, Raymond L LTC USARMY 7 MSN SPT CMD (USA)" userId="e63c9032-6e62-470b-89df-fa73fee7f7d5" providerId="ADAL" clId="{C9C8B72F-35A2-42D0-A992-CCDA18DAD204}" dt="2024-04-20T09:06:36.937" v="649" actId="47"/>
        <pc:sldMasterMkLst>
          <pc:docMk/>
          <pc:sldMasterMk cId="613742927" sldId="2147483648"/>
        </pc:sldMasterMkLst>
        <pc:sldLayoutChg chg="del">
          <pc:chgData name="Ayers, Raymond L LTC USARMY 7 MSN SPT CMD (USA)" userId="e63c9032-6e62-470b-89df-fa73fee7f7d5" providerId="ADAL" clId="{C9C8B72F-35A2-42D0-A992-CCDA18DAD204}" dt="2024-04-20T09:06:36.937" v="649" actId="47"/>
          <pc:sldLayoutMkLst>
            <pc:docMk/>
            <pc:sldMasterMk cId="613742927" sldId="2147483648"/>
            <pc:sldLayoutMk cId="2057706163"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EA414-987E-4BE1-8796-75AE46C2B5BC}" type="datetimeFigureOut">
              <a:rPr lang="en-US" smtClean="0"/>
              <a:t>4/20/2024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C6C62-6D4E-419A-8711-9D0115D4508B}" type="slidenum">
              <a:rPr lang="en-US" smtClean="0"/>
              <a:t>‹#›</a:t>
            </a:fld>
            <a:endParaRPr lang="en-US"/>
          </a:p>
        </p:txBody>
      </p:sp>
    </p:spTree>
    <p:extLst>
      <p:ext uri="{BB962C8B-B14F-4D97-AF65-F5344CB8AC3E}">
        <p14:creationId xmlns:p14="http://schemas.microsoft.com/office/powerpoint/2010/main" val="197009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a:t>Do not adjust</a:t>
            </a:r>
            <a:r>
              <a:rPr lang="en-US" baseline="0"/>
              <a:t> the size of the photo boxes.  Crop photos to fit in the boxes. </a:t>
            </a:r>
          </a:p>
          <a:p>
            <a:pPr marL="228600" indent="-228600">
              <a:buAutoNum type="arabicPeriod"/>
            </a:pPr>
            <a:r>
              <a:rPr lang="en-US" baseline="0"/>
              <a:t>Arial font only</a:t>
            </a:r>
          </a:p>
          <a:p>
            <a:pPr marL="228600" indent="-228600">
              <a:buAutoNum type="arabicPeriod"/>
            </a:pPr>
            <a:r>
              <a:rPr lang="en-US" baseline="0"/>
              <a:t>You may adjust the font size (up or down) of the 5Ws, Summary, and Purpose slides to make sure the content fits. </a:t>
            </a:r>
          </a:p>
          <a:p>
            <a:pPr marL="228600" indent="-228600">
              <a:buAutoNum type="arabicPeriod"/>
            </a:pPr>
            <a:r>
              <a:rPr lang="en-US" baseline="0"/>
              <a:t>You may adjust the height of the 5Ws, Summary, and Purpose slides to make them evenly contain the text if you need to, but do not adjust the width.</a:t>
            </a:r>
          </a:p>
          <a:p>
            <a:pPr marL="228600" indent="-228600">
              <a:buAutoNum type="arabicPeriod"/>
            </a:pPr>
            <a:r>
              <a:rPr lang="en-US" baseline="0"/>
              <a:t>Make sure the LOEs and POEs are explained in the three adjacent boxes. </a:t>
            </a:r>
          </a:p>
          <a:p>
            <a:pPr marL="228600" indent="-228600">
              <a:buAutoNum type="arabicPeriod"/>
            </a:pPr>
            <a:r>
              <a:rPr lang="en-US" baseline="0"/>
              <a:t>Clearly indicate how the event supported the LOE &amp; POE in one or two sentences. </a:t>
            </a:r>
          </a:p>
          <a:p>
            <a:pPr marL="228600" indent="-228600">
              <a:buAutoNum type="arabicPeriod"/>
            </a:pPr>
            <a:r>
              <a:rPr lang="en-US" baseline="0"/>
              <a:t>You may adjust the size of the font in the Three Focus Areas boxes to make the text fit, but make sure that the fonts in all three boxes are the same. </a:t>
            </a:r>
          </a:p>
          <a:p>
            <a:pPr marL="228600" indent="-228600">
              <a:buAutoNum type="arabicPeriod"/>
            </a:pPr>
            <a:r>
              <a:rPr lang="en-US" baseline="0"/>
              <a:t>You may adjust  the width of the Focus Area Boxes slightly to make the text fit, but do not adjust the height, and do not move the boxes any further left than they already are. </a:t>
            </a:r>
          </a:p>
          <a:p>
            <a:pPr marL="228600" indent="-228600">
              <a:buAutoNum type="arabicPeriod"/>
            </a:pPr>
            <a:r>
              <a:rPr lang="en-US" baseline="0"/>
              <a:t>Make sure you highlight the LOEs &amp; POEs by making them bold, italicized, and green. </a:t>
            </a:r>
          </a:p>
          <a:p>
            <a:pPr marL="0" indent="0">
              <a:buNone/>
            </a:pPr>
            <a:r>
              <a:rPr lang="en-US" baseline="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11147-EC3A-4153-92F0-920BDF96840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75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CDB7-8381-5CC1-29B5-D91097B4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AD829-8007-43A8-3388-BCC2A0D94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599A6-E786-5BC7-005F-FE5390223526}"/>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5" name="Footer Placeholder 4">
            <a:extLst>
              <a:ext uri="{FF2B5EF4-FFF2-40B4-BE49-F238E27FC236}">
                <a16:creationId xmlns:a16="http://schemas.microsoft.com/office/drawing/2014/main" id="{A65159CF-D1C5-71B0-B1AE-D02A3CCB3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98F97-938C-05F4-0884-A2E5ACE87327}"/>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01125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41AE-B71D-AF2D-B75D-5C78C857C1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BD475-DBB5-FF00-5D86-1BD7F8203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B6B26-74B2-AC07-8B20-F84CEC41132C}"/>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5" name="Footer Placeholder 4">
            <a:extLst>
              <a:ext uri="{FF2B5EF4-FFF2-40B4-BE49-F238E27FC236}">
                <a16:creationId xmlns:a16="http://schemas.microsoft.com/office/drawing/2014/main" id="{688F1E11-58E6-0CE5-5F2A-B9CEA5B14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7E141-38E7-7B2B-AD7A-2E88E3E5DD14}"/>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239699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0587C-C7D7-0098-C84D-F80815097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9FBD97-5231-096E-0299-AB583A4BBE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97BF4-26CC-EB62-219B-0C872FA7CA8F}"/>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5" name="Footer Placeholder 4">
            <a:extLst>
              <a:ext uri="{FF2B5EF4-FFF2-40B4-BE49-F238E27FC236}">
                <a16:creationId xmlns:a16="http://schemas.microsoft.com/office/drawing/2014/main" id="{BE281D45-AF7C-6A88-D4FA-1DE9614CF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1ADCE-4236-346B-7B0D-968FBFD2BDA4}"/>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417101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7025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B425-B2FF-154B-1FE7-A3267158B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F8F0D-7196-B739-C703-3940B5684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3787-5FB2-1DCD-EF37-5525C16FFDAC}"/>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5" name="Footer Placeholder 4">
            <a:extLst>
              <a:ext uri="{FF2B5EF4-FFF2-40B4-BE49-F238E27FC236}">
                <a16:creationId xmlns:a16="http://schemas.microsoft.com/office/drawing/2014/main" id="{7A69B7D5-FD38-170D-415D-04DED735F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D191E-80F7-A93A-1F18-A83DE24BF4C5}"/>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22821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E2EC-E6EA-BBE7-BBA8-33BA325E95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0D3D4-23C7-24D0-31A2-2919D217E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3784D-04FB-BBBD-69CB-9E7C6A3BC9E7}"/>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5" name="Footer Placeholder 4">
            <a:extLst>
              <a:ext uri="{FF2B5EF4-FFF2-40B4-BE49-F238E27FC236}">
                <a16:creationId xmlns:a16="http://schemas.microsoft.com/office/drawing/2014/main" id="{AAD981EF-162F-050E-2191-6E8385FAA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5F5A6-1DD6-BD1A-6EF3-3D504121F851}"/>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83655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421-E1FF-05D6-6ACE-399DD770A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9E650-C0F2-49E6-327A-0C92E46EF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C7470-F05E-C837-1DDE-68606356E3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4162FC-FDDA-528B-C573-BFB232AE4D72}"/>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6" name="Footer Placeholder 5">
            <a:extLst>
              <a:ext uri="{FF2B5EF4-FFF2-40B4-BE49-F238E27FC236}">
                <a16:creationId xmlns:a16="http://schemas.microsoft.com/office/drawing/2014/main" id="{C54E4BFC-F57D-C712-4019-483C8A08C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20C49-1DA9-1640-82D7-305CC29FEC97}"/>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87653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B76E-D484-1C94-7A37-AB72822E6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BCE6B-AA45-0876-B28D-7A0BB810D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9F01C9-AB99-B4A8-4062-78E813957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269A-41EE-75F8-A137-2A02E3873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728A6-DE2B-28DE-E38E-C667EBFD95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9711B-79EE-82F2-1B84-01509929AFAB}"/>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8" name="Footer Placeholder 7">
            <a:extLst>
              <a:ext uri="{FF2B5EF4-FFF2-40B4-BE49-F238E27FC236}">
                <a16:creationId xmlns:a16="http://schemas.microsoft.com/office/drawing/2014/main" id="{A8181034-5E7D-1273-F4F8-04E30B1E2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2E2BD-9D94-BA6B-22D6-FC1FF51E2AED}"/>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12565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C165-2DE4-8671-9698-871557ED70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845D12-16F0-2742-8C98-D23F6AF71E09}"/>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4" name="Footer Placeholder 3">
            <a:extLst>
              <a:ext uri="{FF2B5EF4-FFF2-40B4-BE49-F238E27FC236}">
                <a16:creationId xmlns:a16="http://schemas.microsoft.com/office/drawing/2014/main" id="{62334FF2-484F-815B-23BE-95037C99F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DB6A3-1B05-5E18-F113-0F71C9D7F05B}"/>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48217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D9268-035A-6BA0-C030-3BC7D108FCA4}"/>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3" name="Footer Placeholder 2">
            <a:extLst>
              <a:ext uri="{FF2B5EF4-FFF2-40B4-BE49-F238E27FC236}">
                <a16:creationId xmlns:a16="http://schemas.microsoft.com/office/drawing/2014/main" id="{1114EB30-41B9-B680-7A85-1D15A99997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12AED-1CF3-6E82-2807-FB07C83B45C6}"/>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98379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74E-C37A-C5C6-C0EA-9810DE3A6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1682-7899-F5D4-5B72-3EBD9E805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82286D-C3B8-C0D0-F1DA-D884A97FC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AC646-D012-51BA-3B85-3D88BF0593BC}"/>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6" name="Footer Placeholder 5">
            <a:extLst>
              <a:ext uri="{FF2B5EF4-FFF2-40B4-BE49-F238E27FC236}">
                <a16:creationId xmlns:a16="http://schemas.microsoft.com/office/drawing/2014/main" id="{494D16BF-D6D2-66D1-6C01-918D7C810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DBF6E-1C31-13D1-185C-2D6299502281}"/>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8824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720D-ED63-6CDF-763C-F3394D4EF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29209-F313-22C6-83BC-F1E9ED85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9E994A-7466-5165-7054-D13A6A3BD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A85D5-FCB2-105B-629D-1FFCD0F0DFC6}"/>
              </a:ext>
            </a:extLst>
          </p:cNvPr>
          <p:cNvSpPr>
            <a:spLocks noGrp="1"/>
          </p:cNvSpPr>
          <p:nvPr>
            <p:ph type="dt" sz="half" idx="10"/>
          </p:nvPr>
        </p:nvSpPr>
        <p:spPr/>
        <p:txBody>
          <a:bodyPr/>
          <a:lstStyle/>
          <a:p>
            <a:fld id="{DA35AE80-2C7D-4681-9118-4266EED809A5}" type="datetimeFigureOut">
              <a:rPr lang="en-US" smtClean="0"/>
              <a:t>4/20/2024</a:t>
            </a:fld>
            <a:endParaRPr lang="en-US"/>
          </a:p>
        </p:txBody>
      </p:sp>
      <p:sp>
        <p:nvSpPr>
          <p:cNvPr id="6" name="Footer Placeholder 5">
            <a:extLst>
              <a:ext uri="{FF2B5EF4-FFF2-40B4-BE49-F238E27FC236}">
                <a16:creationId xmlns:a16="http://schemas.microsoft.com/office/drawing/2014/main" id="{910F9966-E4AE-349D-27DB-611279084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A4B46-E344-698B-F215-39A7908F4B50}"/>
              </a:ext>
            </a:extLst>
          </p:cNvPr>
          <p:cNvSpPr>
            <a:spLocks noGrp="1"/>
          </p:cNvSpPr>
          <p:nvPr>
            <p:ph type="sldNum" sz="quarter" idx="12"/>
          </p:nvPr>
        </p:nvSpPr>
        <p:spPr/>
        <p:txBody>
          <a:bodyPr/>
          <a:lstStyle/>
          <a:p>
            <a:fld id="{3DFD6E4A-C6F0-4C81-AEBF-3E84E1D8EE89}" type="slidenum">
              <a:rPr lang="en-US" smtClean="0"/>
              <a:t>‹#›</a:t>
            </a:fld>
            <a:endParaRPr lang="en-US"/>
          </a:p>
        </p:txBody>
      </p:sp>
    </p:spTree>
    <p:extLst>
      <p:ext uri="{BB962C8B-B14F-4D97-AF65-F5344CB8AC3E}">
        <p14:creationId xmlns:p14="http://schemas.microsoft.com/office/powerpoint/2010/main" val="35497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36691F-7FEE-EDEA-4361-166B7163B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FC64E0-CE55-E393-07B5-9864D1064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2FC7B-3758-D00F-E66C-0EC137FA7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5AE80-2C7D-4681-9118-4266EED809A5}" type="datetimeFigureOut">
              <a:rPr lang="en-US" smtClean="0"/>
              <a:t>4/20/2024</a:t>
            </a:fld>
            <a:endParaRPr lang="en-US"/>
          </a:p>
        </p:txBody>
      </p:sp>
      <p:sp>
        <p:nvSpPr>
          <p:cNvPr id="5" name="Footer Placeholder 4">
            <a:extLst>
              <a:ext uri="{FF2B5EF4-FFF2-40B4-BE49-F238E27FC236}">
                <a16:creationId xmlns:a16="http://schemas.microsoft.com/office/drawing/2014/main" id="{4A98D111-6B0B-D341-5478-30960CE74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F4E69-D770-4616-6384-DB94CA661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6E4A-C6F0-4C81-AEBF-3E84E1D8EE89}" type="slidenum">
              <a:rPr lang="en-US" smtClean="0"/>
              <a:t>‹#›</a:t>
            </a:fld>
            <a:endParaRPr lang="en-US"/>
          </a:p>
        </p:txBody>
      </p:sp>
    </p:spTree>
    <p:extLst>
      <p:ext uri="{BB962C8B-B14F-4D97-AF65-F5344CB8AC3E}">
        <p14:creationId xmlns:p14="http://schemas.microsoft.com/office/powerpoint/2010/main" val="61374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B38F6D-E7FF-A99C-9C84-148375B80046}"/>
              </a:ext>
            </a:extLst>
          </p:cNvPr>
          <p:cNvPicPr>
            <a:picLocks noChangeAspect="1"/>
          </p:cNvPicPr>
          <p:nvPr/>
        </p:nvPicPr>
        <p:blipFill>
          <a:blip r:embed="rId3"/>
          <a:stretch>
            <a:fillRect/>
          </a:stretch>
        </p:blipFill>
        <p:spPr>
          <a:xfrm>
            <a:off x="6092112" y="3189816"/>
            <a:ext cx="3010279" cy="2251173"/>
          </a:xfrm>
          <a:prstGeom prst="rect">
            <a:avLst/>
          </a:prstGeom>
        </p:spPr>
      </p:pic>
      <p:pic>
        <p:nvPicPr>
          <p:cNvPr id="6" name="Picture 5">
            <a:extLst>
              <a:ext uri="{FF2B5EF4-FFF2-40B4-BE49-F238E27FC236}">
                <a16:creationId xmlns:a16="http://schemas.microsoft.com/office/drawing/2014/main" id="{CC81932C-9A41-4525-009D-DA42C4259CE1}"/>
              </a:ext>
            </a:extLst>
          </p:cNvPr>
          <p:cNvPicPr>
            <a:picLocks noChangeAspect="1"/>
          </p:cNvPicPr>
          <p:nvPr/>
        </p:nvPicPr>
        <p:blipFill>
          <a:blip r:embed="rId4"/>
          <a:stretch>
            <a:fillRect/>
          </a:stretch>
        </p:blipFill>
        <p:spPr>
          <a:xfrm>
            <a:off x="9061410" y="952261"/>
            <a:ext cx="2971800" cy="2230009"/>
          </a:xfrm>
          <a:prstGeom prst="rect">
            <a:avLst/>
          </a:prstGeom>
        </p:spPr>
      </p:pic>
      <p:pic>
        <p:nvPicPr>
          <p:cNvPr id="5" name="Picture 4">
            <a:extLst>
              <a:ext uri="{FF2B5EF4-FFF2-40B4-BE49-F238E27FC236}">
                <a16:creationId xmlns:a16="http://schemas.microsoft.com/office/drawing/2014/main" id="{1C433F35-8B43-D9D5-D4FC-CA99F142E90B}"/>
              </a:ext>
            </a:extLst>
          </p:cNvPr>
          <p:cNvPicPr>
            <a:picLocks noChangeAspect="1"/>
          </p:cNvPicPr>
          <p:nvPr/>
        </p:nvPicPr>
        <p:blipFill>
          <a:blip r:embed="rId5"/>
          <a:stretch>
            <a:fillRect/>
          </a:stretch>
        </p:blipFill>
        <p:spPr>
          <a:xfrm>
            <a:off x="6111285" y="952261"/>
            <a:ext cx="2950126" cy="2213745"/>
          </a:xfrm>
          <a:prstGeom prst="rect">
            <a:avLst/>
          </a:prstGeom>
        </p:spPr>
      </p:pic>
      <p:pic>
        <p:nvPicPr>
          <p:cNvPr id="9" name="Picture 8">
            <a:extLst>
              <a:ext uri="{FF2B5EF4-FFF2-40B4-BE49-F238E27FC236}">
                <a16:creationId xmlns:a16="http://schemas.microsoft.com/office/drawing/2014/main" id="{A3004BC7-A925-D500-16E9-CAA1DEE3B805}"/>
              </a:ext>
            </a:extLst>
          </p:cNvPr>
          <p:cNvPicPr>
            <a:picLocks noChangeAspect="1"/>
          </p:cNvPicPr>
          <p:nvPr/>
        </p:nvPicPr>
        <p:blipFill>
          <a:blip r:embed="rId6"/>
          <a:stretch>
            <a:fillRect/>
          </a:stretch>
        </p:blipFill>
        <p:spPr>
          <a:xfrm>
            <a:off x="9103299" y="3158546"/>
            <a:ext cx="2950126" cy="2257291"/>
          </a:xfrm>
          <a:prstGeom prst="rect">
            <a:avLst/>
          </a:prstGeom>
        </p:spPr>
      </p:pic>
      <p:sp>
        <p:nvSpPr>
          <p:cNvPr id="33" name="Rectangle 32"/>
          <p:cNvSpPr/>
          <p:nvPr/>
        </p:nvSpPr>
        <p:spPr>
          <a:xfrm>
            <a:off x="145103" y="1714499"/>
            <a:ext cx="5943600" cy="2652537"/>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SUMMARY</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During the weekend of </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05-07 APR 2024, CH (MAJ) Christopher Obilam, the Brigade Chaplain for the 510</a:t>
            </a:r>
            <a:r>
              <a:rPr kumimoji="0" lang="en-US" sz="14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RSG, served as the lead instructor of a BSRT Couples/Family </a:t>
            </a:r>
            <a:r>
              <a:rPr lang="en-US" sz="1400" dirty="0">
                <a:solidFill>
                  <a:srgbClr val="000000"/>
                </a:solidFill>
                <a:latin typeface="Arial" panose="020B0604020202020204" pitchFamily="34" charset="0"/>
                <a:cs typeface="Arial" panose="020B0604020202020204" pitchFamily="34" charset="0"/>
              </a:rPr>
              <a:t>E</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vent at Edelweiss Lodge and Resort in Garmisch-Partenkirchen, Germany. </a:t>
            </a:r>
            <a:r>
              <a:rPr lang="en-US" sz="1400" dirty="0">
                <a:solidFill>
                  <a:srgbClr val="000000"/>
                </a:solidFill>
                <a:latin typeface="Arial" panose="020B0604020202020204" pitchFamily="34" charset="0"/>
                <a:cs typeface="Arial" panose="020B0604020202020204" pitchFamily="34" charset="0"/>
              </a:rPr>
              <a:t>CH Obilam taught the curriculum “Active Military Life and Resiliency Skills”. </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Within this curriculum there were blocks of instruction on </a:t>
            </a:r>
            <a:r>
              <a:rPr kumimoji="0" lang="en-US" sz="14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Communication Styles in Military Communities, Getting Rid of Destructive Behaviors, and Compassion &amp; Forgiveness.  </a:t>
            </a:r>
          </a:p>
          <a:p>
            <a:pPr marL="0" marR="0" lvl="0" indent="0" algn="l" defTabSz="914384" rtl="0" eaLnBrk="1" fontAlgn="auto" latinLnBrk="0" hangingPunct="1">
              <a:lnSpc>
                <a:spcPct val="100000"/>
              </a:lnSpc>
              <a:spcBef>
                <a:spcPts val="0"/>
              </a:spcBef>
              <a:spcAft>
                <a:spcPts val="0"/>
              </a:spcAft>
              <a:buClrTx/>
              <a:buSzTx/>
              <a:buFontTx/>
              <a:buNone/>
              <a:tabLst/>
              <a:defRPr/>
            </a:pPr>
            <a:endParaRPr lang="en-US" sz="1400" i="1" dirty="0">
              <a:solidFill>
                <a:srgbClr val="000000"/>
              </a:solidFill>
              <a:latin typeface="Arial" panose="020B0604020202020204" pitchFamily="34" charset="0"/>
              <a:cs typeface="Arial" panose="020B0604020202020204" pitchFamily="34" charset="0"/>
            </a:endParaRPr>
          </a:p>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participants were from the 7</a:t>
            </a:r>
            <a:r>
              <a:rPr kumimoji="0" lang="en-US" sz="140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lang="en-US" sz="1400" dirty="0">
                <a:solidFill>
                  <a:srgbClr val="000000"/>
                </a:solidFill>
                <a:latin typeface="Arial" panose="020B0604020202020204" pitchFamily="34" charset="0"/>
                <a:cs typeface="Arial" panose="020B0604020202020204" pitchFamily="34" charset="0"/>
              </a:rPr>
              <a:t> HQ</a:t>
            </a:r>
            <a:r>
              <a:rPr kumimoji="0" lang="en-US" sz="140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510</a:t>
            </a:r>
            <a:r>
              <a:rPr kumimoji="0" lang="en-US" sz="140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US" sz="140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83</a:t>
            </a:r>
            <a:r>
              <a:rPr kumimoji="0" lang="en-US" sz="140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rd</a:t>
            </a:r>
            <a:r>
              <a:rPr kumimoji="0" lang="en-US" sz="140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446th, 773</a:t>
            </a:r>
            <a:r>
              <a:rPr kumimoji="0" lang="en-US" sz="140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rd</a:t>
            </a:r>
            <a:r>
              <a:rPr lang="en-US" sz="1400" dirty="0">
                <a:solidFill>
                  <a:srgbClr val="000000"/>
                </a:solidFill>
                <a:latin typeface="Arial" panose="020B0604020202020204" pitchFamily="34" charset="0"/>
                <a:cs typeface="Arial" panose="020B0604020202020204" pitchFamily="34" charset="0"/>
              </a:rPr>
              <a:t>, MSU, 2500</a:t>
            </a:r>
            <a:r>
              <a:rPr lang="en-US" sz="1400" baseline="30000" dirty="0">
                <a:solidFill>
                  <a:srgbClr val="000000"/>
                </a:solidFill>
                <a:latin typeface="Arial" panose="020B0604020202020204" pitchFamily="34" charset="0"/>
                <a:cs typeface="Arial" panose="020B0604020202020204" pitchFamily="34" charset="0"/>
              </a:rPr>
              <a:t>th</a:t>
            </a:r>
            <a:r>
              <a:rPr lang="en-US" sz="1400" dirty="0">
                <a:solidFill>
                  <a:srgbClr val="000000"/>
                </a:solidFill>
                <a:latin typeface="Arial" panose="020B0604020202020204" pitchFamily="34" charset="0"/>
                <a:cs typeface="Arial" panose="020B0604020202020204" pitchFamily="34" charset="0"/>
              </a:rPr>
              <a:t>, 7</a:t>
            </a:r>
            <a:r>
              <a:rPr lang="en-US" sz="1400" baseline="30000" dirty="0">
                <a:solidFill>
                  <a:srgbClr val="000000"/>
                </a:solidFill>
                <a:latin typeface="Arial" panose="020B0604020202020204" pitchFamily="34" charset="0"/>
                <a:cs typeface="Arial" panose="020B0604020202020204" pitchFamily="34" charset="0"/>
              </a:rPr>
              <a:t>th</a:t>
            </a:r>
            <a:r>
              <a:rPr lang="en-US" sz="1400" dirty="0">
                <a:solidFill>
                  <a:srgbClr val="000000"/>
                </a:solidFill>
                <a:latin typeface="Arial" panose="020B0604020202020204" pitchFamily="34" charset="0"/>
                <a:cs typeface="Arial" panose="020B0604020202020204" pitchFamily="34" charset="0"/>
              </a:rPr>
              <a:t> ILE, 729</a:t>
            </a:r>
            <a:r>
              <a:rPr lang="en-US" sz="1400" baseline="30000" dirty="0">
                <a:solidFill>
                  <a:srgbClr val="000000"/>
                </a:solidFill>
                <a:latin typeface="Arial" panose="020B0604020202020204" pitchFamily="34" charset="0"/>
                <a:cs typeface="Arial" panose="020B0604020202020204" pitchFamily="34" charset="0"/>
              </a:rPr>
              <a:t>th</a:t>
            </a:r>
            <a:r>
              <a:rPr lang="en-US" sz="1400" dirty="0">
                <a:solidFill>
                  <a:srgbClr val="000000"/>
                </a:solidFill>
                <a:latin typeface="Arial" panose="020B0604020202020204" pitchFamily="34" charset="0"/>
                <a:cs typeface="Arial" panose="020B0604020202020204" pitchFamily="34" charset="0"/>
              </a:rPr>
              <a:t>, and 163</a:t>
            </a:r>
            <a:r>
              <a:rPr lang="en-US" sz="1400" baseline="30000" dirty="0">
                <a:solidFill>
                  <a:srgbClr val="000000"/>
                </a:solidFill>
                <a:latin typeface="Arial" panose="020B0604020202020204" pitchFamily="34" charset="0"/>
                <a:cs typeface="Arial" panose="020B0604020202020204" pitchFamily="34" charset="0"/>
              </a:rPr>
              <a:t>rd </a:t>
            </a:r>
            <a:r>
              <a:rPr lang="en-US" sz="1400" dirty="0">
                <a:solidFill>
                  <a:srgbClr val="000000"/>
                </a:solidFill>
                <a:latin typeface="Arial" panose="020B0604020202020204" pitchFamily="34" charset="0"/>
                <a:cs typeface="Arial" panose="020B0604020202020204" pitchFamily="34" charset="0"/>
              </a:rPr>
              <a:t> (26 Couples). Childcare was also provided for the 35 children, ages 0-12 years old. </a:t>
            </a:r>
            <a:endParaRPr lang="en-US" sz="1400" baseline="30000" dirty="0">
              <a:solidFill>
                <a:srgbClr val="000000"/>
              </a:solidFill>
              <a:latin typeface="Arial" panose="020B0604020202020204" pitchFamily="34" charset="0"/>
              <a:cs typeface="Arial" panose="020B0604020202020204" pitchFamily="34" charset="0"/>
            </a:endParaRPr>
          </a:p>
        </p:txBody>
      </p:sp>
      <p:sp>
        <p:nvSpPr>
          <p:cNvPr id="32" name="Rectangle 31"/>
          <p:cNvSpPr/>
          <p:nvPr/>
        </p:nvSpPr>
        <p:spPr>
          <a:xfrm>
            <a:off x="143478" y="942322"/>
            <a:ext cx="5958910" cy="742450"/>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Mission Support Command</a:t>
            </a:r>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Building Strong and Ready Teams (BSRT) Couples/Family Event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WHEN/WHERE:</a:t>
            </a:r>
            <a:r>
              <a:rPr lang="en-US" sz="1400" dirty="0">
                <a:solidFill>
                  <a:prstClr val="black"/>
                </a:solidFill>
                <a:latin typeface="Arial" panose="020B0604020202020204" pitchFamily="34" charset="0"/>
                <a:cs typeface="Arial" panose="020B0604020202020204" pitchFamily="34" charset="0"/>
              </a:rPr>
              <a:t> </a:t>
            </a:r>
            <a:r>
              <a:rPr lang="en-US" sz="1400" dirty="0">
                <a:solidFill>
                  <a:srgbClr val="1F1F1F"/>
                </a:solidFill>
                <a:latin typeface="Arial" panose="020B0604020202020204" pitchFamily="34" charset="0"/>
                <a:cs typeface="Arial" panose="020B0604020202020204" pitchFamily="34" charset="0"/>
              </a:rPr>
              <a:t>05-07 APR 2024, </a:t>
            </a:r>
            <a:r>
              <a:rPr lang="en-US" sz="1400" b="0" i="0" dirty="0">
                <a:solidFill>
                  <a:srgbClr val="1F1F1F"/>
                </a:solidFill>
                <a:effectLst/>
                <a:latin typeface="Arial" panose="020B0604020202020204" pitchFamily="34" charset="0"/>
                <a:cs typeface="Arial" panose="020B0604020202020204" pitchFamily="34" charset="0"/>
              </a:rPr>
              <a:t>Garmisch-Partenkirchen, Germany</a:t>
            </a:r>
            <a:endParaRPr kumimoji="0" 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8" name="Pentagon 7"/>
          <p:cNvSpPr/>
          <p:nvPr/>
        </p:nvSpPr>
        <p:spPr>
          <a:xfrm>
            <a:off x="138574" y="5429353"/>
            <a:ext cx="5943600" cy="1082807"/>
          </a:xfrm>
          <a:custGeom>
            <a:avLst/>
            <a:gdLst>
              <a:gd name="connsiteX0" fmla="*/ 0 w 3718409"/>
              <a:gd name="connsiteY0" fmla="*/ 0 h 1715219"/>
              <a:gd name="connsiteX1" fmla="*/ 2860800 w 3718409"/>
              <a:gd name="connsiteY1" fmla="*/ 0 h 1715219"/>
              <a:gd name="connsiteX2" fmla="*/ 3718409 w 3718409"/>
              <a:gd name="connsiteY2" fmla="*/ 857610 h 1715219"/>
              <a:gd name="connsiteX3" fmla="*/ 2860800 w 3718409"/>
              <a:gd name="connsiteY3" fmla="*/ 1715219 h 1715219"/>
              <a:gd name="connsiteX4" fmla="*/ 0 w 3718409"/>
              <a:gd name="connsiteY4" fmla="*/ 1715219 h 1715219"/>
              <a:gd name="connsiteX5" fmla="*/ 0 w 3718409"/>
              <a:gd name="connsiteY5" fmla="*/ 0 h 1715219"/>
              <a:gd name="connsiteX0" fmla="*/ 0 w 2860800"/>
              <a:gd name="connsiteY0" fmla="*/ 0 h 1715219"/>
              <a:gd name="connsiteX1" fmla="*/ 2860800 w 2860800"/>
              <a:gd name="connsiteY1" fmla="*/ 0 h 1715219"/>
              <a:gd name="connsiteX2" fmla="*/ 2860800 w 2860800"/>
              <a:gd name="connsiteY2" fmla="*/ 1715219 h 1715219"/>
              <a:gd name="connsiteX3" fmla="*/ 0 w 2860800"/>
              <a:gd name="connsiteY3" fmla="*/ 1715219 h 1715219"/>
              <a:gd name="connsiteX4" fmla="*/ 0 w 2860800"/>
              <a:gd name="connsiteY4" fmla="*/ 0 h 171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800" h="1715219">
                <a:moveTo>
                  <a:pt x="0" y="0"/>
                </a:moveTo>
                <a:lnTo>
                  <a:pt x="2860800" y="0"/>
                </a:lnTo>
                <a:lnTo>
                  <a:pt x="2860800" y="1715219"/>
                </a:lnTo>
                <a:lnTo>
                  <a:pt x="0" y="1715219"/>
                </a:lnTo>
                <a:lnTo>
                  <a:pt x="0" y="0"/>
                </a:lnTo>
                <a:close/>
              </a:path>
            </a:pathLst>
          </a:custGeom>
          <a:solidFill>
            <a:sysClr val="window" lastClr="FFFFFF"/>
          </a:solidFill>
          <a:ln w="28575" cap="flat" cmpd="sng" algn="ctr">
            <a:solidFill>
              <a:sysClr val="windowText" lastClr="000000"/>
            </a:solidFill>
            <a:prstDash val="solid"/>
          </a:ln>
          <a:effectLst/>
        </p:spPr>
        <p:txBody>
          <a:bodyPr wrap="none" tIns="9144" bIns="457200" numCol="2"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USAREUR LOE’S </a:t>
            </a:r>
          </a:p>
          <a:p>
            <a:pPr marL="117473" marR="0" lvl="0" indent="-11747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1" i="1"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Set the Theater</a:t>
            </a:r>
          </a:p>
          <a:p>
            <a:pPr marL="117473" marR="0" lvl="0" indent="-11747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Present Combat Credible Forces</a:t>
            </a:r>
          </a:p>
          <a:p>
            <a:pPr marL="117473" marR="0" lvl="0" indent="-11747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Mission Command JFLCC OPS</a:t>
            </a:r>
          </a:p>
          <a:p>
            <a:pPr marL="117473" marR="0" lvl="0" indent="-11747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Enhance Relationships and Interoperability</a:t>
            </a:r>
            <a:endParaRPr kumimoji="0" lang="en-US" sz="100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1" i="0" u="sng" strike="noStrike" kern="1200" cap="none" spc="0" normalizeH="0" baseline="0" noProof="0" dirty="0">
              <a:ln>
                <a:noFill/>
              </a:ln>
              <a:solidFill>
                <a:srgbClr val="07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1" i="0" u="sng" strike="noStrike" kern="1200" cap="none" spc="0" normalizeH="0" baseline="0" noProof="0" dirty="0">
              <a:ln>
                <a:noFill/>
              </a:ln>
              <a:solidFill>
                <a:srgbClr val="07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 b="1" i="0" u="sng" strike="noStrike" kern="1200" cap="none" spc="0" normalizeH="0" baseline="0" noProof="0" dirty="0">
              <a:ln>
                <a:noFill/>
              </a:ln>
              <a:solidFill>
                <a:srgbClr val="07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sng" strike="noStrike" kern="1200" cap="none" spc="0" normalizeH="0" baseline="0" noProof="0" dirty="0">
                <a:ln>
                  <a:noFill/>
                </a:ln>
                <a:solidFill>
                  <a:srgbClr val="070000"/>
                </a:solidFill>
                <a:effectLst/>
                <a:uLnTx/>
                <a:uFillTx/>
                <a:latin typeface="Arial" panose="020B0604020202020204" pitchFamily="34" charset="0"/>
                <a:ea typeface="+mn-ea"/>
                <a:cs typeface="Arial" panose="020B0604020202020204" pitchFamily="34" charset="0"/>
              </a:rPr>
              <a:t>OCHAP RS Priority Efforts</a:t>
            </a:r>
          </a:p>
          <a:p>
            <a:pPr marL="228596" marR="0" lvl="0" indent="-228596"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1" i="1" u="none" strike="noStrike" kern="1200" cap="none" spc="0" normalizeH="0" baseline="0" noProof="0" dirty="0">
                <a:ln>
                  <a:noFill/>
                </a:ln>
                <a:solidFill>
                  <a:srgbClr val="00B050"/>
                </a:solidFill>
                <a:effectLst/>
                <a:uLnTx/>
                <a:uFillTx/>
                <a:latin typeface="Arial" pitchFamily="34" charset="0"/>
                <a:ea typeface="+mn-ea"/>
                <a:cs typeface="Arial" pitchFamily="34" charset="0"/>
              </a:rPr>
              <a:t>Soldier and Family Care Through Religious Support</a:t>
            </a:r>
          </a:p>
          <a:p>
            <a:pPr marL="228596" marR="0" lvl="0" indent="-228596"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Moral and Ethical Leadership and Unit Morale</a:t>
            </a:r>
          </a:p>
          <a:p>
            <a:pPr marL="228596" marR="0" lvl="0" indent="-228596"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UMT Training and Operational Readiness</a:t>
            </a:r>
          </a:p>
          <a:p>
            <a:pPr marL="228596" marR="0" lvl="0" indent="-228596"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6" charset="-128"/>
                <a:cs typeface="Arial" panose="020B0604020202020204" pitchFamily="34" charset="0"/>
              </a:rPr>
              <a:t>ASCC/JFLCC Theater Supervision of RS</a:t>
            </a:r>
          </a:p>
          <a:p>
            <a:pPr marL="228596" marR="0" lvl="0" indent="-228596"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Interoperability and Partner Coordination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4" name="Rectangle 33"/>
          <p:cNvSpPr/>
          <p:nvPr/>
        </p:nvSpPr>
        <p:spPr>
          <a:xfrm>
            <a:off x="145525" y="4379183"/>
            <a:ext cx="5943600" cy="1028084"/>
          </a:xfrm>
          <a:prstGeom prst="rect">
            <a:avLst/>
          </a:prstGeom>
          <a:solidFill>
            <a:schemeClr val="bg1">
              <a:lumMod val="8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PURPOSE:</a:t>
            </a:r>
            <a:r>
              <a:rPr kumimoji="0" lang="en-US" sz="14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7</a:t>
            </a:r>
            <a:r>
              <a:rPr kumimoji="0" lang="en-US" sz="1400" i="0"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US" sz="140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MSC Religious Support Team will plan and execute a BSRT Charlie Event for it’s HHC and DRU’s. A Couples Event was selected to address the increase in counseling trends </a:t>
            </a:r>
            <a:r>
              <a:rPr lang="en-US" sz="1400" dirty="0">
                <a:solidFill>
                  <a:srgbClr val="000000"/>
                </a:solidFill>
                <a:latin typeface="Arial" panose="020B0604020202020204" pitchFamily="34" charset="0"/>
                <a:cs typeface="Arial" panose="020B0604020202020204" pitchFamily="34" charset="0"/>
              </a:rPr>
              <a:t>related to the category of</a:t>
            </a:r>
            <a:r>
              <a:rPr kumimoji="0" lang="en-US" sz="140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“Marital, Relationship, Family”.</a:t>
            </a:r>
            <a:endParaRPr kumimoji="0" 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089610" y="2943347"/>
            <a:ext cx="5943600" cy="261610"/>
          </a:xfrm>
          <a:prstGeom prst="rect">
            <a:avLst/>
          </a:prstGeom>
          <a:solidFill>
            <a:schemeClr val="tx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bwMode="auto">
          <a:xfrm>
            <a:off x="6088703" y="5469744"/>
            <a:ext cx="2971800" cy="104241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84"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Set the Theater</a:t>
            </a:r>
          </a:p>
          <a:p>
            <a:pPr marL="0" marR="0" lvl="0" indent="0" algn="ctr" defTabSz="914384" rtl="0" eaLnBrk="0" fontAlgn="base" latinLnBrk="0" hangingPunct="0">
              <a:lnSpc>
                <a:spcPct val="100000"/>
              </a:lnSpc>
              <a:spcBef>
                <a:spcPct val="0"/>
              </a:spcBef>
              <a:spcAft>
                <a:spcPct val="0"/>
              </a:spcAft>
              <a:buClrTx/>
              <a:buSzTx/>
              <a:buFontTx/>
              <a:buNone/>
              <a:tabLst/>
              <a:defRPr/>
            </a:pPr>
            <a:r>
              <a:rPr kumimoji="0" lang="en-US" sz="9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Religious Support Teams within the 7</a:t>
            </a:r>
            <a:r>
              <a:rPr kumimoji="0" lang="en-US" sz="9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th</a:t>
            </a:r>
            <a:r>
              <a:rPr kumimoji="0" lang="en-US" sz="9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Mission Support Command identify issues within the formation via confidential counseling. Trending upward, are issues related to marriage, relationships, and family. To address </a:t>
            </a:r>
            <a:r>
              <a:rPr lang="en-US" sz="900" dirty="0">
                <a:solidFill>
                  <a:prstClr val="black"/>
                </a:solidFill>
                <a:latin typeface="Arial" panose="020B0604020202020204" pitchFamily="34" charset="0"/>
                <a:cs typeface="Arial" panose="020B0604020202020204" pitchFamily="34" charset="0"/>
              </a:rPr>
              <a:t>this trend, an overnight Couples relationship training event was planned/executed. </a:t>
            </a:r>
            <a:r>
              <a:rPr kumimoji="0" lang="en-US" sz="9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US" sz="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bwMode="auto">
          <a:xfrm>
            <a:off x="9061410" y="5475868"/>
            <a:ext cx="2971800" cy="104241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84"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Soldier &amp; Family Care</a:t>
            </a:r>
          </a:p>
          <a:p>
            <a:pPr marL="0" marR="0" lvl="0" indent="0" algn="ctr" defTabSz="914384" rtl="0" eaLnBrk="0" fontAlgn="base" latinLnBrk="0" hangingPunct="0">
              <a:lnSpc>
                <a:spcPct val="100000"/>
              </a:lnSpc>
              <a:spcBef>
                <a:spcPct val="0"/>
              </a:spcBef>
              <a:spcAft>
                <a:spcPct val="0"/>
              </a:spcAft>
              <a:buClrTx/>
              <a:buSzTx/>
              <a:buFontTx/>
              <a:buNone/>
              <a:tabLst/>
              <a:defRPr/>
            </a:pPr>
            <a:r>
              <a:rPr kumimoji="0" lang="en-US" sz="9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Providing Religious Support through relationship training increases the resiliency of the couple and family, resulting in the strengthening of the overall readiness of the Soldier. </a:t>
            </a:r>
            <a:endParaRPr kumimoji="0" lang="en-US" sz="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itle 1"/>
          <p:cNvSpPr txBox="1">
            <a:spLocks/>
          </p:cNvSpPr>
          <p:nvPr/>
        </p:nvSpPr>
        <p:spPr>
          <a:xfrm>
            <a:off x="609600" y="18227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384"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Rectangle 6"/>
          <p:cNvSpPr/>
          <p:nvPr/>
        </p:nvSpPr>
        <p:spPr>
          <a:xfrm>
            <a:off x="6089611" y="942848"/>
            <a:ext cx="5943600" cy="22219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6089610" y="3176987"/>
            <a:ext cx="5943600" cy="22219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 Box 9"/>
          <p:cNvSpPr txBox="1">
            <a:spLocks noChangeArrowheads="1"/>
          </p:cNvSpPr>
          <p:nvPr/>
        </p:nvSpPr>
        <p:spPr bwMode="gray">
          <a:xfrm>
            <a:off x="7813489" y="6570680"/>
            <a:ext cx="3633075" cy="277255"/>
          </a:xfrm>
          <a:prstGeom prst="rect">
            <a:avLst/>
          </a:prstGeom>
          <a:noFill/>
          <a:ln w="9525">
            <a:noFill/>
            <a:miter lim="800000"/>
            <a:headEnd/>
            <a:tailEnd/>
          </a:ln>
          <a:effectLst/>
        </p:spPr>
        <p:txBody>
          <a:bodyPr wrap="square" tIns="0" bIns="0">
            <a:spAutoFit/>
          </a:bodyPr>
          <a:lstStyle/>
          <a:p>
            <a:pPr marL="0" marR="0" lvl="0" indent="0" algn="ctr" defTabSz="914384" rtl="0" eaLnBrk="1" fontAlgn="auto" latinLnBrk="0" hangingPunct="1">
              <a:lnSpc>
                <a:spcPct val="100000"/>
              </a:lnSpc>
              <a:spcBef>
                <a:spcPts val="0"/>
              </a:spcBef>
              <a:spcAft>
                <a:spcPts val="0"/>
              </a:spcAft>
              <a:buClrTx/>
              <a:buSzTx/>
              <a:buFontTx/>
              <a:buNone/>
              <a:tabLst/>
              <a:defRPr/>
            </a:pPr>
            <a:r>
              <a:rPr lang="en-US" sz="901" i="1" dirty="0">
                <a:solidFill>
                  <a:srgbClr val="000000"/>
                </a:solidFill>
                <a:latin typeface="Arial"/>
                <a:cs typeface="Arial" pitchFamily="34" charset="0"/>
              </a:rPr>
              <a:t>SFC Turner, 7</a:t>
            </a:r>
            <a:r>
              <a:rPr lang="en-US" sz="901" i="1" baseline="30000" dirty="0">
                <a:solidFill>
                  <a:srgbClr val="000000"/>
                </a:solidFill>
                <a:latin typeface="Arial"/>
                <a:cs typeface="Arial" pitchFamily="34" charset="0"/>
              </a:rPr>
              <a:t>th</a:t>
            </a:r>
            <a:r>
              <a:rPr lang="en-US" sz="901" i="1" dirty="0">
                <a:solidFill>
                  <a:srgbClr val="000000"/>
                </a:solidFill>
                <a:latin typeface="Arial"/>
                <a:cs typeface="Arial" pitchFamily="34" charset="0"/>
              </a:rPr>
              <a:t> MSC </a:t>
            </a:r>
            <a:endParaRPr kumimoji="0" lang="en-US" sz="901" b="0" i="1"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ctr" defTabSz="914384" rtl="0" eaLnBrk="1" fontAlgn="auto" latinLnBrk="0" hangingPunct="1">
              <a:lnSpc>
                <a:spcPct val="100000"/>
              </a:lnSpc>
              <a:spcBef>
                <a:spcPts val="0"/>
              </a:spcBef>
              <a:spcAft>
                <a:spcPts val="0"/>
              </a:spcAft>
              <a:buClrTx/>
              <a:buSzTx/>
              <a:buFontTx/>
              <a:buNone/>
              <a:tabLst/>
              <a:defRPr/>
            </a:pPr>
            <a:r>
              <a:rPr kumimoji="0" lang="en-US" sz="901" b="0" i="1" u="none" strike="noStrike" kern="1200" cap="none" spc="0" normalizeH="0" baseline="0" noProof="0" dirty="0">
                <a:ln>
                  <a:noFill/>
                </a:ln>
                <a:solidFill>
                  <a:srgbClr val="000000"/>
                </a:solidFill>
                <a:effectLst/>
                <a:uLnTx/>
                <a:uFillTx/>
                <a:latin typeface="Arial"/>
                <a:ea typeface="+mn-ea"/>
                <a:cs typeface="Arial" pitchFamily="34" charset="0"/>
              </a:rPr>
              <a:t>Senior Religious Affairs Specialist, DSN </a:t>
            </a:r>
            <a:r>
              <a:rPr lang="en-US" sz="901" i="1" dirty="0">
                <a:solidFill>
                  <a:srgbClr val="000000"/>
                </a:solidFill>
                <a:latin typeface="Arial"/>
                <a:cs typeface="Arial" pitchFamily="34" charset="0"/>
              </a:rPr>
              <a:t>528-0252</a:t>
            </a:r>
            <a:endParaRPr kumimoji="0" lang="en-US" sz="901" b="0" i="1"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4" name="TextBox 3"/>
          <p:cNvSpPr txBox="1"/>
          <p:nvPr/>
        </p:nvSpPr>
        <p:spPr>
          <a:xfrm>
            <a:off x="6102388" y="5217395"/>
            <a:ext cx="5930822" cy="261610"/>
          </a:xfrm>
          <a:prstGeom prst="rect">
            <a:avLst/>
          </a:prstGeom>
          <a:solidFill>
            <a:schemeClr val="tx1"/>
          </a:solidFill>
        </p:spPr>
        <p:txBody>
          <a:bodyPr wrap="square" rtlCol="0">
            <a:spAutoFit/>
          </a:bodyPr>
          <a:lstStyle/>
          <a:p>
            <a:pPr marL="0" marR="0" lvl="0" indent="0" algn="ctr" defTabSz="91438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2DCDBE53-636B-6077-AC32-595E939DAEFD}"/>
              </a:ext>
            </a:extLst>
          </p:cNvPr>
          <p:cNvSpPr txBox="1">
            <a:spLocks/>
          </p:cNvSpPr>
          <p:nvPr/>
        </p:nvSpPr>
        <p:spPr>
          <a:xfrm>
            <a:off x="473765" y="177101"/>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384"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itchFamily="34" charset="0"/>
              </a:rPr>
              <a:t>7</a:t>
            </a:r>
            <a:r>
              <a:rPr lang="en-US" baseline="30000" dirty="0" err="1">
                <a:solidFill>
                  <a:prstClr val="black"/>
                </a:solidFill>
                <a:latin typeface="Arial" panose="020B0604020202020204" pitchFamily="34" charset="0"/>
                <a:cs typeface="Arial" pitchFamily="34" charset="0"/>
              </a:rPr>
              <a:t>th</a:t>
            </a:r>
            <a:r>
              <a:rPr lang="en-US" dirty="0">
                <a:solidFill>
                  <a:sysClr val="windowText" lastClr="000000"/>
                </a:solidFill>
                <a:latin typeface="Arial" panose="020B0604020202020204" pitchFamily="34" charset="0"/>
                <a:cs typeface="Arial" panose="020B0604020202020204" pitchFamily="34" charset="0"/>
              </a:rPr>
              <a:t> Mission Support Command </a:t>
            </a:r>
            <a:endParaRPr lang="en-US" baseline="30000"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817113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96</TotalTime>
  <Words>561</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Lamar SFC USARMY 7 MSN SPT CMD (USA)</dc:creator>
  <cp:lastModifiedBy>Ayers, Raymond L LTC USARMY 7 MSN SPT CMD (USA)</cp:lastModifiedBy>
  <cp:revision>2</cp:revision>
  <dcterms:created xsi:type="dcterms:W3CDTF">2024-04-19T11:18:06Z</dcterms:created>
  <dcterms:modified xsi:type="dcterms:W3CDTF">2024-04-20T09:06:43Z</dcterms:modified>
</cp:coreProperties>
</file>