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2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0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4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4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70EB-F260-4B59-9C91-27EF9F4F415E}" type="datetimeFigureOut">
              <a:rPr lang="en-US" smtClean="0"/>
              <a:t>2021/07/30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FEB00-DE4C-461A-8B40-31B41543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5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5"/>
          <p:cNvSpPr txBox="1"/>
          <p:nvPr/>
        </p:nvSpPr>
        <p:spPr>
          <a:xfrm>
            <a:off x="50378" y="704386"/>
            <a:ext cx="4420299" cy="607858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" indent="-171450"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What is Your Spiritual Path (faith-belief-worldview)?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What are Your Most Effective Spiritual Practices?</a:t>
            </a:r>
          </a:p>
          <a:p>
            <a:pPr marL="91440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To Whom do You Feel Most Spiritually Connected?</a:t>
            </a:r>
          </a:p>
          <a:p>
            <a:pPr marL="91440">
              <a:buFont typeface="Wingdings" panose="05000000000000000000" pitchFamily="2" charset="2"/>
              <a:buChar char="§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>
              <a:buFont typeface="Wingdings" panose="05000000000000000000" pitchFamily="2" charset="2"/>
              <a:buChar char="§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What is Your Hope and Vision for the Future?</a:t>
            </a: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A09C76-9E1C-4A41-A788-991EBDCC55E4}"/>
              </a:ext>
            </a:extLst>
          </p:cNvPr>
          <p:cNvGrpSpPr/>
          <p:nvPr/>
        </p:nvGrpSpPr>
        <p:grpSpPr>
          <a:xfrm>
            <a:off x="4622049" y="362256"/>
            <a:ext cx="4343707" cy="6416664"/>
            <a:chOff x="133101" y="1091138"/>
            <a:chExt cx="4343707" cy="6416664"/>
          </a:xfrm>
        </p:grpSpPr>
        <p:grpSp>
          <p:nvGrpSpPr>
            <p:cNvPr id="42" name="Group 46">
              <a:extLst>
                <a:ext uri="{FF2B5EF4-FFF2-40B4-BE49-F238E27FC236}">
                  <a16:creationId xmlns:a16="http://schemas.microsoft.com/office/drawing/2014/main" id="{D060DC58-0BA2-4AC7-8EE9-DE434AEFC0A5}"/>
                </a:ext>
              </a:extLst>
            </p:cNvPr>
            <p:cNvGrpSpPr/>
            <p:nvPr/>
          </p:nvGrpSpPr>
          <p:grpSpPr>
            <a:xfrm>
              <a:off x="2058614" y="1091138"/>
              <a:ext cx="1046810" cy="847098"/>
              <a:chOff x="4139538" y="2166561"/>
              <a:chExt cx="2093620" cy="157762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A1D5730-13E4-4AE7-BFB0-7B27CA7BFA48}"/>
                  </a:ext>
                </a:extLst>
              </p:cNvPr>
              <p:cNvSpPr txBox="1"/>
              <p:nvPr/>
            </p:nvSpPr>
            <p:spPr>
              <a:xfrm>
                <a:off x="5141872" y="3123827"/>
                <a:ext cx="1091286" cy="62035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endParaRPr lang="en-US" sz="1000" b="1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187E9CD-FD77-4E9D-AC49-037D9076DEC5}"/>
                  </a:ext>
                </a:extLst>
              </p:cNvPr>
              <p:cNvSpPr txBox="1"/>
              <p:nvPr/>
            </p:nvSpPr>
            <p:spPr>
              <a:xfrm>
                <a:off x="4139538" y="2166561"/>
                <a:ext cx="945812" cy="59438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 fontScale="92500" lnSpcReduction="20000"/>
              </a:bodyPr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505C09-6D36-4B8E-A379-317A19F3D089}"/>
                </a:ext>
              </a:extLst>
            </p:cNvPr>
            <p:cNvSpPr txBox="1"/>
            <p:nvPr/>
          </p:nvSpPr>
          <p:spPr>
            <a:xfrm>
              <a:off x="133101" y="5468782"/>
              <a:ext cx="4343707" cy="20390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5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1350" dirty="0">
                  <a:latin typeface="Arial" panose="020B0604020202020204" pitchFamily="34" charset="0"/>
                  <a:cs typeface="Arial" panose="020B0604020202020204" pitchFamily="34" charset="0"/>
                </a:rPr>
                <a:t>“Spirituality is a sense of connection that gives meaning and purpose to a person’s life and it applies to all Soldiers, whether religious or non-religious. Identifying one’s purpose, core values, beliefs, identity, and life vision defines the spiritual dimension. The spiritual dimension enables one to build inner-strength, make meaning of experiences, behave ethically, persevere through challenges, and be resilient when faced with challenges.”                     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—</a:t>
              </a:r>
              <a:r>
                <a:rPr lang="en-US" sz="1350" dirty="0">
                  <a:latin typeface="Arial" panose="020B0604020202020204" pitchFamily="34" charset="0"/>
                  <a:cs typeface="Arial" panose="020B0604020202020204" pitchFamily="34" charset="0"/>
                </a:rPr>
                <a:t> FM 7-22 (10-2)</a:t>
              </a:r>
              <a:r>
                <a:rPr lang="en-US" sz="1330" dirty="0"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0" y="-1"/>
            <a:ext cx="4592430" cy="6544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US Army Light" panose="020B0506030202020204"/>
              </a:rPr>
              <a:t>SOLDIER’S </a:t>
            </a:r>
            <a:r>
              <a:rPr lang="en-US" sz="1900" dirty="0">
                <a:solidFill>
                  <a:srgbClr val="FFC000"/>
                </a:solidFill>
                <a:latin typeface="US Army Light" panose="020B0506030202020204"/>
              </a:rPr>
              <a:t>SPIRITUAL READINESS </a:t>
            </a:r>
            <a:r>
              <a:rPr lang="en-US" sz="1900" dirty="0">
                <a:solidFill>
                  <a:schemeClr val="bg1"/>
                </a:solidFill>
                <a:latin typeface="US Army Light" panose="020B0506030202020204"/>
              </a:rPr>
              <a:t>CARD</a:t>
            </a:r>
          </a:p>
        </p:txBody>
      </p:sp>
      <p:sp>
        <p:nvSpPr>
          <p:cNvPr id="84" name="Subtitle 11"/>
          <p:cNvSpPr txBox="1">
            <a:spLocks/>
          </p:cNvSpPr>
          <p:nvPr/>
        </p:nvSpPr>
        <p:spPr>
          <a:xfrm>
            <a:off x="4622048" y="3499047"/>
            <a:ext cx="4343707" cy="119187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700" b="1" dirty="0">
              <a:solidFill>
                <a:schemeClr val="tx1"/>
              </a:solidFill>
              <a:latin typeface="US Army Light" panose="020B0506030202020204"/>
            </a:endParaRPr>
          </a:p>
          <a:p>
            <a:pPr algn="l">
              <a:spcBef>
                <a:spcPts val="0"/>
              </a:spcBef>
            </a:pPr>
            <a:endParaRPr lang="en-US" sz="1000" b="1" dirty="0">
              <a:solidFill>
                <a:schemeClr val="tx1"/>
              </a:solidFill>
              <a:latin typeface="US Army Light" panose="020B0506030202020204"/>
            </a:endParaRPr>
          </a:p>
          <a:p>
            <a:pPr algn="l"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Name:</a:t>
            </a:r>
          </a:p>
          <a:p>
            <a:pPr algn="l">
              <a:spcBef>
                <a:spcPts val="0"/>
              </a:spcBef>
            </a:pP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Squad:</a:t>
            </a:r>
          </a:p>
          <a:p>
            <a:pPr algn="l">
              <a:spcBef>
                <a:spcPts val="0"/>
              </a:spcBef>
            </a:pP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Spiritual Battle-Buddy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592430" y="-1"/>
            <a:ext cx="4551570" cy="6544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US Army Light" panose="020B0506030202020204"/>
              </a:rPr>
              <a:t>SOLDIER’S </a:t>
            </a:r>
            <a:r>
              <a:rPr lang="en-US" sz="1900" dirty="0">
                <a:solidFill>
                  <a:srgbClr val="FFC000"/>
                </a:solidFill>
                <a:latin typeface="US Army Light" panose="020B0506030202020204"/>
              </a:rPr>
              <a:t>SPIRITUAL READINESS </a:t>
            </a:r>
            <a:r>
              <a:rPr lang="en-US" sz="1900" dirty="0">
                <a:solidFill>
                  <a:schemeClr val="bg1"/>
                </a:solidFill>
                <a:latin typeface="US Army Light" panose="020B0506030202020204"/>
              </a:rPr>
              <a:t>CARD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16689" y="752453"/>
            <a:ext cx="3727048" cy="3637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S Army Light" panose="020B0506030202020204"/>
              </a:rPr>
              <a:t> 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YOU HAVE 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LIFE WORTH LIVING!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3AC8D6-8F3A-7F42-A888-92EFCACA8699}"/>
              </a:ext>
            </a:extLst>
          </p:cNvPr>
          <p:cNvSpPr/>
          <p:nvPr/>
        </p:nvSpPr>
        <p:spPr>
          <a:xfrm rot="18870557">
            <a:off x="633637" y="866936"/>
            <a:ext cx="139597" cy="1335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25000" lnSpcReduction="20000"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1316D-E433-4E47-800B-3A76D9EC9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049" y="719667"/>
            <a:ext cx="4343707" cy="27141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 descr="Diagram&#10;&#10;Description automatically generated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60" y="2530151"/>
            <a:ext cx="4258733" cy="41734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15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5"/>
          <p:cNvSpPr txBox="1"/>
          <p:nvPr/>
        </p:nvSpPr>
        <p:spPr>
          <a:xfrm>
            <a:off x="4633955" y="704386"/>
            <a:ext cx="4420299" cy="605242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1a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Focus and meditate on one special thing about your faith  and/or what you believe (your spiritual path) that gives hope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1b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Spend 5-10 minutes visualizing how your spiritual path  gives you a positive identity and is leading you to a bright future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1c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Strive to develop one of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your core values this weekend</a:t>
            </a:r>
          </a:p>
          <a:p>
            <a:pPr marL="171450" indent="-171450">
              <a:buFont typeface="Wingdings" pitchFamily="2" charset="2"/>
              <a:buChar char="à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2a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Spend 2-20 minutes in prayer - meditation – silence -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reflection - breathing - now and at the start/end of each day</a:t>
            </a:r>
          </a:p>
          <a:p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2b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Recite a mantra – scripture verse - or meaningful saying </a:t>
            </a:r>
          </a:p>
          <a:p>
            <a:r>
              <a:rPr lang="en-US" sz="108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now and throughout the day</a:t>
            </a: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2c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Read and reflect on sacred or inspirational writings for 5 minutes now or 30 minutes this weekend</a:t>
            </a: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3a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Conduct a 10 minute squad huddle to assess well-being</a:t>
            </a: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3b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070" dirty="0">
                <a:latin typeface="Arial" panose="020B0604020202020204" pitchFamily="34" charset="0"/>
                <a:cs typeface="Arial" panose="020B0604020202020204" pitchFamily="34" charset="0"/>
              </a:rPr>
              <a:t>Share cares &amp; concerns with your spiritual battle-buddies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3c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Reflect on a lesson your spiritual mentor provided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4a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Focus now for 10 minutes and throughout the day on one thing you discovered that gives your life meaning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&amp;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purpose </a:t>
            </a: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à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à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à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Drill 4b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Write down or visualize some immediate and future steps you can take to fulfill your life’s vision</a:t>
            </a:r>
            <a:endParaRPr lang="en-US" sz="2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A09C76-9E1C-4A41-A788-991EBDCC55E4}"/>
              </a:ext>
            </a:extLst>
          </p:cNvPr>
          <p:cNvGrpSpPr/>
          <p:nvPr/>
        </p:nvGrpSpPr>
        <p:grpSpPr>
          <a:xfrm>
            <a:off x="97946" y="909113"/>
            <a:ext cx="4396537" cy="5851776"/>
            <a:chOff x="106686" y="418795"/>
            <a:chExt cx="4396537" cy="5851776"/>
          </a:xfrm>
        </p:grpSpPr>
        <p:grpSp>
          <p:nvGrpSpPr>
            <p:cNvPr id="42" name="Group 46">
              <a:extLst>
                <a:ext uri="{FF2B5EF4-FFF2-40B4-BE49-F238E27FC236}">
                  <a16:creationId xmlns:a16="http://schemas.microsoft.com/office/drawing/2014/main" id="{D060DC58-0BA2-4AC7-8EE9-DE434AEFC0A5}"/>
                </a:ext>
              </a:extLst>
            </p:cNvPr>
            <p:cNvGrpSpPr/>
            <p:nvPr/>
          </p:nvGrpSpPr>
          <p:grpSpPr>
            <a:xfrm>
              <a:off x="941345" y="418795"/>
              <a:ext cx="2667000" cy="2700405"/>
              <a:chOff x="1905000" y="914400"/>
              <a:chExt cx="5334000" cy="5029201"/>
            </a:xfrm>
          </p:grpSpPr>
          <p:grpSp>
            <p:nvGrpSpPr>
              <p:cNvPr id="43" name="Group 51">
                <a:extLst>
                  <a:ext uri="{FF2B5EF4-FFF2-40B4-BE49-F238E27FC236}">
                    <a16:creationId xmlns:a16="http://schemas.microsoft.com/office/drawing/2014/main" id="{82D9CC43-62C7-46C4-9A6B-EA10A40AC017}"/>
                  </a:ext>
                </a:extLst>
              </p:cNvPr>
              <p:cNvGrpSpPr/>
              <p:nvPr/>
            </p:nvGrpSpPr>
            <p:grpSpPr>
              <a:xfrm>
                <a:off x="1905000" y="914400"/>
                <a:ext cx="5334000" cy="5029201"/>
                <a:chOff x="1524000" y="381000"/>
                <a:chExt cx="6096000" cy="6096000"/>
              </a:xfrm>
            </p:grpSpPr>
            <p:grpSp>
              <p:nvGrpSpPr>
                <p:cNvPr id="67" name="Group 13">
                  <a:extLst>
                    <a:ext uri="{FF2B5EF4-FFF2-40B4-BE49-F238E27FC236}">
                      <a16:creationId xmlns:a16="http://schemas.microsoft.com/office/drawing/2014/main" id="{B77AD3EE-F32F-4E51-A285-3671C3D17C52}"/>
                    </a:ext>
                  </a:extLst>
                </p:cNvPr>
                <p:cNvGrpSpPr/>
                <p:nvPr/>
              </p:nvGrpSpPr>
              <p:grpSpPr>
                <a:xfrm>
                  <a:off x="1524000" y="381000"/>
                  <a:ext cx="6096000" cy="6096000"/>
                  <a:chOff x="2362200" y="1143000"/>
                  <a:chExt cx="4495800" cy="4648200"/>
                </a:xfrm>
                <a:solidFill>
                  <a:srgbClr val="CBC5A5"/>
                </a:solidFill>
              </p:grpSpPr>
              <p:grpSp>
                <p:nvGrpSpPr>
                  <p:cNvPr id="69" name="Group 7">
                    <a:extLst>
                      <a:ext uri="{FF2B5EF4-FFF2-40B4-BE49-F238E27FC236}">
                        <a16:creationId xmlns:a16="http://schemas.microsoft.com/office/drawing/2014/main" id="{28CAE247-166D-4B79-B18B-3DEBC3F89109}"/>
                      </a:ext>
                    </a:extLst>
                  </p:cNvPr>
                  <p:cNvGrpSpPr/>
                  <p:nvPr/>
                </p:nvGrpSpPr>
                <p:grpSpPr>
                  <a:xfrm>
                    <a:off x="2362200" y="1143000"/>
                    <a:ext cx="4495800" cy="4648200"/>
                    <a:chOff x="2514600" y="2209800"/>
                    <a:chExt cx="2057401" cy="2438400"/>
                  </a:xfrm>
                  <a:grpFill/>
                </p:grpSpPr>
                <p:sp>
                  <p:nvSpPr>
                    <p:cNvPr id="72" name="Flowchart: Extract 8">
                      <a:extLst>
                        <a:ext uri="{FF2B5EF4-FFF2-40B4-BE49-F238E27FC236}">
                          <a16:creationId xmlns:a16="http://schemas.microsoft.com/office/drawing/2014/main" id="{98859F69-5D26-460C-9A39-20D77F70DB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14600" y="2209800"/>
                      <a:ext cx="2057400" cy="1219200"/>
                    </a:xfrm>
                    <a:prstGeom prst="flowChartExtra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 anchorCtr="0">
                      <a:norm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3" name="Flowchart: Extract 9">
                      <a:extLst>
                        <a:ext uri="{FF2B5EF4-FFF2-40B4-BE49-F238E27FC236}">
                          <a16:creationId xmlns:a16="http://schemas.microsoft.com/office/drawing/2014/main" id="{BAB128F8-F7EA-4A79-BF61-199F379690F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514601" y="3429000"/>
                      <a:ext cx="2057400" cy="1219200"/>
                    </a:xfrm>
                    <a:prstGeom prst="flowChartExtract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 anchorCtr="0">
                      <a:norm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70" name="Flowchart: Extract 34">
                    <a:extLst>
                      <a:ext uri="{FF2B5EF4-FFF2-40B4-BE49-F238E27FC236}">
                        <a16:creationId xmlns:a16="http://schemas.microsoft.com/office/drawing/2014/main" id="{9298BDFA-0BDF-43AB-BEF0-7F6161EF643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06861" y="3072533"/>
                    <a:ext cx="1262592" cy="834506"/>
                  </a:xfrm>
                  <a:prstGeom prst="flowChartExtra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>
                    <a:normAutofit fontScale="62500" lnSpcReduction="20000"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" name="Flowchart: Extract 70">
                    <a:extLst>
                      <a:ext uri="{FF2B5EF4-FFF2-40B4-BE49-F238E27FC236}">
                        <a16:creationId xmlns:a16="http://schemas.microsoft.com/office/drawing/2014/main" id="{8F7AFE1F-591A-429F-8FCA-74792723FD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197539" y="3050734"/>
                    <a:ext cx="1165754" cy="836429"/>
                  </a:xfrm>
                  <a:prstGeom prst="flowChartExtra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>
                    <a:normAutofit fontScale="62500" lnSpcReduction="20000"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8" name="Rounded Rectangle 32">
                  <a:extLst>
                    <a:ext uri="{FF2B5EF4-FFF2-40B4-BE49-F238E27FC236}">
                      <a16:creationId xmlns:a16="http://schemas.microsoft.com/office/drawing/2014/main" id="{8E1317E5-F273-4873-AE8D-69020751E98B}"/>
                    </a:ext>
                  </a:extLst>
                </p:cNvPr>
                <p:cNvSpPr/>
                <p:nvPr/>
              </p:nvSpPr>
              <p:spPr>
                <a:xfrm>
                  <a:off x="2590800" y="3048000"/>
                  <a:ext cx="3886200" cy="838200"/>
                </a:xfrm>
                <a:prstGeom prst="roundRect">
                  <a:avLst/>
                </a:prstGeom>
                <a:solidFill>
                  <a:srgbClr val="CBC5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>
                  <a:normAutofit fontScale="92500" lnSpcReduction="10000"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" name="Group 20">
                <a:extLst>
                  <a:ext uri="{FF2B5EF4-FFF2-40B4-BE49-F238E27FC236}">
                    <a16:creationId xmlns:a16="http://schemas.microsoft.com/office/drawing/2014/main" id="{34D999CF-D21E-4BC8-99B5-C54A7750DAD5}"/>
                  </a:ext>
                </a:extLst>
              </p:cNvPr>
              <p:cNvGrpSpPr/>
              <p:nvPr/>
            </p:nvGrpSpPr>
            <p:grpSpPr>
              <a:xfrm>
                <a:off x="2717132" y="1714500"/>
                <a:ext cx="3759868" cy="3437796"/>
                <a:chOff x="2667000" y="1371599"/>
                <a:chExt cx="3809999" cy="3898904"/>
              </a:xfrm>
              <a:blipFill>
                <a:blip r:embed="rId2"/>
                <a:tile tx="0" ty="0" sx="100000" sy="100000" flip="none" algn="tl"/>
              </a:blipFill>
              <a:effectLst>
                <a:outerShdw blurRad="279400" dist="88900" dir="1440000" sx="102000" sy="102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3" name="Group 6">
                  <a:extLst>
                    <a:ext uri="{FF2B5EF4-FFF2-40B4-BE49-F238E27FC236}">
                      <a16:creationId xmlns:a16="http://schemas.microsoft.com/office/drawing/2014/main" id="{D533F5EE-3CC4-4BBF-A929-678CF8DF6AB8}"/>
                    </a:ext>
                  </a:extLst>
                </p:cNvPr>
                <p:cNvGrpSpPr/>
                <p:nvPr/>
              </p:nvGrpSpPr>
              <p:grpSpPr>
                <a:xfrm>
                  <a:off x="2667000" y="1371599"/>
                  <a:ext cx="3809999" cy="3898904"/>
                  <a:chOff x="2514600" y="2209799"/>
                  <a:chExt cx="2057401" cy="2438402"/>
                </a:xfrm>
                <a:grpFill/>
              </p:grpSpPr>
              <p:sp>
                <p:nvSpPr>
                  <p:cNvPr id="65" name="Flowchart: Extract 3">
                    <a:extLst>
                      <a:ext uri="{FF2B5EF4-FFF2-40B4-BE49-F238E27FC236}">
                        <a16:creationId xmlns:a16="http://schemas.microsoft.com/office/drawing/2014/main" id="{C2CCB4CD-4ADA-4242-BE18-67B8B1A8C330}"/>
                      </a:ext>
                    </a:extLst>
                  </p:cNvPr>
                  <p:cNvSpPr/>
                  <p:nvPr/>
                </p:nvSpPr>
                <p:spPr>
                  <a:xfrm>
                    <a:off x="2514600" y="2209799"/>
                    <a:ext cx="2057400" cy="1219200"/>
                  </a:xfrm>
                  <a:prstGeom prst="flowChartExtra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>
                    <a:norm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" name="Flowchart: Extract 5">
                    <a:extLst>
                      <a:ext uri="{FF2B5EF4-FFF2-40B4-BE49-F238E27FC236}">
                        <a16:creationId xmlns:a16="http://schemas.microsoft.com/office/drawing/2014/main" id="{5EA13EE6-45BD-4BBA-B7CD-5B0B0AEE12A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514601" y="3429000"/>
                    <a:ext cx="2057400" cy="1219201"/>
                  </a:xfrm>
                  <a:prstGeom prst="flowChartExtra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>
                    <a:norm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4" name="Left-Right Arrow 28">
                  <a:extLst>
                    <a:ext uri="{FF2B5EF4-FFF2-40B4-BE49-F238E27FC236}">
                      <a16:creationId xmlns:a16="http://schemas.microsoft.com/office/drawing/2014/main" id="{017259AC-A36D-4121-9B03-0817134265A9}"/>
                    </a:ext>
                  </a:extLst>
                </p:cNvPr>
                <p:cNvSpPr/>
                <p:nvPr/>
              </p:nvSpPr>
              <p:spPr>
                <a:xfrm>
                  <a:off x="2743200" y="3124200"/>
                  <a:ext cx="3657600" cy="381001"/>
                </a:xfrm>
                <a:prstGeom prst="left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" name="Group 47">
                <a:extLst>
                  <a:ext uri="{FF2B5EF4-FFF2-40B4-BE49-F238E27FC236}">
                    <a16:creationId xmlns:a16="http://schemas.microsoft.com/office/drawing/2014/main" id="{39E973F4-DE82-441B-A85E-037ACA6D6CDD}"/>
                  </a:ext>
                </a:extLst>
              </p:cNvPr>
              <p:cNvGrpSpPr/>
              <p:nvPr/>
            </p:nvGrpSpPr>
            <p:grpSpPr>
              <a:xfrm>
                <a:off x="5141872" y="3123826"/>
                <a:ext cx="1258930" cy="620360"/>
                <a:chOff x="5198371" y="2974782"/>
                <a:chExt cx="1292955" cy="701277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A1D5730-13E4-4AE7-BFB0-7B27CA7BFA48}"/>
                    </a:ext>
                  </a:extLst>
                </p:cNvPr>
                <p:cNvSpPr txBox="1"/>
                <p:nvPr/>
              </p:nvSpPr>
              <p:spPr>
                <a:xfrm>
                  <a:off x="5198371" y="2974782"/>
                  <a:ext cx="1120780" cy="70127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endParaRPr lang="en-US" sz="1000" b="1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A90CA633-A700-4A0F-8184-6C41274FCEDE}"/>
                    </a:ext>
                  </a:extLst>
                </p:cNvPr>
                <p:cNvSpPr/>
                <p:nvPr/>
              </p:nvSpPr>
              <p:spPr>
                <a:xfrm rot="18870557">
                  <a:off x="6168134" y="3204802"/>
                  <a:ext cx="350214" cy="29617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B367F20-B327-4FAA-8106-491B399B9317}"/>
                  </a:ext>
                </a:extLst>
              </p:cNvPr>
              <p:cNvGrpSpPr/>
              <p:nvPr/>
            </p:nvGrpSpPr>
            <p:grpSpPr>
              <a:xfrm>
                <a:off x="4139538" y="1781014"/>
                <a:ext cx="945811" cy="979932"/>
                <a:chOff x="4134172" y="1410336"/>
                <a:chExt cx="957051" cy="992189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187E9CD-FD77-4E9D-AC49-037D9076DEC5}"/>
                    </a:ext>
                  </a:extLst>
                </p:cNvPr>
                <p:cNvSpPr txBox="1"/>
                <p:nvPr/>
              </p:nvSpPr>
              <p:spPr>
                <a:xfrm>
                  <a:off x="4134172" y="1800706"/>
                  <a:ext cx="957051" cy="60181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rmAutofit fontScale="92500" lnSpcReduction="20000"/>
                </a:bodyPr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99F286A-30B2-4076-A7B4-B12697F7AACF}"/>
                    </a:ext>
                  </a:extLst>
                </p:cNvPr>
                <p:cNvSpPr/>
                <p:nvPr/>
              </p:nvSpPr>
              <p:spPr>
                <a:xfrm rot="18912833">
                  <a:off x="4447870" y="1410336"/>
                  <a:ext cx="303289" cy="272556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A3704D6-1860-40F7-81B8-8E955CE78FA4}"/>
                  </a:ext>
                </a:extLst>
              </p:cNvPr>
              <p:cNvGrpSpPr/>
              <p:nvPr/>
            </p:nvGrpSpPr>
            <p:grpSpPr>
              <a:xfrm>
                <a:off x="2772442" y="3123828"/>
                <a:ext cx="1266155" cy="606699"/>
                <a:chOff x="2723805" y="2964752"/>
                <a:chExt cx="1300375" cy="685834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BF38E9A-F891-47FC-ADDB-F199B927F123}"/>
                    </a:ext>
                  </a:extLst>
                </p:cNvPr>
                <p:cNvSpPr txBox="1"/>
                <p:nvPr/>
              </p:nvSpPr>
              <p:spPr>
                <a:xfrm>
                  <a:off x="2919725" y="2964752"/>
                  <a:ext cx="1104455" cy="685834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rmAutofit fontScale="92500" lnSpcReduction="10000"/>
                </a:bodyPr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937682E-BE1E-4CD0-A4B1-B1FC14483FAC}"/>
                    </a:ext>
                  </a:extLst>
                </p:cNvPr>
                <p:cNvSpPr/>
                <p:nvPr/>
              </p:nvSpPr>
              <p:spPr>
                <a:xfrm rot="18870557">
                  <a:off x="2723805" y="3181007"/>
                  <a:ext cx="274319" cy="27432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>
                  <a:normAutofit fontScale="25000" lnSpcReduction="20000"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179B9D8-5838-4406-8E31-A961006C5C31}"/>
                  </a:ext>
                </a:extLst>
              </p:cNvPr>
              <p:cNvSpPr/>
              <p:nvPr/>
            </p:nvSpPr>
            <p:spPr>
              <a:xfrm rot="18870557">
                <a:off x="4469049" y="4840978"/>
                <a:ext cx="259984" cy="26710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13">
                <a:extLst>
                  <a:ext uri="{FF2B5EF4-FFF2-40B4-BE49-F238E27FC236}">
                    <a16:creationId xmlns:a16="http://schemas.microsoft.com/office/drawing/2014/main" id="{5C5AA97E-9180-4611-B0C0-260D3B442DE0}"/>
                  </a:ext>
                </a:extLst>
              </p:cNvPr>
              <p:cNvSpPr/>
              <p:nvPr/>
            </p:nvSpPr>
            <p:spPr>
              <a:xfrm rot="18875238">
                <a:off x="4114625" y="2900885"/>
                <a:ext cx="985501" cy="105733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rmAutofit/>
              </a:bodyPr>
              <a:lstStyle/>
              <a:p>
                <a:pPr algn="ctr"/>
                <a:endParaRPr lang="en-US" sz="17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CFE17A-67D9-4934-B1AD-C90145E8A4B6}"/>
                  </a:ext>
                </a:extLst>
              </p:cNvPr>
              <p:cNvSpPr txBox="1"/>
              <p:nvPr/>
            </p:nvSpPr>
            <p:spPr>
              <a:xfrm>
                <a:off x="3848248" y="3108976"/>
                <a:ext cx="1495948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/>
              </a:bodyPr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Spiritual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E7F48F9-7DF0-4253-A73A-F05BDAA3AB2A}"/>
                  </a:ext>
                </a:extLst>
              </p:cNvPr>
              <p:cNvCxnSpPr/>
              <p:nvPr/>
            </p:nvCxnSpPr>
            <p:spPr>
              <a:xfrm flipH="1">
                <a:off x="5029200" y="3810000"/>
                <a:ext cx="657998" cy="609600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201F59F-486A-42F9-9960-C1D4DD7502F4}"/>
                  </a:ext>
                </a:extLst>
              </p:cNvPr>
              <p:cNvCxnSpPr/>
              <p:nvPr/>
            </p:nvCxnSpPr>
            <p:spPr>
              <a:xfrm>
                <a:off x="5029200" y="2514600"/>
                <a:ext cx="609600" cy="609600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22F54CE-02E6-454D-83F2-753CF76B172E}"/>
                  </a:ext>
                </a:extLst>
              </p:cNvPr>
              <p:cNvCxnSpPr/>
              <p:nvPr/>
            </p:nvCxnSpPr>
            <p:spPr>
              <a:xfrm flipV="1">
                <a:off x="3429000" y="2514600"/>
                <a:ext cx="762000" cy="685800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CEFF6B3-C718-40AC-929B-5FA9AD611E15}"/>
                  </a:ext>
                </a:extLst>
              </p:cNvPr>
              <p:cNvCxnSpPr/>
              <p:nvPr/>
            </p:nvCxnSpPr>
            <p:spPr>
              <a:xfrm flipH="1" flipV="1">
                <a:off x="3581400" y="3837756"/>
                <a:ext cx="685800" cy="685800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prstDash val="sysDot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505C09-6D36-4B8E-A379-317A19F3D089}"/>
                </a:ext>
              </a:extLst>
            </p:cNvPr>
            <p:cNvSpPr txBox="1"/>
            <p:nvPr/>
          </p:nvSpPr>
          <p:spPr>
            <a:xfrm>
              <a:off x="133101" y="4223857"/>
              <a:ext cx="4343707" cy="20467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5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“It is what [soldiers] believe that makes them invincible. We have sought for something more than enthusiasm, something finer and higher than optimism or self-confidence, something not merely of the intellect or the emotions but rather something in the spirit of [a soldier]. Let me call it the morale of omnipotence.”  </a:t>
              </a:r>
            </a:p>
            <a:p>
              <a:pPr algn="just"/>
              <a:r>
                <a:rPr lang="en-US" sz="3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— General George C. Marshall                 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283B05-B8AB-49DC-8871-B35252A2075C}"/>
                </a:ext>
              </a:extLst>
            </p:cNvPr>
            <p:cNvSpPr/>
            <p:nvPr/>
          </p:nvSpPr>
          <p:spPr>
            <a:xfrm>
              <a:off x="1532899" y="586552"/>
              <a:ext cx="1524336" cy="26462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Practices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0E7BC80-1D65-454F-882B-3CA5CB60259F}"/>
                </a:ext>
              </a:extLst>
            </p:cNvPr>
            <p:cNvSpPr/>
            <p:nvPr/>
          </p:nvSpPr>
          <p:spPr>
            <a:xfrm>
              <a:off x="3304231" y="1638160"/>
              <a:ext cx="1198992" cy="2616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23DB5AB-C30C-4D12-A553-9D6B2D7CF053}"/>
                </a:ext>
              </a:extLst>
            </p:cNvPr>
            <p:cNvSpPr/>
            <p:nvPr/>
          </p:nvSpPr>
          <p:spPr>
            <a:xfrm>
              <a:off x="106686" y="1639232"/>
              <a:ext cx="1181100" cy="2616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0246B72-E53C-472B-9C3E-790251D94FF9}"/>
                </a:ext>
              </a:extLst>
            </p:cNvPr>
            <p:cNvSpPr/>
            <p:nvPr/>
          </p:nvSpPr>
          <p:spPr>
            <a:xfrm>
              <a:off x="1412349" y="2748906"/>
              <a:ext cx="1814523" cy="26462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Purpose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0" y="-1"/>
            <a:ext cx="4592430" cy="6544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US Army Light" panose="020B0506030202020204"/>
              </a:rPr>
              <a:t>SOLDIER’S </a:t>
            </a:r>
            <a:r>
              <a:rPr lang="en-US" sz="1900" dirty="0">
                <a:solidFill>
                  <a:srgbClr val="FFC000"/>
                </a:solidFill>
                <a:latin typeface="US Army Light" panose="020B0506030202020204"/>
              </a:rPr>
              <a:t>SPIRITUAL READINESS </a:t>
            </a:r>
            <a:r>
              <a:rPr lang="en-US" sz="1900" dirty="0">
                <a:solidFill>
                  <a:schemeClr val="bg1"/>
                </a:solidFill>
                <a:latin typeface="US Army Light" panose="020B0506030202020204"/>
              </a:rPr>
              <a:t>CARD</a:t>
            </a:r>
          </a:p>
        </p:txBody>
      </p:sp>
      <p:sp>
        <p:nvSpPr>
          <p:cNvPr id="84" name="Subtitle 11"/>
          <p:cNvSpPr txBox="1">
            <a:spLocks/>
          </p:cNvSpPr>
          <p:nvPr/>
        </p:nvSpPr>
        <p:spPr>
          <a:xfrm>
            <a:off x="451412" y="3970628"/>
            <a:ext cx="3646025" cy="428961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US Army Light" panose="020B0506030202020204"/>
              </a:rPr>
              <a:t>SPIRITUAL READINESS: </a:t>
            </a:r>
            <a:r>
              <a:rPr lang="en-US" sz="2000" dirty="0">
                <a:solidFill>
                  <a:schemeClr val="accent4"/>
                </a:solidFill>
                <a:latin typeface="US Army Light" panose="020B0506030202020204"/>
              </a:rPr>
              <a:t>FM 7-22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592430" y="-1"/>
            <a:ext cx="4551570" cy="6544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US Army Light" panose="020B0506030202020204"/>
              </a:rPr>
              <a:t>SOLDIER’S </a:t>
            </a:r>
            <a:r>
              <a:rPr lang="en-US" sz="1900" dirty="0">
                <a:solidFill>
                  <a:srgbClr val="FFC000"/>
                </a:solidFill>
                <a:latin typeface="US Army Light" panose="020B0506030202020204"/>
              </a:rPr>
              <a:t>SPIRITUAL READINESS </a:t>
            </a:r>
            <a:r>
              <a:rPr lang="en-US" sz="1900" dirty="0">
                <a:solidFill>
                  <a:schemeClr val="bg1"/>
                </a:solidFill>
                <a:latin typeface="US Army Light" panose="020B0506030202020204"/>
              </a:rPr>
              <a:t>CARD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54470" y="5501482"/>
            <a:ext cx="3205556" cy="28089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S Army Light" panose="020B0506030202020204"/>
              </a:rPr>
              <a:t>SPIRITUAL </a:t>
            </a:r>
            <a:r>
              <a:rPr lang="en-US" dirty="0">
                <a:solidFill>
                  <a:srgbClr val="FFC000"/>
                </a:solidFill>
                <a:latin typeface="US Army Light" panose="020B0506030202020204"/>
              </a:rPr>
              <a:t>PURPOSE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255276" y="791692"/>
            <a:ext cx="3205556" cy="25797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S Army Light" panose="020B0506030202020204"/>
              </a:rPr>
              <a:t>SPIRITUAL </a:t>
            </a:r>
            <a:r>
              <a:rPr lang="en-US" dirty="0">
                <a:solidFill>
                  <a:srgbClr val="FFC000"/>
                </a:solidFill>
                <a:latin typeface="US Army Light" panose="020B0506030202020204"/>
              </a:rPr>
              <a:t>PATH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254470" y="2373216"/>
            <a:ext cx="3205556" cy="25797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S Army Light" panose="020B0506030202020204"/>
              </a:rPr>
              <a:t>SPIRITUAL </a:t>
            </a:r>
            <a:r>
              <a:rPr lang="en-US" dirty="0">
                <a:solidFill>
                  <a:srgbClr val="FFC000"/>
                </a:solidFill>
                <a:latin typeface="US Army Light" panose="020B0506030202020204"/>
              </a:rPr>
              <a:t>PRACTICES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278580" y="4162951"/>
            <a:ext cx="3181446" cy="25797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S Army Light" panose="020B0506030202020204"/>
              </a:rPr>
              <a:t>SPIRITUAL </a:t>
            </a:r>
            <a:r>
              <a:rPr lang="en-US" dirty="0">
                <a:solidFill>
                  <a:srgbClr val="FFC000"/>
                </a:solidFill>
                <a:latin typeface="US Army Light" panose="020B0506030202020204"/>
              </a:rPr>
              <a:t>PEOPLE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3AC8D6-8F3A-7F42-A888-92EFCACA8699}"/>
              </a:ext>
            </a:extLst>
          </p:cNvPr>
          <p:cNvSpPr/>
          <p:nvPr/>
        </p:nvSpPr>
        <p:spPr>
          <a:xfrm rot="18870557">
            <a:off x="5614716" y="841535"/>
            <a:ext cx="139597" cy="1335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6A5FC32-7DA4-DF4B-B99F-3A4FED6E264B}"/>
              </a:ext>
            </a:extLst>
          </p:cNvPr>
          <p:cNvSpPr/>
          <p:nvPr/>
        </p:nvSpPr>
        <p:spPr>
          <a:xfrm rot="18870557">
            <a:off x="5581915" y="5569584"/>
            <a:ext cx="139597" cy="1335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7191C93-6534-7746-8632-94AABE8379FF}"/>
              </a:ext>
            </a:extLst>
          </p:cNvPr>
          <p:cNvSpPr/>
          <p:nvPr/>
        </p:nvSpPr>
        <p:spPr>
          <a:xfrm rot="18870557">
            <a:off x="5594619" y="4219376"/>
            <a:ext cx="139597" cy="1335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CA74D50-3312-5E4F-95BD-A23A52C29438}"/>
              </a:ext>
            </a:extLst>
          </p:cNvPr>
          <p:cNvSpPr/>
          <p:nvPr/>
        </p:nvSpPr>
        <p:spPr>
          <a:xfrm rot="18870557">
            <a:off x="5584975" y="2426931"/>
            <a:ext cx="139597" cy="13355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 fontScale="250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6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445</Words>
  <Application>Microsoft Office PowerPoint</Application>
  <PresentationFormat>On-screen Show (4:3)</PresentationFormat>
  <Paragraphs>99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US Army Light</vt:lpstr>
      <vt:lpstr>Wingdings</vt:lpstr>
      <vt:lpstr>Office Theme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Hamrick, Matthew M MAJ MIL USA IMCOM</dc:creator>
  <cp:lastModifiedBy>Emery, Virginia A LTC AGR USARC Chaplain</cp:lastModifiedBy>
  <cp:revision>156</cp:revision>
  <dcterms:created xsi:type="dcterms:W3CDTF">2021-01-27T18:22:54Z</dcterms:created>
  <dcterms:modified xsi:type="dcterms:W3CDTF">2021-07-30T12:22:56Z</dcterms:modified>
</cp:coreProperties>
</file>