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 id="2147483700" r:id="rId5"/>
    <p:sldMasterId id="2147483713" r:id="rId6"/>
  </p:sldMasterIdLst>
  <p:notesMasterIdLst>
    <p:notesMasterId r:id="rId12"/>
  </p:notesMasterIdLst>
  <p:handoutMasterIdLst>
    <p:handoutMasterId r:id="rId13"/>
  </p:handoutMasterIdLst>
  <p:sldIdLst>
    <p:sldId id="486" r:id="rId7"/>
    <p:sldId id="261" r:id="rId8"/>
    <p:sldId id="477" r:id="rId9"/>
    <p:sldId id="264" r:id="rId10"/>
    <p:sldId id="2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59A8E2-28DF-431C-91F3-7C130A1EBDB4}" v="3" dt="2022-11-29T14:44:41.472"/>
    <p1510:client id="{CAFAE525-1116-4A40-A882-D01B4F30890D}" v="8" dt="2022-11-28T15:54:58.2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32" autoAdjust="0"/>
  </p:normalViewPr>
  <p:slideViewPr>
    <p:cSldViewPr snapToGrid="0">
      <p:cViewPr varScale="1">
        <p:scale>
          <a:sx n="87" d="100"/>
          <a:sy n="87" d="100"/>
        </p:scale>
        <p:origin x="2226"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ry, Virginia A LTC USARMY USARC HQ (USA)" userId="S::virginia.a.emery.mil@army.mil::dd5fe26c-552b-45e1-8747-da7225f6f273" providerId="AD" clId="Web-{CAFAE525-1116-4A40-A882-D01B4F30890D}"/>
    <pc:docChg chg="modSld">
      <pc:chgData name="Emery, Virginia A LTC USARMY USARC HQ (USA)" userId="S::virginia.a.emery.mil@army.mil::dd5fe26c-552b-45e1-8747-da7225f6f273" providerId="AD" clId="Web-{CAFAE525-1116-4A40-A882-D01B4F30890D}" dt="2022-11-28T15:54:57.932" v="42" actId="14100"/>
      <pc:docMkLst>
        <pc:docMk/>
      </pc:docMkLst>
      <pc:sldChg chg="modNotes">
        <pc:chgData name="Emery, Virginia A LTC USARMY USARC HQ (USA)" userId="S::virginia.a.emery.mil@army.mil::dd5fe26c-552b-45e1-8747-da7225f6f273" providerId="AD" clId="Web-{CAFAE525-1116-4A40-A882-D01B4F30890D}" dt="2022-11-28T15:54:13.789" v="36"/>
        <pc:sldMkLst>
          <pc:docMk/>
          <pc:sldMk cId="1197321637" sldId="261"/>
        </pc:sldMkLst>
      </pc:sldChg>
      <pc:sldChg chg="modSp">
        <pc:chgData name="Emery, Virginia A LTC USARMY USARC HQ (USA)" userId="S::virginia.a.emery.mil@army.mil::dd5fe26c-552b-45e1-8747-da7225f6f273" providerId="AD" clId="Web-{CAFAE525-1116-4A40-A882-D01B4F30890D}" dt="2022-11-28T15:54:57.932" v="42" actId="14100"/>
        <pc:sldMkLst>
          <pc:docMk/>
          <pc:sldMk cId="4240174991" sldId="264"/>
        </pc:sldMkLst>
        <pc:spChg chg="mod">
          <ac:chgData name="Emery, Virginia A LTC USARMY USARC HQ (USA)" userId="S::virginia.a.emery.mil@army.mil::dd5fe26c-552b-45e1-8747-da7225f6f273" providerId="AD" clId="Web-{CAFAE525-1116-4A40-A882-D01B4F30890D}" dt="2022-11-28T15:54:57.932" v="42" actId="14100"/>
          <ac:spMkLst>
            <pc:docMk/>
            <pc:sldMk cId="4240174991" sldId="264"/>
            <ac:spMk id="12" creationId="{00000000-0000-0000-0000-000000000000}"/>
          </ac:spMkLst>
        </pc:spChg>
      </pc:sldChg>
    </pc:docChg>
  </pc:docChgLst>
  <pc:docChgLst>
    <pc:chgData name="Emery, Virginia A LTC USARMY USARC HQ (USA)" userId="S::virginia.a.emery.mil@army.mil::dd5fe26c-552b-45e1-8747-da7225f6f273" providerId="AD" clId="Web-{4959A8E2-28DF-431C-91F3-7C130A1EBDB4}"/>
    <pc:docChg chg="modSld">
      <pc:chgData name="Emery, Virginia A LTC USARMY USARC HQ (USA)" userId="S::virginia.a.emery.mil@army.mil::dd5fe26c-552b-45e1-8747-da7225f6f273" providerId="AD" clId="Web-{4959A8E2-28DF-431C-91F3-7C130A1EBDB4}" dt="2022-11-29T14:44:51.925" v="19"/>
      <pc:docMkLst>
        <pc:docMk/>
      </pc:docMkLst>
      <pc:sldChg chg="modNotes">
        <pc:chgData name="Emery, Virginia A LTC USARMY USARC HQ (USA)" userId="S::virginia.a.emery.mil@army.mil::dd5fe26c-552b-45e1-8747-da7225f6f273" providerId="AD" clId="Web-{4959A8E2-28DF-431C-91F3-7C130A1EBDB4}" dt="2022-11-29T14:44:51.925" v="19"/>
        <pc:sldMkLst>
          <pc:docMk/>
          <pc:sldMk cId="3753288938" sldId="260"/>
        </pc:sldMkLst>
      </pc:sldChg>
      <pc:sldChg chg="modNotes">
        <pc:chgData name="Emery, Virginia A LTC USARMY USARC HQ (USA)" userId="S::virginia.a.emery.mil@army.mil::dd5fe26c-552b-45e1-8747-da7225f6f273" providerId="AD" clId="Web-{4959A8E2-28DF-431C-91F3-7C130A1EBDB4}" dt="2022-11-29T14:44:00.673" v="5"/>
        <pc:sldMkLst>
          <pc:docMk/>
          <pc:sldMk cId="1197321637" sldId="261"/>
        </pc:sldMkLst>
      </pc:sldChg>
      <pc:sldChg chg="modNotes">
        <pc:chgData name="Emery, Virginia A LTC USARMY USARC HQ (USA)" userId="S::virginia.a.emery.mil@army.mil::dd5fe26c-552b-45e1-8747-da7225f6f273" providerId="AD" clId="Web-{4959A8E2-28DF-431C-91F3-7C130A1EBDB4}" dt="2022-11-29T14:44:41.331" v="18"/>
        <pc:sldMkLst>
          <pc:docMk/>
          <pc:sldMk cId="4240174991" sldId="264"/>
        </pc:sldMkLst>
      </pc:sldChg>
      <pc:sldChg chg="modNotes">
        <pc:chgData name="Emery, Virginia A LTC USARMY USARC HQ (USA)" userId="S::virginia.a.emery.mil@army.mil::dd5fe26c-552b-45e1-8747-da7225f6f273" providerId="AD" clId="Web-{4959A8E2-28DF-431C-91F3-7C130A1EBDB4}" dt="2022-11-29T14:44:18.252" v="9"/>
        <pc:sldMkLst>
          <pc:docMk/>
          <pc:sldMk cId="645979359" sldId="477"/>
        </pc:sldMkLst>
      </pc:sldChg>
      <pc:sldChg chg="modNotes">
        <pc:chgData name="Emery, Virginia A LTC USARMY USARC HQ (USA)" userId="S::virginia.a.emery.mil@army.mil::dd5fe26c-552b-45e1-8747-da7225f6f273" providerId="AD" clId="Web-{4959A8E2-28DF-431C-91F3-7C130A1EBDB4}" dt="2022-11-29T14:43:42.579" v="1"/>
        <pc:sldMkLst>
          <pc:docMk/>
          <pc:sldMk cId="2272259106" sldId="4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62776C0-0F26-477A-B8BF-97BBA52FC385}" type="datetimeFigureOut">
              <a:rPr lang="en-US" smtClean="0"/>
              <a:t>11/29/2022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DEF1410-69AE-4B07-B658-5170EA491612}" type="slidenum">
              <a:rPr lang="en-US" smtClean="0"/>
              <a:t>‹#›</a:t>
            </a:fld>
            <a:endParaRPr lang="en-US" dirty="0"/>
          </a:p>
        </p:txBody>
      </p:sp>
    </p:spTree>
    <p:extLst>
      <p:ext uri="{BB962C8B-B14F-4D97-AF65-F5344CB8AC3E}">
        <p14:creationId xmlns:p14="http://schemas.microsoft.com/office/powerpoint/2010/main" val="21477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C7F67C-45D8-4C72-8C90-22069D1B2F0F}" type="datetimeFigureOut">
              <a:rPr lang="en-US" smtClean="0"/>
              <a:pPr/>
              <a:t>11/29/2022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218E77-1F8F-45F9-AEFC-731AAAEFC96E}" type="slidenum">
              <a:rPr lang="en-US" smtClean="0"/>
              <a:pPr/>
              <a:t>‹#›</a:t>
            </a:fld>
            <a:endParaRPr lang="en-US" dirty="0"/>
          </a:p>
        </p:txBody>
      </p:sp>
    </p:spTree>
    <p:extLst>
      <p:ext uri="{BB962C8B-B14F-4D97-AF65-F5344CB8AC3E}">
        <p14:creationId xmlns:p14="http://schemas.microsoft.com/office/powerpoint/2010/main" val="243195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Ma’am, Commanders and Staff.  I am CH Emery, Chief of Religious Support here at the Headquarters. This quarters’ special resiliency focus is the domain of Spirituality. Spirituality has long been identified as one the greatest preventive and protective factors against harmful behaviors. However, it remains a relatively untapped resource for Soldiers, Civilians and Family Members today. There are several reasons for this. One, particular to our context, may be due to the conflation of spirituality with organized religion, oftentimes by religious people. While certainly for some, religion and spirituality overlap, spirituality remains a distinct domain of strength, a relationship with a higher power, where religion is an institution, or community organized around particular beliefs and practice. This conflation and confusion of religion and spirituality has led to Title 10 and 1st amendment concerns regarding the Constitutional free exercise (or non-exercise) of religion, which has led to an awkward situation where one of the most critical domains of holistic health and fitness and personal strength, one of the strongest preventative and protective factors has been relegated to the back burner.  Today, I will discuss what spirituality is, why it is important, and how to develop it. </a:t>
            </a:r>
          </a:p>
        </p:txBody>
      </p:sp>
      <p:sp>
        <p:nvSpPr>
          <p:cNvPr id="4" name="Slide Number Placeholder 3"/>
          <p:cNvSpPr>
            <a:spLocks noGrp="1"/>
          </p:cNvSpPr>
          <p:nvPr>
            <p:ph type="sldNum" sz="quarter" idx="5"/>
          </p:nvPr>
        </p:nvSpPr>
        <p:spPr/>
        <p:txBody>
          <a:bodyPr/>
          <a:lstStyle/>
          <a:p>
            <a:fld id="{82218E77-1F8F-45F9-AEFC-731AAAEFC96E}" type="slidenum">
              <a:rPr lang="en-US" smtClean="0"/>
              <a:pPr/>
              <a:t>1</a:t>
            </a:fld>
            <a:endParaRPr lang="en-US" dirty="0"/>
          </a:p>
        </p:txBody>
      </p:sp>
    </p:spTree>
    <p:extLst>
      <p:ext uri="{BB962C8B-B14F-4D97-AF65-F5344CB8AC3E}">
        <p14:creationId xmlns:p14="http://schemas.microsoft.com/office/powerpoint/2010/main" val="2710637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0" i="0" dirty="0">
                <a:solidFill>
                  <a:srgbClr val="2E2A25"/>
                </a:solidFill>
                <a:effectLst/>
                <a:latin typeface="Alfred Serif Regular"/>
              </a:rPr>
              <a:t>1 H.A. de Weerd, Selected Speeches and Statements of General of the Army George C. Marshall, pp. 121-125</a:t>
            </a:r>
            <a:endParaRPr lang="en-US" dirty="0"/>
          </a:p>
          <a:p>
            <a:r>
              <a:rPr lang="en-US" dirty="0"/>
              <a:t>2 Lisa Miller, The Spiritual Child: The New Science on Parenting for Health and Lifelong Thriving, (St. Martin’s Press: New York, 2016), 25.</a:t>
            </a:r>
          </a:p>
          <a:p>
            <a:pPr>
              <a:defRPr/>
            </a:pPr>
            <a:r>
              <a:rPr lang="en-US" dirty="0"/>
              <a:t>FM 7-22  </a:t>
            </a:r>
            <a:r>
              <a:rPr lang="en-US" dirty="0">
                <a:latin typeface=" Arial" panose="02020603050405020304"/>
              </a:rPr>
              <a:t>One of the five domains in the H2F System</a:t>
            </a:r>
            <a:endParaRPr lang="en-US" dirty="0">
              <a:latin typeface="Calibri"/>
              <a:cs typeface="Calibri"/>
            </a:endParaRPr>
          </a:p>
          <a:p>
            <a:r>
              <a:rPr lang="en-US" dirty="0"/>
              <a:t>AR 350-53 One of the five dimensions of strength Comprehensive Soldier Family Fitness.</a:t>
            </a:r>
          </a:p>
          <a:p>
            <a:endParaRPr lang="en-US" dirty="0">
              <a:cs typeface="Calibri"/>
            </a:endParaRPr>
          </a:p>
          <a:p>
            <a:r>
              <a:rPr lang="en-US" dirty="0"/>
              <a:t>In a military context General Marshall observed that the heart, spirit, the soul is “everything” it is the core, the enabling dynamic, and the sustaining force for a Soldier. </a:t>
            </a:r>
          </a:p>
          <a:p>
            <a:r>
              <a:rPr lang="en-US" dirty="0"/>
              <a:t>Dr. Lisa Miller one of the foremost researchers in the Science of Spirituality, a professor at Columbia university and Founder of the Spirituality, Mind, Body Institute (SMBI) at Columbia University further describes spirituality as a relationship and dialogue with a loving and guiding higher power. The Office of the Chief of Chaplains has worked with Dr. Miller to increase understanding of the scientific basis for the importance and development of spirituality. She has briefed in several Senior Army Leader forums and partnered with the Chaplain and Behavioral health branch in the Spiritual Readiness Initiative which has begun rolling out through the Army. If you would like to know more, Dr. Miller will be presenting in January as part of the USARC Brown Bag Presentations. </a:t>
            </a:r>
            <a:endParaRPr lang="en-US" dirty="0">
              <a:cs typeface="Calibri"/>
            </a:endParaRPr>
          </a:p>
          <a:p>
            <a:r>
              <a:rPr lang="en-US" dirty="0"/>
              <a:t>Next, we can see that in the holistic health and fitness and comprehensive soldier fitness models the Army sees spirituality as integral to a healthy life, the common concept in both of those definitions is “purpose”.   </a:t>
            </a:r>
            <a:endParaRPr lang="en-US" dirty="0">
              <a:cs typeface="Calibri"/>
            </a:endParaRPr>
          </a:p>
        </p:txBody>
      </p:sp>
      <p:sp>
        <p:nvSpPr>
          <p:cNvPr id="4" name="Slide Number Placeholder 3"/>
          <p:cNvSpPr>
            <a:spLocks noGrp="1"/>
          </p:cNvSpPr>
          <p:nvPr>
            <p:ph type="sldNum" sz="quarter" idx="5"/>
          </p:nvPr>
        </p:nvSpPr>
        <p:spPr/>
        <p:txBody>
          <a:bodyPr/>
          <a:lstStyle/>
          <a:p>
            <a:fld id="{82218E77-1F8F-45F9-AEFC-731AAAEFC96E}" type="slidenum">
              <a:rPr lang="en-US" smtClean="0"/>
              <a:pPr/>
              <a:t>2</a:t>
            </a:fld>
            <a:endParaRPr lang="en-US" dirty="0"/>
          </a:p>
        </p:txBody>
      </p:sp>
    </p:spTree>
    <p:extLst>
      <p:ext uri="{BB962C8B-B14F-4D97-AF65-F5344CB8AC3E}">
        <p14:creationId xmlns:p14="http://schemas.microsoft.com/office/powerpoint/2010/main" val="360689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Lisa Miller, </a:t>
            </a:r>
            <a:r>
              <a:rPr lang="en-US" i="1" dirty="0"/>
              <a:t>The Spiritual Child, </a:t>
            </a:r>
            <a:r>
              <a:rPr lang="en-US" dirty="0"/>
              <a:t>38.</a:t>
            </a:r>
          </a:p>
          <a:p>
            <a:endParaRPr lang="en-US" dirty="0">
              <a:cs typeface="Calibri"/>
            </a:endParaRPr>
          </a:p>
          <a:p>
            <a:r>
              <a:rPr lang="en-US" dirty="0"/>
              <a:t>An individual’s spirituality is at the core of our identity. One’s spiritual life informs the most foundational aspects of who we are. Therefore, if people have not been intentional to develop their own, individual spiritual core, they may not have fully, or intentionally developed these critical aspects of their personhood. The existential questions of life, if they remain unexplored, can lead to spiritual weakness, decreased holistic fitness, and a greater vulnerability to harmful behaviors and risk factors. It is critical for Soldiers to build their spiritual life to grow and thrive, but also to protect against some of the harmful behaviors to include major depressive episodes.  </a:t>
            </a:r>
            <a:endParaRPr lang="en-US" dirty="0">
              <a:cs typeface="Calibri"/>
            </a:endParaRPr>
          </a:p>
        </p:txBody>
      </p:sp>
      <p:sp>
        <p:nvSpPr>
          <p:cNvPr id="4" name="Slide Number Placeholder 3"/>
          <p:cNvSpPr>
            <a:spLocks noGrp="1"/>
          </p:cNvSpPr>
          <p:nvPr>
            <p:ph type="sldNum" sz="quarter" idx="5"/>
          </p:nvPr>
        </p:nvSpPr>
        <p:spPr/>
        <p:txBody>
          <a:bodyPr/>
          <a:lstStyle/>
          <a:p>
            <a:fld id="{82218E77-1F8F-45F9-AEFC-731AAAEFC96E}" type="slidenum">
              <a:rPr lang="en-US" smtClean="0"/>
              <a:pPr/>
              <a:t>3</a:t>
            </a:fld>
            <a:endParaRPr lang="en-US" dirty="0"/>
          </a:p>
        </p:txBody>
      </p:sp>
    </p:spTree>
    <p:extLst>
      <p:ext uri="{BB962C8B-B14F-4D97-AF65-F5344CB8AC3E}">
        <p14:creationId xmlns:p14="http://schemas.microsoft.com/office/powerpoint/2010/main" val="302557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Spiritual Fitness and strength is an individual journey but it is not one people have to figure out on their own. This four- fold approach: path, practice, people, and purpose can help organize an individual’s spiritual development. In the upper left quadrant PATH, I want to highlight that each person needs to explore their own spiritual path. Like with many ideas and habits, people often “inherit” from ideas of religion, spirituality, and world view from our upbringings. Why are you a Catholic? Well, my mother was Catholic, that sort of thing. And while that can be a positive thing…it is important to realize we cannot coast on that. Each person must find their own way, even if it is the same way as our family, it needs to be explored and accepted by us. Also, the spiritual path may look like an organized religion, a vibrant spirituality, or a thoughtful philosophy, and for many it is overlapping strands of all three! The upper right quadrant, the “Practice” box, is what we “do” to build our spiritual fitness, some of these may look familiar going to church, or lectures, meditation, time in nature </a:t>
            </a:r>
            <a:r>
              <a:rPr lang="en-US" dirty="0" err="1"/>
              <a:t>etc</a:t>
            </a:r>
            <a:r>
              <a:rPr lang="en-US" dirty="0"/>
              <a:t>…at this time of the year I want to highlight serving others as a spiritual practice that builds who we are. Most people connected with the Army at some level see service as part of their ethos, so doing good deeds is a way to feed that spiritual sense of purpose. And much like exercise and physical conditioning there are NUMEROUS practices, to help build the inner spiritual core, literally something for everyone. </a:t>
            </a:r>
            <a:endParaRPr lang="en-US"/>
          </a:p>
          <a:p>
            <a:r>
              <a:rPr lang="en-US" dirty="0"/>
              <a:t>The lower left-hand quadrant describes the people that can help us on our spiritual journey, again similar to physical fitness, you may want a coach, but you may also want gym buddies and running clubs to help, and if you are a runner you want to learn from a weightlifter and </a:t>
            </a:r>
            <a:r>
              <a:rPr lang="en-US" dirty="0" err="1"/>
              <a:t>vv</a:t>
            </a:r>
            <a:r>
              <a:rPr lang="en-US" dirty="0"/>
              <a:t>, no different in the spiritual realm. Rabbis Chaplains, Imams, professors can help coach and train, friends and peers can encourage, challenge, help with accountability and learning from others, helps develop empathy and understanding of other people and their spiritual journey which in turn nourishes our own spiritual life. </a:t>
            </a:r>
          </a:p>
          <a:p>
            <a:r>
              <a:rPr lang="en-US" dirty="0"/>
              <a:t>Finally, the lower right quadrant, emphasizes the need for thoughtful and intentional time to consider the purpose and meaning of our life, and the understanding that it is possible to achieve that. AS we walk our path, practice our spirituality and work with our team to build our spiritual strength, each of us will better be able to define who we are the purpose of our life, and continue building a life of meaning.   </a:t>
            </a:r>
            <a:endParaRPr lang="en-US" dirty="0">
              <a:cs typeface="Calibri"/>
            </a:endParaRPr>
          </a:p>
        </p:txBody>
      </p:sp>
      <p:sp>
        <p:nvSpPr>
          <p:cNvPr id="4" name="Slide Number Placeholder 3"/>
          <p:cNvSpPr>
            <a:spLocks noGrp="1"/>
          </p:cNvSpPr>
          <p:nvPr>
            <p:ph type="sldNum" sz="quarter" idx="5"/>
          </p:nvPr>
        </p:nvSpPr>
        <p:spPr/>
        <p:txBody>
          <a:bodyPr/>
          <a:lstStyle/>
          <a:p>
            <a:fld id="{82218E77-1F8F-45F9-AEFC-731AAAEFC96E}" type="slidenum">
              <a:rPr lang="en-US" smtClean="0"/>
              <a:pPr/>
              <a:t>4</a:t>
            </a:fld>
            <a:endParaRPr lang="en-US" dirty="0"/>
          </a:p>
        </p:txBody>
      </p:sp>
    </p:spTree>
    <p:extLst>
      <p:ext uri="{BB962C8B-B14F-4D97-AF65-F5344CB8AC3E}">
        <p14:creationId xmlns:p14="http://schemas.microsoft.com/office/powerpoint/2010/main" val="143487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with every aspect of strength building there are many many resources out in the world and God help us on the internet. I will highlight just two here on the list. One of course is the Unit Ministry Team, the UMTs are found at the battalion level and above and like every battalion asset they are tasked to support Soldiers at the downtrace companies and detachments. While Chaplains all come from an organized religious group they are here to support all Soldiers as they seek to build their own spiritual fitness. Also if you have Soldiers that are connected to the VA, there are skilled Chaplains throughout the VA system (many who are USAR Chaplain) who hold groups, and counseling with those in the VA. The next bullet I want to highlight is the community, due to the distance and dispersion of USAR Soldiers, reaching out within their community is a critical way to develop their spirituality. There are Houses of Worship, Ashrams, 12 steps groups, philosophy groups, classes, book studies etc that can all partner with our folks on their spiritual journey. </a:t>
            </a:r>
          </a:p>
          <a:p>
            <a:r>
              <a:rPr lang="en-US"/>
              <a:t>Finally, I want to highlight the quote by Rick Warren, author of NY Times best seller. (read quote) consider spiritual fitness in the same way as physical fitness. It is intentionally built over a lifetime. We don’t go to the gym once a week and declare ourselves fit, it is the same with spirituality. We build our spiritual core, step into our purpose and identity by daily development and practice, for true holistic health and fitness!    </a:t>
            </a:r>
          </a:p>
        </p:txBody>
      </p:sp>
      <p:sp>
        <p:nvSpPr>
          <p:cNvPr id="4" name="Slide Number Placeholder 3"/>
          <p:cNvSpPr>
            <a:spLocks noGrp="1"/>
          </p:cNvSpPr>
          <p:nvPr>
            <p:ph type="sldNum" sz="quarter" idx="5"/>
          </p:nvPr>
        </p:nvSpPr>
        <p:spPr/>
        <p:txBody>
          <a:bodyPr/>
          <a:lstStyle/>
          <a:p>
            <a:fld id="{82218E77-1F8F-45F9-AEFC-731AAAEFC96E}" type="slidenum">
              <a:rPr lang="en-US" smtClean="0"/>
              <a:pPr/>
              <a:t>5</a:t>
            </a:fld>
            <a:endParaRPr lang="en-US" dirty="0"/>
          </a:p>
        </p:txBody>
      </p:sp>
    </p:spTree>
    <p:extLst>
      <p:ext uri="{BB962C8B-B14F-4D97-AF65-F5344CB8AC3E}">
        <p14:creationId xmlns:p14="http://schemas.microsoft.com/office/powerpoint/2010/main" val="3249520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Parallelogram 12"/>
          <p:cNvSpPr/>
          <p:nvPr userDrawn="1"/>
        </p:nvSpPr>
        <p:spPr>
          <a:xfrm>
            <a:off x="762000" y="550818"/>
            <a:ext cx="7543800"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TextBox 23"/>
          <p:cNvSpPr txBox="1">
            <a:spLocks noChangeArrowheads="1"/>
          </p:cNvSpPr>
          <p:nvPr userDrawn="1"/>
        </p:nvSpPr>
        <p:spPr bwMode="auto">
          <a:xfrm>
            <a:off x="0" y="0"/>
            <a:ext cx="9144000" cy="6858000"/>
          </a:xfrm>
          <a:prstGeom prst="rect">
            <a:avLst/>
          </a:prstGeom>
          <a:solidFill>
            <a:schemeClr val="bg1"/>
          </a:solidFill>
          <a:ln w="9525">
            <a:noFill/>
            <a:miter lim="800000"/>
            <a:headEnd/>
            <a:tailEnd/>
          </a:ln>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5" name="Parallelogram 14"/>
          <p:cNvSpPr/>
          <p:nvPr userDrawn="1"/>
        </p:nvSpPr>
        <p:spPr>
          <a:xfrm>
            <a:off x="762000" y="550818"/>
            <a:ext cx="7543800"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userDrawn="1"/>
        </p:nvSpPr>
        <p:spPr>
          <a:xfrm>
            <a:off x="152400" y="6477000"/>
            <a:ext cx="8839200" cy="76200"/>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userDrawn="1"/>
        </p:nvSpPr>
        <p:spPr>
          <a:xfrm>
            <a:off x="209176" y="6477000"/>
            <a:ext cx="8839200" cy="76200"/>
          </a:xfrm>
          <a:prstGeom prst="parallelogram">
            <a:avLst/>
          </a:prstGeom>
          <a:solidFill>
            <a:srgbClr val="EEECE1">
              <a:lumMod val="25000"/>
            </a:srgbClr>
          </a:solidFill>
          <a:ln w="25400" cap="flat" cmpd="sng" algn="ctr">
            <a:solidFill>
              <a:srgbClr val="EEECE1">
                <a:lumMod val="25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26" name="Picture 25" descr="army logo.jpg"/>
          <p:cNvPicPr>
            <a:picLocks noChangeAspect="1"/>
          </p:cNvPicPr>
          <p:nvPr userDrawn="1"/>
        </p:nvPicPr>
        <p:blipFill>
          <a:blip r:embed="rId2" cstate="print"/>
          <a:stretch>
            <a:fillRect/>
          </a:stretch>
        </p:blipFill>
        <p:spPr>
          <a:xfrm>
            <a:off x="60325" y="63500"/>
            <a:ext cx="596900" cy="791806"/>
          </a:xfrm>
          <a:prstGeom prst="rect">
            <a:avLst/>
          </a:prstGeom>
        </p:spPr>
      </p:pic>
      <p:sp>
        <p:nvSpPr>
          <p:cNvPr id="14" name="Slide Number Placeholder 3"/>
          <p:cNvSpPr txBox="1">
            <a:spLocks/>
          </p:cNvSpPr>
          <p:nvPr userDrawn="1"/>
        </p:nvSpPr>
        <p:spPr bwMode="auto">
          <a:xfrm>
            <a:off x="8763000" y="6645275"/>
            <a:ext cx="4572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08448F-99E9-40AC-991A-BF66708FBCC2}" type="slidenum">
              <a:rPr kumimoji="0" lang="en-US" sz="1050" b="1" i="1" u="none" strike="noStrike" kern="1200" cap="none" spc="0" normalizeH="0" baseline="0" noProof="0" smtClean="0">
                <a:ln>
                  <a:noFill/>
                </a:ln>
                <a:solidFill>
                  <a:srgbClr val="000000"/>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1" u="none" strike="noStrike" kern="1200" cap="none" spc="0" normalizeH="0" baseline="0" noProof="0" dirty="0">
              <a:ln>
                <a:noFill/>
              </a:ln>
              <a:solidFill>
                <a:srgbClr val="000000"/>
              </a:solidFill>
              <a:effectLst/>
              <a:uLnTx/>
              <a:uFillTx/>
              <a:latin typeface="Calibri" pitchFamily="34" charset="0"/>
              <a:ea typeface="+mn-ea"/>
              <a:cs typeface="+mn-cs"/>
            </a:endParaRPr>
          </a:p>
        </p:txBody>
      </p:sp>
      <p:grpSp>
        <p:nvGrpSpPr>
          <p:cNvPr id="2" name="Group 52"/>
          <p:cNvGrpSpPr/>
          <p:nvPr userDrawn="1"/>
        </p:nvGrpSpPr>
        <p:grpSpPr>
          <a:xfrm>
            <a:off x="7755466" y="76200"/>
            <a:ext cx="1329262" cy="762000"/>
            <a:chOff x="3651029" y="3200400"/>
            <a:chExt cx="4578571" cy="2593975"/>
          </a:xfrm>
        </p:grpSpPr>
        <p:pic>
          <p:nvPicPr>
            <p:cNvPr id="54" name="Picture 53" descr="http://upload.wikimedia.org/wikipedia/commons/8/8e/US_Army_Reserve_Command_SSI.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791200" y="3276600"/>
              <a:ext cx="2438400" cy="2438400"/>
            </a:xfrm>
            <a:prstGeom prst="rect">
              <a:avLst/>
            </a:prstGeom>
            <a:noFill/>
            <a:ln w="9525">
              <a:noFill/>
              <a:miter lim="800000"/>
              <a:headEnd/>
              <a:tailEnd/>
            </a:ln>
          </p:spPr>
        </p:pic>
        <p:pic>
          <p:nvPicPr>
            <p:cNvPr id="55" name="Picture 13" descr="C:\Users\angela.f.sutton\AppData\Local\Microsoft\Windows\Temporary Internet Files\Content.Outlook\MUZLF0Q1\armyreserve_seal_ (2).gif"/>
            <p:cNvPicPr>
              <a:picLocks noChangeAspect="1" noChangeArrowheads="1"/>
            </p:cNvPicPr>
            <p:nvPr/>
          </p:nvPicPr>
          <p:blipFill>
            <a:blip r:embed="rId4" cstate="print"/>
            <a:srcRect/>
            <a:stretch>
              <a:fillRect/>
            </a:stretch>
          </p:blipFill>
          <p:spPr bwMode="auto">
            <a:xfrm>
              <a:off x="3651029" y="3200400"/>
              <a:ext cx="2652712" cy="2593975"/>
            </a:xfrm>
            <a:prstGeom prst="rect">
              <a:avLst/>
            </a:prstGeom>
            <a:noFill/>
            <a:ln w="9525">
              <a:noFill/>
              <a:miter lim="800000"/>
              <a:headEnd/>
              <a:tailEnd/>
            </a:ln>
          </p:spPr>
        </p:pic>
      </p:grpSp>
      <p:sp>
        <p:nvSpPr>
          <p:cNvPr id="18" name="TextBox 17"/>
          <p:cNvSpPr txBox="1"/>
          <p:nvPr userDrawn="1"/>
        </p:nvSpPr>
        <p:spPr>
          <a:xfrm>
            <a:off x="0" y="6599908"/>
            <a:ext cx="467069" cy="276999"/>
          </a:xfrm>
          <a:prstGeom prst="rect">
            <a:avLst/>
          </a:prstGeom>
          <a:noFill/>
        </p:spPr>
        <p:txBody>
          <a:bodyPr wrap="square" rtlCol="0">
            <a:spAutoFit/>
          </a:bodyPr>
          <a:lstStyle/>
          <a:p>
            <a:r>
              <a:rPr lang="en-US" sz="1200" b="1" dirty="0">
                <a:solidFill>
                  <a:srgbClr val="00B050"/>
                </a:solidFill>
                <a:latin typeface="Arial" panose="020B0604020202020204" pitchFamily="34" charset="0"/>
                <a:cs typeface="Arial" panose="020B0604020202020204" pitchFamily="34" charset="0"/>
              </a:rPr>
              <a:t>CUI</a:t>
            </a:r>
          </a:p>
        </p:txBody>
      </p:sp>
    </p:spTree>
    <p:extLst>
      <p:ext uri="{BB962C8B-B14F-4D97-AF65-F5344CB8AC3E}">
        <p14:creationId xmlns:p14="http://schemas.microsoft.com/office/powerpoint/2010/main" val="82911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249216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506734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24417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0110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1" i="1">
                <a:solidFill>
                  <a:schemeClr val="tx1"/>
                </a:solidFill>
                <a:latin typeface="Arial"/>
                <a:cs typeface="Arial"/>
              </a:defRPr>
            </a:lvl1pPr>
          </a:lstStyle>
          <a:p>
            <a:pPr marL="12700">
              <a:lnSpc>
                <a:spcPct val="100000"/>
              </a:lnSpc>
            </a:pPr>
            <a:endParaRPr spc="-20" dirty="0"/>
          </a:p>
        </p:txBody>
      </p:sp>
      <p:sp>
        <p:nvSpPr>
          <p:cNvPr id="5" name="Holder 5"/>
          <p:cNvSpPr>
            <a:spLocks noGrp="1"/>
          </p:cNvSpPr>
          <p:nvPr>
            <p:ph type="dt" sz="half" idx="6"/>
          </p:nvPr>
        </p:nvSpPr>
        <p:spPr/>
        <p:txBody>
          <a:bodyPr lIns="0" tIns="0" rIns="0" bIns="0"/>
          <a:lstStyle>
            <a:lvl1pPr>
              <a:defRPr sz="800" b="1" i="0">
                <a:solidFill>
                  <a:schemeClr val="bg1"/>
                </a:solidFill>
                <a:latin typeface="Calibri"/>
                <a:cs typeface="Calibri"/>
              </a:defRPr>
            </a:lvl1pPr>
          </a:lstStyle>
          <a:p>
            <a:pPr marL="12700">
              <a:lnSpc>
                <a:spcPts val="865"/>
              </a:lnSpc>
            </a:pPr>
            <a:endParaRPr spc="-25"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018859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u="sng">
                <a:solidFill>
                  <a:schemeClr val="hlink"/>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000" b="1" i="1">
                <a:solidFill>
                  <a:schemeClr val="tx1"/>
                </a:solidFill>
                <a:latin typeface="Arial"/>
                <a:cs typeface="Arial"/>
              </a:defRPr>
            </a:lvl1pPr>
          </a:lstStyle>
          <a:p>
            <a:pPr marL="12700">
              <a:lnSpc>
                <a:spcPct val="100000"/>
              </a:lnSpc>
            </a:pPr>
            <a:endParaRPr spc="-20" dirty="0"/>
          </a:p>
        </p:txBody>
      </p:sp>
      <p:sp>
        <p:nvSpPr>
          <p:cNvPr id="5" name="Holder 5"/>
          <p:cNvSpPr>
            <a:spLocks noGrp="1"/>
          </p:cNvSpPr>
          <p:nvPr>
            <p:ph type="dt" sz="half" idx="6"/>
          </p:nvPr>
        </p:nvSpPr>
        <p:spPr/>
        <p:txBody>
          <a:bodyPr lIns="0" tIns="0" rIns="0" bIns="0"/>
          <a:lstStyle>
            <a:lvl1pPr>
              <a:defRPr sz="800" b="1" i="0">
                <a:solidFill>
                  <a:schemeClr val="bg1"/>
                </a:solidFill>
                <a:latin typeface="Calibri"/>
                <a:cs typeface="Calibri"/>
              </a:defRPr>
            </a:lvl1pPr>
          </a:lstStyle>
          <a:p>
            <a:pPr marL="12700">
              <a:lnSpc>
                <a:spcPts val="865"/>
              </a:lnSpc>
            </a:pPr>
            <a:endParaRPr spc="-25"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348242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1" i="1">
                <a:solidFill>
                  <a:schemeClr val="tx1"/>
                </a:solidFill>
                <a:latin typeface="Arial"/>
                <a:cs typeface="Arial"/>
              </a:defRPr>
            </a:lvl1pPr>
          </a:lstStyle>
          <a:p>
            <a:pPr marL="12700">
              <a:lnSpc>
                <a:spcPct val="100000"/>
              </a:lnSpc>
            </a:pPr>
            <a:endParaRPr spc="-20" dirty="0"/>
          </a:p>
        </p:txBody>
      </p:sp>
      <p:sp>
        <p:nvSpPr>
          <p:cNvPr id="6" name="Holder 6"/>
          <p:cNvSpPr>
            <a:spLocks noGrp="1"/>
          </p:cNvSpPr>
          <p:nvPr>
            <p:ph type="dt" sz="half" idx="6"/>
          </p:nvPr>
        </p:nvSpPr>
        <p:spPr/>
        <p:txBody>
          <a:bodyPr lIns="0" tIns="0" rIns="0" bIns="0"/>
          <a:lstStyle>
            <a:lvl1pPr>
              <a:defRPr sz="800" b="1" i="0">
                <a:solidFill>
                  <a:schemeClr val="bg1"/>
                </a:solidFill>
                <a:latin typeface="Calibri"/>
                <a:cs typeface="Calibri"/>
              </a:defRPr>
            </a:lvl1pPr>
          </a:lstStyle>
          <a:p>
            <a:pPr marL="12700">
              <a:lnSpc>
                <a:spcPts val="865"/>
              </a:lnSpc>
            </a:pPr>
            <a:endParaRPr spc="-25"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222376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0669"/>
            <a:ext cx="591311" cy="792478"/>
          </a:xfrm>
          <a:prstGeom prst="rect">
            <a:avLst/>
          </a:prstGeom>
        </p:spPr>
      </p:pic>
      <p:sp>
        <p:nvSpPr>
          <p:cNvPr id="17" name="bg object 17"/>
          <p:cNvSpPr/>
          <p:nvPr/>
        </p:nvSpPr>
        <p:spPr>
          <a:xfrm>
            <a:off x="153162" y="6630161"/>
            <a:ext cx="8839200" cy="45720"/>
          </a:xfrm>
          <a:custGeom>
            <a:avLst/>
            <a:gdLst/>
            <a:ahLst/>
            <a:cxnLst/>
            <a:rect l="l" t="t" r="r" b="b"/>
            <a:pathLst>
              <a:path w="8839200" h="45720">
                <a:moveTo>
                  <a:pt x="8839200" y="0"/>
                </a:moveTo>
                <a:lnTo>
                  <a:pt x="0" y="0"/>
                </a:lnTo>
                <a:lnTo>
                  <a:pt x="0" y="20574"/>
                </a:lnTo>
                <a:lnTo>
                  <a:pt x="0" y="45720"/>
                </a:lnTo>
                <a:lnTo>
                  <a:pt x="8839200" y="45720"/>
                </a:lnTo>
                <a:lnTo>
                  <a:pt x="8839200" y="20574"/>
                </a:lnTo>
                <a:lnTo>
                  <a:pt x="8839200" y="0"/>
                </a:lnTo>
                <a:close/>
              </a:path>
            </a:pathLst>
          </a:custGeom>
          <a:solidFill>
            <a:srgbClr val="49452A"/>
          </a:solidFill>
        </p:spPr>
        <p:txBody>
          <a:bodyPr wrap="square" lIns="0" tIns="0" rIns="0" bIns="0" rtlCol="0"/>
          <a:lstStyle/>
          <a:p>
            <a:endParaRPr dirty="0"/>
          </a:p>
        </p:txBody>
      </p:sp>
      <p:sp>
        <p:nvSpPr>
          <p:cNvPr id="18" name="bg object 18"/>
          <p:cNvSpPr/>
          <p:nvPr/>
        </p:nvSpPr>
        <p:spPr>
          <a:xfrm>
            <a:off x="153162" y="6630161"/>
            <a:ext cx="8839200" cy="45720"/>
          </a:xfrm>
          <a:custGeom>
            <a:avLst/>
            <a:gdLst/>
            <a:ahLst/>
            <a:cxnLst/>
            <a:rect l="l" t="t" r="r" b="b"/>
            <a:pathLst>
              <a:path w="8839200" h="45720">
                <a:moveTo>
                  <a:pt x="0" y="45720"/>
                </a:moveTo>
                <a:lnTo>
                  <a:pt x="11430" y="0"/>
                </a:lnTo>
                <a:lnTo>
                  <a:pt x="8839200" y="0"/>
                </a:lnTo>
                <a:lnTo>
                  <a:pt x="8827770" y="45720"/>
                </a:lnTo>
                <a:lnTo>
                  <a:pt x="0" y="45720"/>
                </a:lnTo>
                <a:close/>
              </a:path>
            </a:pathLst>
          </a:custGeom>
          <a:ln w="25399">
            <a:solidFill>
              <a:srgbClr val="49452A"/>
            </a:solidFill>
          </a:ln>
        </p:spPr>
        <p:txBody>
          <a:bodyPr wrap="square" lIns="0" tIns="0" rIns="0" bIns="0" rtlCol="0"/>
          <a:lstStyle/>
          <a:p>
            <a:endParaRPr dirty="0"/>
          </a:p>
        </p:txBody>
      </p:sp>
      <p:pic>
        <p:nvPicPr>
          <p:cNvPr id="19" name="bg object 19"/>
          <p:cNvPicPr/>
          <p:nvPr/>
        </p:nvPicPr>
        <p:blipFill>
          <a:blip r:embed="rId3" cstate="print"/>
          <a:stretch>
            <a:fillRect/>
          </a:stretch>
        </p:blipFill>
        <p:spPr>
          <a:xfrm>
            <a:off x="8412480" y="0"/>
            <a:ext cx="731519" cy="731519"/>
          </a:xfrm>
          <a:prstGeom prst="rect">
            <a:avLst/>
          </a:prstGeom>
        </p:spPr>
      </p:pic>
      <p:pic>
        <p:nvPicPr>
          <p:cNvPr id="20" name="bg object 20"/>
          <p:cNvPicPr/>
          <p:nvPr/>
        </p:nvPicPr>
        <p:blipFill>
          <a:blip r:embed="rId4" cstate="print"/>
          <a:stretch>
            <a:fillRect/>
          </a:stretch>
        </p:blipFill>
        <p:spPr>
          <a:xfrm>
            <a:off x="7767828" y="1523"/>
            <a:ext cx="731519" cy="731519"/>
          </a:xfrm>
          <a:prstGeom prst="rect">
            <a:avLst/>
          </a:prstGeom>
        </p:spPr>
      </p:pic>
      <p:sp>
        <p:nvSpPr>
          <p:cNvPr id="21" name="bg object 21"/>
          <p:cNvSpPr/>
          <p:nvPr/>
        </p:nvSpPr>
        <p:spPr>
          <a:xfrm>
            <a:off x="762762" y="640841"/>
            <a:ext cx="7005955" cy="45720"/>
          </a:xfrm>
          <a:custGeom>
            <a:avLst/>
            <a:gdLst/>
            <a:ahLst/>
            <a:cxnLst/>
            <a:rect l="l" t="t" r="r" b="b"/>
            <a:pathLst>
              <a:path w="7005955" h="45720">
                <a:moveTo>
                  <a:pt x="7005828" y="0"/>
                </a:moveTo>
                <a:lnTo>
                  <a:pt x="11430" y="0"/>
                </a:lnTo>
                <a:lnTo>
                  <a:pt x="0" y="45720"/>
                </a:lnTo>
                <a:lnTo>
                  <a:pt x="6994398" y="45720"/>
                </a:lnTo>
                <a:lnTo>
                  <a:pt x="7005828" y="0"/>
                </a:lnTo>
                <a:close/>
              </a:path>
            </a:pathLst>
          </a:custGeom>
          <a:solidFill>
            <a:srgbClr val="49452A"/>
          </a:solidFill>
        </p:spPr>
        <p:txBody>
          <a:bodyPr wrap="square" lIns="0" tIns="0" rIns="0" bIns="0" rtlCol="0"/>
          <a:lstStyle/>
          <a:p>
            <a:endParaRPr dirty="0"/>
          </a:p>
        </p:txBody>
      </p:sp>
      <p:sp>
        <p:nvSpPr>
          <p:cNvPr id="22" name="bg object 22"/>
          <p:cNvSpPr/>
          <p:nvPr/>
        </p:nvSpPr>
        <p:spPr>
          <a:xfrm>
            <a:off x="762762" y="640841"/>
            <a:ext cx="7005955" cy="45720"/>
          </a:xfrm>
          <a:custGeom>
            <a:avLst/>
            <a:gdLst/>
            <a:ahLst/>
            <a:cxnLst/>
            <a:rect l="l" t="t" r="r" b="b"/>
            <a:pathLst>
              <a:path w="7005955" h="45720">
                <a:moveTo>
                  <a:pt x="0" y="45720"/>
                </a:moveTo>
                <a:lnTo>
                  <a:pt x="11430" y="0"/>
                </a:lnTo>
                <a:lnTo>
                  <a:pt x="7005828" y="0"/>
                </a:lnTo>
                <a:lnTo>
                  <a:pt x="6994398" y="45720"/>
                </a:lnTo>
                <a:lnTo>
                  <a:pt x="0" y="45720"/>
                </a:lnTo>
                <a:close/>
              </a:path>
            </a:pathLst>
          </a:custGeom>
          <a:ln w="25400">
            <a:solidFill>
              <a:srgbClr val="49452A"/>
            </a:solidFill>
          </a:ln>
        </p:spPr>
        <p:txBody>
          <a:bodyPr wrap="square" lIns="0" tIns="0" rIns="0" bIns="0" rtlCol="0"/>
          <a:lstStyle/>
          <a:p>
            <a:endParaRPr dirty="0"/>
          </a:p>
        </p:txBody>
      </p:sp>
      <p:sp>
        <p:nvSpPr>
          <p:cNvPr id="23" name="bg object 23"/>
          <p:cNvSpPr/>
          <p:nvPr/>
        </p:nvSpPr>
        <p:spPr>
          <a:xfrm>
            <a:off x="15240" y="6650735"/>
            <a:ext cx="356870" cy="207645"/>
          </a:xfrm>
          <a:custGeom>
            <a:avLst/>
            <a:gdLst/>
            <a:ahLst/>
            <a:cxnLst/>
            <a:rect l="l" t="t" r="r" b="b"/>
            <a:pathLst>
              <a:path w="356870" h="207645">
                <a:moveTo>
                  <a:pt x="356616" y="0"/>
                </a:moveTo>
                <a:lnTo>
                  <a:pt x="0" y="0"/>
                </a:lnTo>
                <a:lnTo>
                  <a:pt x="0" y="207264"/>
                </a:lnTo>
                <a:lnTo>
                  <a:pt x="356616" y="207264"/>
                </a:lnTo>
                <a:lnTo>
                  <a:pt x="356616" y="0"/>
                </a:lnTo>
                <a:close/>
              </a:path>
            </a:pathLst>
          </a:custGeom>
          <a:solidFill>
            <a:srgbClr val="00AF50"/>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1" i="1">
                <a:solidFill>
                  <a:schemeClr val="tx1"/>
                </a:solidFill>
                <a:latin typeface="Arial"/>
                <a:cs typeface="Arial"/>
              </a:defRPr>
            </a:lvl1pPr>
          </a:lstStyle>
          <a:p>
            <a:pPr marL="12700">
              <a:lnSpc>
                <a:spcPct val="100000"/>
              </a:lnSpc>
            </a:pPr>
            <a:endParaRPr spc="-20" dirty="0"/>
          </a:p>
        </p:txBody>
      </p:sp>
      <p:sp>
        <p:nvSpPr>
          <p:cNvPr id="4" name="Holder 4"/>
          <p:cNvSpPr>
            <a:spLocks noGrp="1"/>
          </p:cNvSpPr>
          <p:nvPr>
            <p:ph type="dt" sz="half" idx="6"/>
          </p:nvPr>
        </p:nvSpPr>
        <p:spPr/>
        <p:txBody>
          <a:bodyPr lIns="0" tIns="0" rIns="0" bIns="0"/>
          <a:lstStyle>
            <a:lvl1pPr>
              <a:defRPr sz="800" b="1" i="0">
                <a:solidFill>
                  <a:schemeClr val="bg1"/>
                </a:solidFill>
                <a:latin typeface="Calibri"/>
                <a:cs typeface="Calibri"/>
              </a:defRPr>
            </a:lvl1pPr>
          </a:lstStyle>
          <a:p>
            <a:pPr marL="12700">
              <a:lnSpc>
                <a:spcPts val="865"/>
              </a:lnSpc>
            </a:pPr>
            <a:endParaRPr spc="-25"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912572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1">
                <a:solidFill>
                  <a:schemeClr val="tx1"/>
                </a:solidFill>
                <a:latin typeface="Arial"/>
                <a:cs typeface="Arial"/>
              </a:defRPr>
            </a:lvl1pPr>
          </a:lstStyle>
          <a:p>
            <a:pPr marL="12700">
              <a:lnSpc>
                <a:spcPct val="100000"/>
              </a:lnSpc>
            </a:pPr>
            <a:endParaRPr spc="-20" dirty="0"/>
          </a:p>
        </p:txBody>
      </p:sp>
      <p:sp>
        <p:nvSpPr>
          <p:cNvPr id="3" name="Holder 3"/>
          <p:cNvSpPr>
            <a:spLocks noGrp="1"/>
          </p:cNvSpPr>
          <p:nvPr>
            <p:ph type="dt" sz="half" idx="6"/>
          </p:nvPr>
        </p:nvSpPr>
        <p:spPr/>
        <p:txBody>
          <a:bodyPr lIns="0" tIns="0" rIns="0" bIns="0"/>
          <a:lstStyle>
            <a:lvl1pPr>
              <a:defRPr sz="800" b="1" i="0">
                <a:solidFill>
                  <a:schemeClr val="bg1"/>
                </a:solidFill>
                <a:latin typeface="Calibri"/>
                <a:cs typeface="Calibri"/>
              </a:defRPr>
            </a:lvl1pPr>
          </a:lstStyle>
          <a:p>
            <a:pPr marL="12700">
              <a:lnSpc>
                <a:spcPts val="865"/>
              </a:lnSpc>
            </a:pPr>
            <a:endParaRPr spc="-25"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040444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873473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79241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423648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91186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368699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98146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334135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54633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1A1A9-2562-4389-883A-7552D4925CB7}" type="slidenum">
              <a:rPr lang="en-US" smtClean="0"/>
              <a:t>‹#›</a:t>
            </a:fld>
            <a:endParaRPr lang="en-US" dirty="0"/>
          </a:p>
        </p:txBody>
      </p:sp>
    </p:spTree>
    <p:extLst>
      <p:ext uri="{BB962C8B-B14F-4D97-AF65-F5344CB8AC3E}">
        <p14:creationId xmlns:p14="http://schemas.microsoft.com/office/powerpoint/2010/main" val="18945521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jpe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6.png"/><Relationship Id="rId4" Type="http://schemas.openxmlformats.org/officeDocument/2006/relationships/slideLayout" Target="../slideLayouts/slideLayout17.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arallelogram 6"/>
          <p:cNvSpPr/>
          <p:nvPr userDrawn="1"/>
        </p:nvSpPr>
        <p:spPr>
          <a:xfrm>
            <a:off x="609600" y="533400"/>
            <a:ext cx="7543800"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Parallelogram 7"/>
          <p:cNvSpPr/>
          <p:nvPr userDrawn="1"/>
        </p:nvSpPr>
        <p:spPr>
          <a:xfrm>
            <a:off x="762000" y="533400"/>
            <a:ext cx="7543800"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4342708" y="6651911"/>
            <a:ext cx="255198" cy="246221"/>
          </a:xfrm>
          <a:prstGeom prst="rect">
            <a:avLst/>
          </a:prstGeom>
        </p:spPr>
        <p:txBody>
          <a:bodyPr wrap="none">
            <a:spAutoFit/>
          </a:bodyPr>
          <a:lstStyle/>
          <a:p>
            <a:pPr algn="ctr"/>
            <a:r>
              <a:rPr lang="en-US" sz="1000" b="1" i="1" dirty="0">
                <a:solidFill>
                  <a:srgbClr val="000000"/>
                </a:solidFill>
                <a:latin typeface="Arial" pitchFamily="34" charset="0"/>
                <a:cs typeface="Arial" pitchFamily="34" charset="0"/>
              </a:rPr>
              <a:t>  </a:t>
            </a:r>
          </a:p>
        </p:txBody>
      </p:sp>
      <p:pic>
        <p:nvPicPr>
          <p:cNvPr id="12" name="Picture 11" descr="army logo.jpg"/>
          <p:cNvPicPr>
            <a:picLocks noChangeAspect="1"/>
          </p:cNvPicPr>
          <p:nvPr userDrawn="1"/>
        </p:nvPicPr>
        <p:blipFill>
          <a:blip r:embed="rId3" cstate="print"/>
          <a:stretch>
            <a:fillRect/>
          </a:stretch>
        </p:blipFill>
        <p:spPr>
          <a:xfrm>
            <a:off x="60325" y="63500"/>
            <a:ext cx="596900" cy="791806"/>
          </a:xfrm>
          <a:prstGeom prst="rect">
            <a:avLst/>
          </a:prstGeom>
        </p:spPr>
      </p:pic>
      <p:sp>
        <p:nvSpPr>
          <p:cNvPr id="16" name="Slide Number Placeholder 3"/>
          <p:cNvSpPr txBox="1">
            <a:spLocks/>
          </p:cNvSpPr>
          <p:nvPr userDrawn="1"/>
        </p:nvSpPr>
        <p:spPr bwMode="auto">
          <a:xfrm>
            <a:off x="8763000" y="6645275"/>
            <a:ext cx="4572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08448F-99E9-40AC-991A-BF66708FBCC2}" type="slidenum">
              <a:rPr kumimoji="0" lang="en-US" sz="1000" b="1" i="1"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1" i="1"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grpSp>
        <p:nvGrpSpPr>
          <p:cNvPr id="2" name="Group 47"/>
          <p:cNvGrpSpPr/>
          <p:nvPr userDrawn="1"/>
        </p:nvGrpSpPr>
        <p:grpSpPr>
          <a:xfrm>
            <a:off x="7755466" y="76200"/>
            <a:ext cx="1329262" cy="762000"/>
            <a:chOff x="3651029" y="3200400"/>
            <a:chExt cx="4578571" cy="2593975"/>
          </a:xfrm>
        </p:grpSpPr>
        <p:pic>
          <p:nvPicPr>
            <p:cNvPr id="49" name="Picture 48" descr="http://upload.wikimedia.org/wikipedia/commons/8/8e/US_Army_Reserve_Command_SSI.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91200" y="3276600"/>
              <a:ext cx="2438400" cy="2438400"/>
            </a:xfrm>
            <a:prstGeom prst="rect">
              <a:avLst/>
            </a:prstGeom>
            <a:noFill/>
            <a:ln w="9525">
              <a:noFill/>
              <a:miter lim="800000"/>
              <a:headEnd/>
              <a:tailEnd/>
            </a:ln>
          </p:spPr>
        </p:pic>
        <p:pic>
          <p:nvPicPr>
            <p:cNvPr id="50" name="Picture 13" descr="C:\Users\angela.f.sutton\AppData\Local\Microsoft\Windows\Temporary Internet Files\Content.Outlook\MUZLF0Q1\armyreserve_seal_ (2).gif"/>
            <p:cNvPicPr>
              <a:picLocks noChangeAspect="1" noChangeArrowheads="1"/>
            </p:cNvPicPr>
            <p:nvPr/>
          </p:nvPicPr>
          <p:blipFill>
            <a:blip r:embed="rId5" cstate="print"/>
            <a:srcRect/>
            <a:stretch>
              <a:fillRect/>
            </a:stretch>
          </p:blipFill>
          <p:spPr bwMode="auto">
            <a:xfrm>
              <a:off x="3651029" y="3200400"/>
              <a:ext cx="2652712" cy="2593975"/>
            </a:xfrm>
            <a:prstGeom prst="rect">
              <a:avLst/>
            </a:prstGeom>
            <a:noFill/>
            <a:ln w="9525">
              <a:noFill/>
              <a:miter lim="800000"/>
              <a:headEnd/>
              <a:tailEnd/>
            </a:ln>
          </p:spPr>
        </p:pic>
      </p:grpSp>
      <p:sp>
        <p:nvSpPr>
          <p:cNvPr id="17" name="TextBox 16"/>
          <p:cNvSpPr txBox="1"/>
          <p:nvPr userDrawn="1"/>
        </p:nvSpPr>
        <p:spPr>
          <a:xfrm>
            <a:off x="0" y="6614010"/>
            <a:ext cx="467069" cy="276999"/>
          </a:xfrm>
          <a:prstGeom prst="rect">
            <a:avLst/>
          </a:prstGeom>
          <a:noFill/>
        </p:spPr>
        <p:txBody>
          <a:bodyPr wrap="square" rtlCol="0">
            <a:spAutoFit/>
          </a:bodyPr>
          <a:lstStyle/>
          <a:p>
            <a:r>
              <a:rPr lang="en-US" sz="1200" b="1" dirty="0">
                <a:solidFill>
                  <a:srgbClr val="00B050"/>
                </a:solidFill>
                <a:latin typeface="Arial" panose="020B0604020202020204" pitchFamily="34" charset="0"/>
                <a:cs typeface="Arial" panose="020B0604020202020204" pitchFamily="34" charset="0"/>
              </a:rPr>
              <a:t>CUI</a:t>
            </a:r>
          </a:p>
        </p:txBody>
      </p:sp>
      <p:sp>
        <p:nvSpPr>
          <p:cNvPr id="4" name="TextBox 3"/>
          <p:cNvSpPr txBox="1"/>
          <p:nvPr userDrawn="1"/>
        </p:nvSpPr>
        <p:spPr>
          <a:xfrm>
            <a:off x="1143000" y="6629400"/>
            <a:ext cx="1676400" cy="246221"/>
          </a:xfrm>
          <a:prstGeom prst="rect">
            <a:avLst/>
          </a:prstGeom>
          <a:noFill/>
        </p:spPr>
        <p:txBody>
          <a:bodyPr wrap="square" rtlCol="0">
            <a:spAutoFit/>
          </a:bodyPr>
          <a:lstStyle/>
          <a:p>
            <a:r>
              <a:rPr lang="en-US" sz="1000" b="1" i="1" dirty="0">
                <a:latin typeface=" Arial"/>
              </a:rPr>
              <a:t>18 August 2022</a:t>
            </a:r>
          </a:p>
        </p:txBody>
      </p:sp>
      <p:sp>
        <p:nvSpPr>
          <p:cNvPr id="5" name="TextBox 4"/>
          <p:cNvSpPr txBox="1"/>
          <p:nvPr userDrawn="1"/>
        </p:nvSpPr>
        <p:spPr>
          <a:xfrm>
            <a:off x="3287592" y="6621133"/>
            <a:ext cx="2656305" cy="276999"/>
          </a:xfrm>
          <a:prstGeom prst="rect">
            <a:avLst/>
          </a:prstGeom>
          <a:noFill/>
        </p:spPr>
        <p:txBody>
          <a:bodyPr wrap="none" rtlCol="0">
            <a:spAutoFit/>
          </a:bodyPr>
          <a:lstStyle/>
          <a:p>
            <a:r>
              <a:rPr lang="en-US" sz="1200" b="1" i="1" dirty="0">
                <a:latin typeface=" Arial"/>
              </a:rPr>
              <a:t>Ready Now! Shaping Tomorrow…</a:t>
            </a:r>
          </a:p>
        </p:txBody>
      </p:sp>
      <p:sp>
        <p:nvSpPr>
          <p:cNvPr id="6" name="TextBox 5"/>
          <p:cNvSpPr txBox="1"/>
          <p:nvPr userDrawn="1"/>
        </p:nvSpPr>
        <p:spPr>
          <a:xfrm>
            <a:off x="6468896" y="6629400"/>
            <a:ext cx="2291012" cy="246221"/>
          </a:xfrm>
          <a:prstGeom prst="rect">
            <a:avLst/>
          </a:prstGeom>
          <a:noFill/>
        </p:spPr>
        <p:txBody>
          <a:bodyPr wrap="none" rtlCol="0">
            <a:spAutoFit/>
          </a:bodyPr>
          <a:lstStyle/>
          <a:p>
            <a:r>
              <a:rPr lang="en-US" sz="1000" b="1" i="1" dirty="0">
                <a:latin typeface=" Arial"/>
              </a:rPr>
              <a:t>SFC Said Cortijo/ R2/910-570-8628 </a:t>
            </a:r>
          </a:p>
        </p:txBody>
      </p:sp>
      <p:sp>
        <p:nvSpPr>
          <p:cNvPr id="18" name="Parallelogram 17"/>
          <p:cNvSpPr/>
          <p:nvPr userDrawn="1"/>
        </p:nvSpPr>
        <p:spPr>
          <a:xfrm flipV="1">
            <a:off x="60325" y="6583681"/>
            <a:ext cx="9024403"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7848841"/>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1A1A9-2562-4389-883A-7552D4925CB7}" type="slidenum">
              <a:rPr lang="en-US" smtClean="0"/>
              <a:t>‹#›</a:t>
            </a:fld>
            <a:endParaRPr lang="en-US" dirty="0"/>
          </a:p>
        </p:txBody>
      </p:sp>
      <p:sp>
        <p:nvSpPr>
          <p:cNvPr id="18" name="Parallelogram 17"/>
          <p:cNvSpPr/>
          <p:nvPr userDrawn="1"/>
        </p:nvSpPr>
        <p:spPr>
          <a:xfrm>
            <a:off x="762000" y="550820"/>
            <a:ext cx="7010400" cy="45719"/>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9" name="Parallelogram 18"/>
          <p:cNvSpPr/>
          <p:nvPr userDrawn="1"/>
        </p:nvSpPr>
        <p:spPr>
          <a:xfrm>
            <a:off x="152400" y="6620732"/>
            <a:ext cx="8839200" cy="76200"/>
          </a:xfrm>
          <a:prstGeom prst="parallelogram">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0" name="Rectangle 19"/>
          <p:cNvSpPr/>
          <p:nvPr userDrawn="1"/>
        </p:nvSpPr>
        <p:spPr>
          <a:xfrm>
            <a:off x="3464533" y="6651913"/>
            <a:ext cx="2215671" cy="246221"/>
          </a:xfrm>
          <a:prstGeom prst="rect">
            <a:avLst/>
          </a:prstGeom>
        </p:spPr>
        <p:txBody>
          <a:bodyPr wrap="none">
            <a:spAutoFit/>
          </a:bodyPr>
          <a:lstStyle/>
          <a:p>
            <a:pPr algn="ctr"/>
            <a:r>
              <a:rPr lang="en-US" sz="1000" b="1" dirty="0">
                <a:effectLst/>
                <a:latin typeface="Arial" panose="020B0604020202020204" pitchFamily="34" charset="0"/>
                <a:ea typeface="Calibri" panose="020F0502020204030204" pitchFamily="34" charset="0"/>
                <a:cs typeface="Arial" panose="020B0604020202020204" pitchFamily="34" charset="0"/>
              </a:rPr>
              <a:t>Ready Now! Shaping Tomorrow</a:t>
            </a:r>
            <a:r>
              <a:rPr lang="en-US" sz="1000" dirty="0">
                <a:effectLst/>
                <a:latin typeface="Calibri" panose="020F0502020204030204" pitchFamily="34" charset="0"/>
                <a:ea typeface="Calibri" panose="020F0502020204030204" pitchFamily="34" charset="0"/>
                <a:cs typeface="Times New Roman" panose="02020603050405020304" pitchFamily="18" charset="0"/>
              </a:rPr>
              <a:t>...</a:t>
            </a:r>
            <a:endParaRPr lang="en-US" sz="1000" b="1" i="1" dirty="0">
              <a:solidFill>
                <a:srgbClr val="000000"/>
              </a:solidFill>
              <a:latin typeface="Arial" pitchFamily="34" charset="0"/>
              <a:cs typeface="Arial" pitchFamily="34" charset="0"/>
            </a:endParaRPr>
          </a:p>
        </p:txBody>
      </p:sp>
      <p:pic>
        <p:nvPicPr>
          <p:cNvPr id="21" name="Picture 20" descr="army logo.jpg"/>
          <p:cNvPicPr>
            <a:picLocks noChangeAspect="1"/>
          </p:cNvPicPr>
          <p:nvPr userDrawn="1"/>
        </p:nvPicPr>
        <p:blipFill>
          <a:blip r:embed="rId14" cstate="print"/>
          <a:stretch>
            <a:fillRect/>
          </a:stretch>
        </p:blipFill>
        <p:spPr>
          <a:xfrm>
            <a:off x="60325" y="63500"/>
            <a:ext cx="596900" cy="791806"/>
          </a:xfrm>
          <a:prstGeom prst="rect">
            <a:avLst/>
          </a:prstGeom>
        </p:spPr>
      </p:pic>
      <p:sp>
        <p:nvSpPr>
          <p:cNvPr id="22" name="Slide Number Placeholder 3"/>
          <p:cNvSpPr txBox="1">
            <a:spLocks/>
          </p:cNvSpPr>
          <p:nvPr userDrawn="1"/>
        </p:nvSpPr>
        <p:spPr bwMode="auto">
          <a:xfrm>
            <a:off x="8763000" y="6662211"/>
            <a:ext cx="4572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a:defRPr/>
            </a:pPr>
            <a:endParaRPr lang="en-US" sz="1000" b="1" i="1" dirty="0">
              <a:solidFill>
                <a:srgbClr val="000000"/>
              </a:solidFill>
              <a:latin typeface="Arial" pitchFamily="34" charset="0"/>
              <a:cs typeface="Arial" pitchFamily="34" charset="0"/>
            </a:endParaRPr>
          </a:p>
        </p:txBody>
      </p:sp>
      <p:sp>
        <p:nvSpPr>
          <p:cNvPr id="23" name="Text Box 5"/>
          <p:cNvSpPr txBox="1">
            <a:spLocks noChangeArrowheads="1"/>
          </p:cNvSpPr>
          <p:nvPr userDrawn="1"/>
        </p:nvSpPr>
        <p:spPr bwMode="auto">
          <a:xfrm>
            <a:off x="4377970" y="6389698"/>
            <a:ext cx="388059" cy="215444"/>
          </a:xfrm>
          <a:prstGeom prst="rect">
            <a:avLst/>
          </a:prstGeom>
          <a:solidFill>
            <a:srgbClr val="7030A0"/>
          </a:solidFill>
          <a:ln w="9525" algn="ctr">
            <a:noFill/>
            <a:miter lim="800000"/>
            <a:headEnd/>
            <a:tailEnd/>
          </a:ln>
          <a:effectLst/>
        </p:spPr>
        <p:txBody>
          <a:bodyPr wrap="square">
            <a:spAutoFit/>
          </a:bodyPr>
          <a:lstStyle/>
          <a:p>
            <a:pPr algn="ctr" eaLnBrk="0" hangingPunct="0">
              <a:defRPr/>
            </a:pPr>
            <a:r>
              <a:rPr lang="en-US" sz="800" b="1" dirty="0">
                <a:solidFill>
                  <a:srgbClr val="FFFFFF"/>
                </a:solidFill>
              </a:rPr>
              <a:t>CUI</a:t>
            </a:r>
          </a:p>
        </p:txBody>
      </p:sp>
      <p:sp>
        <p:nvSpPr>
          <p:cNvPr id="24" name="Rectangle 23"/>
          <p:cNvSpPr/>
          <p:nvPr userDrawn="1"/>
        </p:nvSpPr>
        <p:spPr>
          <a:xfrm>
            <a:off x="1371600" y="6654803"/>
            <a:ext cx="1371600" cy="246221"/>
          </a:xfrm>
          <a:prstGeom prst="rect">
            <a:avLst/>
          </a:prstGeom>
        </p:spPr>
        <p:txBody>
          <a:bodyPr wrap="square">
            <a:spAutoFit/>
          </a:bodyPr>
          <a:lstStyle/>
          <a:p>
            <a:pPr algn="ctr">
              <a:defRPr/>
            </a:pPr>
            <a:r>
              <a:rPr lang="en-US" sz="1000" b="1" i="1" kern="0" baseline="0" dirty="0">
                <a:solidFill>
                  <a:prstClr val="black"/>
                </a:solidFill>
                <a:latin typeface="Arial" pitchFamily="34" charset="0"/>
                <a:cs typeface="Arial" pitchFamily="34" charset="0"/>
              </a:rPr>
              <a:t>15 November 2022</a:t>
            </a:r>
            <a:endParaRPr lang="en-US" sz="1000" b="1" i="1" kern="0" dirty="0">
              <a:solidFill>
                <a:prstClr val="black"/>
              </a:solidFill>
              <a:latin typeface="Arial" pitchFamily="34" charset="0"/>
              <a:cs typeface="Arial" pitchFamily="34" charset="0"/>
            </a:endParaRPr>
          </a:p>
        </p:txBody>
      </p:sp>
      <p:grpSp>
        <p:nvGrpSpPr>
          <p:cNvPr id="25" name="Group 24"/>
          <p:cNvGrpSpPr/>
          <p:nvPr userDrawn="1"/>
        </p:nvGrpSpPr>
        <p:grpSpPr>
          <a:xfrm>
            <a:off x="7652496" y="76640"/>
            <a:ext cx="1339104" cy="762000"/>
            <a:chOff x="7652496" y="76640"/>
            <a:chExt cx="1339104" cy="762000"/>
          </a:xfrm>
        </p:grpSpPr>
        <p:pic>
          <p:nvPicPr>
            <p:cNvPr id="26" name="Picture 25" descr="http://upload.wikimedia.org/wikipedia/commons/8/8e/US_Army_Reserve_Command_SSI.jpg"/>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8283678" y="101253"/>
              <a:ext cx="707922" cy="716299"/>
            </a:xfrm>
            <a:prstGeom prst="rect">
              <a:avLst/>
            </a:prstGeom>
            <a:noFill/>
            <a:ln w="9525">
              <a:noFill/>
              <a:miter lim="800000"/>
              <a:headEnd/>
              <a:tailEnd/>
            </a:ln>
          </p:spPr>
        </p:pic>
        <p:pic>
          <p:nvPicPr>
            <p:cNvPr id="27" name="Picture 13" descr="C:\Users\angela.f.sutton\AppData\Local\Microsoft\Windows\Temporary Internet Files\Content.Outlook\MUZLF0Q1\armyreserve_seal_ (2).gif"/>
            <p:cNvPicPr>
              <a:picLocks noChangeAspect="1" noChangeArrowheads="1"/>
            </p:cNvPicPr>
            <p:nvPr userDrawn="1"/>
          </p:nvPicPr>
          <p:blipFill>
            <a:blip r:embed="rId16" cstate="print"/>
            <a:srcRect/>
            <a:stretch>
              <a:fillRect/>
            </a:stretch>
          </p:blipFill>
          <p:spPr bwMode="auto">
            <a:xfrm>
              <a:off x="7652496" y="76640"/>
              <a:ext cx="770142" cy="762000"/>
            </a:xfrm>
            <a:prstGeom prst="rect">
              <a:avLst/>
            </a:prstGeom>
            <a:noFill/>
            <a:ln w="9525">
              <a:noFill/>
              <a:miter lim="800000"/>
              <a:headEnd/>
              <a:tailEnd/>
            </a:ln>
          </p:spPr>
        </p:pic>
      </p:grpSp>
      <p:sp>
        <p:nvSpPr>
          <p:cNvPr id="28" name="Rectangle 27"/>
          <p:cNvSpPr/>
          <p:nvPr userDrawn="1"/>
        </p:nvSpPr>
        <p:spPr>
          <a:xfrm>
            <a:off x="6011307" y="6658834"/>
            <a:ext cx="3132694" cy="230832"/>
          </a:xfrm>
          <a:prstGeom prst="rect">
            <a:avLst/>
          </a:prstGeom>
        </p:spPr>
        <p:txBody>
          <a:bodyPr wrap="square">
            <a:spAutoFit/>
          </a:bodyPr>
          <a:lstStyle/>
          <a:p>
            <a:pPr algn="ctr"/>
            <a:r>
              <a:rPr lang="en-US" sz="900" b="1" i="1" dirty="0">
                <a:solidFill>
                  <a:srgbClr val="000000"/>
                </a:solidFill>
                <a:latin typeface="Arial" pitchFamily="34" charset="0"/>
                <a:cs typeface="Arial" pitchFamily="34" charset="0"/>
              </a:rPr>
              <a:t>Chaplain Virginia Emery, USARC HQ, 910-570-8200</a:t>
            </a:r>
          </a:p>
        </p:txBody>
      </p:sp>
    </p:spTree>
    <p:extLst>
      <p:ext uri="{BB962C8B-B14F-4D97-AF65-F5344CB8AC3E}">
        <p14:creationId xmlns:p14="http://schemas.microsoft.com/office/powerpoint/2010/main" val="27902874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10669"/>
            <a:ext cx="591311" cy="792478"/>
          </a:xfrm>
          <a:prstGeom prst="rect">
            <a:avLst/>
          </a:prstGeom>
        </p:spPr>
      </p:pic>
      <p:sp>
        <p:nvSpPr>
          <p:cNvPr id="17" name="bg object 17"/>
          <p:cNvSpPr/>
          <p:nvPr/>
        </p:nvSpPr>
        <p:spPr>
          <a:xfrm>
            <a:off x="153162" y="6630161"/>
            <a:ext cx="8839200" cy="45720"/>
          </a:xfrm>
          <a:custGeom>
            <a:avLst/>
            <a:gdLst/>
            <a:ahLst/>
            <a:cxnLst/>
            <a:rect l="l" t="t" r="r" b="b"/>
            <a:pathLst>
              <a:path w="8839200" h="45720">
                <a:moveTo>
                  <a:pt x="8839200" y="0"/>
                </a:moveTo>
                <a:lnTo>
                  <a:pt x="11430" y="0"/>
                </a:lnTo>
                <a:lnTo>
                  <a:pt x="0" y="45720"/>
                </a:lnTo>
                <a:lnTo>
                  <a:pt x="8827770" y="45720"/>
                </a:lnTo>
                <a:lnTo>
                  <a:pt x="8839200" y="0"/>
                </a:lnTo>
                <a:close/>
              </a:path>
            </a:pathLst>
          </a:custGeom>
          <a:solidFill>
            <a:srgbClr val="49452A"/>
          </a:solidFill>
        </p:spPr>
        <p:txBody>
          <a:bodyPr wrap="square" lIns="0" tIns="0" rIns="0" bIns="0" rtlCol="0"/>
          <a:lstStyle/>
          <a:p>
            <a:endParaRPr dirty="0"/>
          </a:p>
        </p:txBody>
      </p:sp>
      <p:sp>
        <p:nvSpPr>
          <p:cNvPr id="18" name="bg object 18"/>
          <p:cNvSpPr/>
          <p:nvPr/>
        </p:nvSpPr>
        <p:spPr>
          <a:xfrm>
            <a:off x="153162" y="6630161"/>
            <a:ext cx="8839200" cy="45720"/>
          </a:xfrm>
          <a:custGeom>
            <a:avLst/>
            <a:gdLst/>
            <a:ahLst/>
            <a:cxnLst/>
            <a:rect l="l" t="t" r="r" b="b"/>
            <a:pathLst>
              <a:path w="8839200" h="45720">
                <a:moveTo>
                  <a:pt x="0" y="45720"/>
                </a:moveTo>
                <a:lnTo>
                  <a:pt x="11430" y="0"/>
                </a:lnTo>
                <a:lnTo>
                  <a:pt x="8839200" y="0"/>
                </a:lnTo>
                <a:lnTo>
                  <a:pt x="8827770" y="45720"/>
                </a:lnTo>
                <a:lnTo>
                  <a:pt x="0" y="45720"/>
                </a:lnTo>
                <a:close/>
              </a:path>
            </a:pathLst>
          </a:custGeom>
          <a:ln w="25399">
            <a:solidFill>
              <a:srgbClr val="49452A"/>
            </a:solidFill>
          </a:ln>
        </p:spPr>
        <p:txBody>
          <a:bodyPr wrap="square" lIns="0" tIns="0" rIns="0" bIns="0" rtlCol="0"/>
          <a:lstStyle/>
          <a:p>
            <a:endParaRPr dirty="0"/>
          </a:p>
        </p:txBody>
      </p:sp>
      <p:pic>
        <p:nvPicPr>
          <p:cNvPr id="19" name="bg object 19"/>
          <p:cNvPicPr/>
          <p:nvPr/>
        </p:nvPicPr>
        <p:blipFill>
          <a:blip r:embed="rId9" cstate="print"/>
          <a:stretch>
            <a:fillRect/>
          </a:stretch>
        </p:blipFill>
        <p:spPr>
          <a:xfrm>
            <a:off x="8412480" y="0"/>
            <a:ext cx="731519" cy="731519"/>
          </a:xfrm>
          <a:prstGeom prst="rect">
            <a:avLst/>
          </a:prstGeom>
        </p:spPr>
      </p:pic>
      <p:pic>
        <p:nvPicPr>
          <p:cNvPr id="20" name="bg object 20"/>
          <p:cNvPicPr/>
          <p:nvPr/>
        </p:nvPicPr>
        <p:blipFill>
          <a:blip r:embed="rId10" cstate="print"/>
          <a:stretch>
            <a:fillRect/>
          </a:stretch>
        </p:blipFill>
        <p:spPr>
          <a:xfrm>
            <a:off x="7767828" y="1523"/>
            <a:ext cx="731519" cy="731519"/>
          </a:xfrm>
          <a:prstGeom prst="rect">
            <a:avLst/>
          </a:prstGeom>
        </p:spPr>
      </p:pic>
      <p:sp>
        <p:nvSpPr>
          <p:cNvPr id="21" name="bg object 21"/>
          <p:cNvSpPr/>
          <p:nvPr/>
        </p:nvSpPr>
        <p:spPr>
          <a:xfrm>
            <a:off x="762762" y="640841"/>
            <a:ext cx="7005955" cy="45720"/>
          </a:xfrm>
          <a:custGeom>
            <a:avLst/>
            <a:gdLst/>
            <a:ahLst/>
            <a:cxnLst/>
            <a:rect l="l" t="t" r="r" b="b"/>
            <a:pathLst>
              <a:path w="7005955" h="45720">
                <a:moveTo>
                  <a:pt x="7005828" y="0"/>
                </a:moveTo>
                <a:lnTo>
                  <a:pt x="11430" y="0"/>
                </a:lnTo>
                <a:lnTo>
                  <a:pt x="0" y="45720"/>
                </a:lnTo>
                <a:lnTo>
                  <a:pt x="6994398" y="45720"/>
                </a:lnTo>
                <a:lnTo>
                  <a:pt x="7005828" y="0"/>
                </a:lnTo>
                <a:close/>
              </a:path>
            </a:pathLst>
          </a:custGeom>
          <a:solidFill>
            <a:srgbClr val="49452A"/>
          </a:solidFill>
        </p:spPr>
        <p:txBody>
          <a:bodyPr wrap="square" lIns="0" tIns="0" rIns="0" bIns="0" rtlCol="0"/>
          <a:lstStyle/>
          <a:p>
            <a:endParaRPr dirty="0"/>
          </a:p>
        </p:txBody>
      </p:sp>
      <p:sp>
        <p:nvSpPr>
          <p:cNvPr id="22" name="bg object 22"/>
          <p:cNvSpPr/>
          <p:nvPr/>
        </p:nvSpPr>
        <p:spPr>
          <a:xfrm>
            <a:off x="762762" y="640841"/>
            <a:ext cx="7005955" cy="45720"/>
          </a:xfrm>
          <a:custGeom>
            <a:avLst/>
            <a:gdLst/>
            <a:ahLst/>
            <a:cxnLst/>
            <a:rect l="l" t="t" r="r" b="b"/>
            <a:pathLst>
              <a:path w="7005955" h="45720">
                <a:moveTo>
                  <a:pt x="0" y="45720"/>
                </a:moveTo>
                <a:lnTo>
                  <a:pt x="11430" y="0"/>
                </a:lnTo>
                <a:lnTo>
                  <a:pt x="7005828" y="0"/>
                </a:lnTo>
                <a:lnTo>
                  <a:pt x="6994398" y="45720"/>
                </a:lnTo>
                <a:lnTo>
                  <a:pt x="0" y="45720"/>
                </a:lnTo>
                <a:close/>
              </a:path>
            </a:pathLst>
          </a:custGeom>
          <a:ln w="25400">
            <a:solidFill>
              <a:srgbClr val="49452A"/>
            </a:solidFill>
          </a:ln>
        </p:spPr>
        <p:txBody>
          <a:bodyPr wrap="square" lIns="0" tIns="0" rIns="0" bIns="0" rtlCol="0"/>
          <a:lstStyle/>
          <a:p>
            <a:endParaRPr dirty="0"/>
          </a:p>
        </p:txBody>
      </p:sp>
      <p:sp>
        <p:nvSpPr>
          <p:cNvPr id="2" name="Holder 2"/>
          <p:cNvSpPr>
            <a:spLocks noGrp="1"/>
          </p:cNvSpPr>
          <p:nvPr>
            <p:ph type="title"/>
          </p:nvPr>
        </p:nvSpPr>
        <p:spPr>
          <a:xfrm>
            <a:off x="1191176" y="16813"/>
            <a:ext cx="6433820" cy="514663"/>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3" name="Holder 3"/>
          <p:cNvSpPr>
            <a:spLocks noGrp="1"/>
          </p:cNvSpPr>
          <p:nvPr>
            <p:ph type="body" idx="1"/>
          </p:nvPr>
        </p:nvSpPr>
        <p:spPr>
          <a:xfrm>
            <a:off x="688340" y="1313179"/>
            <a:ext cx="5273675" cy="1945639"/>
          </a:xfrm>
          <a:prstGeom prst="rect">
            <a:avLst/>
          </a:prstGeom>
        </p:spPr>
        <p:txBody>
          <a:bodyPr wrap="square" lIns="0" tIns="0" rIns="0" bIns="0">
            <a:spAutoFit/>
          </a:bodyPr>
          <a:lstStyle>
            <a:lvl1pPr>
              <a:defRPr sz="1800" b="0" i="0" u="sng">
                <a:solidFill>
                  <a:schemeClr val="hlink"/>
                </a:solidFill>
                <a:latin typeface="Calibri"/>
                <a:cs typeface="Calibri"/>
              </a:defRPr>
            </a:lvl1pPr>
          </a:lstStyle>
          <a:p>
            <a:endParaRPr/>
          </a:p>
        </p:txBody>
      </p:sp>
      <p:sp>
        <p:nvSpPr>
          <p:cNvPr id="4" name="Holder 4"/>
          <p:cNvSpPr>
            <a:spLocks noGrp="1"/>
          </p:cNvSpPr>
          <p:nvPr>
            <p:ph type="ftr" sz="quarter" idx="5"/>
          </p:nvPr>
        </p:nvSpPr>
        <p:spPr>
          <a:xfrm>
            <a:off x="557911" y="6696740"/>
            <a:ext cx="1093470" cy="167004"/>
          </a:xfrm>
          <a:prstGeom prst="rect">
            <a:avLst/>
          </a:prstGeom>
        </p:spPr>
        <p:txBody>
          <a:bodyPr wrap="square" lIns="0" tIns="0" rIns="0" bIns="0">
            <a:spAutoFit/>
          </a:bodyPr>
          <a:lstStyle>
            <a:lvl1pPr>
              <a:defRPr sz="1000" b="1" i="1">
                <a:solidFill>
                  <a:schemeClr val="tx1"/>
                </a:solidFill>
                <a:latin typeface="Arial"/>
                <a:cs typeface="Arial"/>
              </a:defRPr>
            </a:lvl1pPr>
          </a:lstStyle>
          <a:p>
            <a:pPr marL="12700">
              <a:lnSpc>
                <a:spcPct val="100000"/>
              </a:lnSpc>
            </a:pPr>
            <a:endParaRPr spc="-20" dirty="0"/>
          </a:p>
        </p:txBody>
      </p:sp>
      <p:sp>
        <p:nvSpPr>
          <p:cNvPr id="5" name="Holder 5"/>
          <p:cNvSpPr>
            <a:spLocks noGrp="1"/>
          </p:cNvSpPr>
          <p:nvPr>
            <p:ph type="dt" sz="half" idx="6"/>
          </p:nvPr>
        </p:nvSpPr>
        <p:spPr>
          <a:xfrm>
            <a:off x="118464" y="6701256"/>
            <a:ext cx="173354" cy="127634"/>
          </a:xfrm>
          <a:prstGeom prst="rect">
            <a:avLst/>
          </a:prstGeom>
        </p:spPr>
        <p:txBody>
          <a:bodyPr wrap="square" lIns="0" tIns="0" rIns="0" bIns="0">
            <a:spAutoFit/>
          </a:bodyPr>
          <a:lstStyle>
            <a:lvl1pPr>
              <a:defRPr sz="800" b="1" i="0">
                <a:solidFill>
                  <a:schemeClr val="bg1"/>
                </a:solidFill>
                <a:latin typeface="Calibri"/>
                <a:cs typeface="Calibri"/>
              </a:defRPr>
            </a:lvl1pPr>
          </a:lstStyle>
          <a:p>
            <a:pPr marL="12700">
              <a:lnSpc>
                <a:spcPts val="865"/>
              </a:lnSpc>
            </a:pPr>
            <a:endParaRPr spc="-25"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188458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3" y="2402932"/>
            <a:ext cx="9144000" cy="2062103"/>
          </a:xfrm>
          <a:prstGeom prst="rect">
            <a:avLst/>
          </a:prstGeom>
          <a:noFill/>
        </p:spPr>
        <p:txBody>
          <a:bodyPr wrap="square" rtlCol="0">
            <a:spAutoFit/>
          </a:bodyPr>
          <a:lstStyle/>
          <a:p>
            <a:pPr lvl="1" algn="ctr" fontAlgn="base">
              <a:spcBef>
                <a:spcPct val="0"/>
              </a:spcBef>
              <a:spcAft>
                <a:spcPts val="1200"/>
              </a:spcAft>
            </a:pPr>
            <a:r>
              <a:rPr lang="en-US" sz="3600" b="1" dirty="0">
                <a:solidFill>
                  <a:srgbClr val="000000"/>
                </a:solidFill>
                <a:latin typeface="Arial" charset="0"/>
              </a:rPr>
              <a:t>Spirituality</a:t>
            </a:r>
          </a:p>
          <a:p>
            <a:pPr lvl="1" algn="ctr" fontAlgn="base">
              <a:spcBef>
                <a:spcPct val="0"/>
              </a:spcBef>
              <a:spcAft>
                <a:spcPts val="1200"/>
              </a:spcAft>
            </a:pPr>
            <a:r>
              <a:rPr lang="en-US" sz="3600" b="1" dirty="0">
                <a:solidFill>
                  <a:srgbClr val="000000"/>
                </a:solidFill>
                <a:latin typeface="Arial" charset="0"/>
              </a:rPr>
              <a:t>CH (LTC) Virginia Emery</a:t>
            </a:r>
          </a:p>
          <a:p>
            <a:pPr lvl="1" algn="ctr" fontAlgn="base">
              <a:spcBef>
                <a:spcPct val="0"/>
              </a:spcBef>
              <a:spcAft>
                <a:spcPts val="1200"/>
              </a:spcAft>
            </a:pPr>
            <a:r>
              <a:rPr lang="en-US" sz="3600" b="1" dirty="0">
                <a:solidFill>
                  <a:srgbClr val="000000"/>
                </a:solidFill>
                <a:latin typeface="Arial" charset="0"/>
              </a:rPr>
              <a:t>Chief of Religious Support, USARC</a:t>
            </a:r>
          </a:p>
        </p:txBody>
      </p:sp>
    </p:spTree>
    <p:extLst>
      <p:ext uri="{BB962C8B-B14F-4D97-AF65-F5344CB8AC3E}">
        <p14:creationId xmlns:p14="http://schemas.microsoft.com/office/powerpoint/2010/main" val="227225910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82" y="-364305"/>
            <a:ext cx="7886700" cy="1325563"/>
          </a:xfrm>
        </p:spPr>
        <p:txBody>
          <a:bodyPr>
            <a:normAutofit/>
          </a:bodyPr>
          <a:lstStyle/>
          <a:p>
            <a:pPr algn="ctr"/>
            <a:r>
              <a:rPr lang="en-US" sz="3200" b="1" dirty="0">
                <a:effectLst>
                  <a:outerShdw blurRad="38100" dist="38100" dir="2700000" algn="tl">
                    <a:srgbClr val="000000">
                      <a:alpha val="43137"/>
                    </a:srgbClr>
                  </a:outerShdw>
                </a:effectLst>
                <a:latin typeface=" Arial" panose="02020603050405020304"/>
              </a:rPr>
              <a:t>Spirituality, What is it?</a:t>
            </a:r>
          </a:p>
        </p:txBody>
      </p:sp>
      <p:sp>
        <p:nvSpPr>
          <p:cNvPr id="3" name="Slide Number Placeholder 2">
            <a:extLst>
              <a:ext uri="{FF2B5EF4-FFF2-40B4-BE49-F238E27FC236}">
                <a16:creationId xmlns:a16="http://schemas.microsoft.com/office/drawing/2014/main" id="{45ED1083-77EC-CFE4-EDF0-98133F87C6F6}"/>
              </a:ext>
            </a:extLst>
          </p:cNvPr>
          <p:cNvSpPr>
            <a:spLocks noGrp="1"/>
          </p:cNvSpPr>
          <p:nvPr>
            <p:ph type="sldNum" sz="quarter" idx="12"/>
          </p:nvPr>
        </p:nvSpPr>
        <p:spPr/>
        <p:txBody>
          <a:bodyPr/>
          <a:lstStyle/>
          <a:p>
            <a:fld id="{1821A1A9-2562-4389-883A-7552D4925CB7}" type="slidenum">
              <a:rPr lang="en-US" smtClean="0"/>
              <a:t>2</a:t>
            </a:fld>
            <a:endParaRPr lang="en-US" dirty="0"/>
          </a:p>
        </p:txBody>
      </p:sp>
      <p:sp>
        <p:nvSpPr>
          <p:cNvPr id="8" name="TextBox 7">
            <a:extLst>
              <a:ext uri="{FF2B5EF4-FFF2-40B4-BE49-F238E27FC236}">
                <a16:creationId xmlns:a16="http://schemas.microsoft.com/office/drawing/2014/main" id="{DD511EE8-00EA-DE24-0F80-79A1F517F047}"/>
              </a:ext>
            </a:extLst>
          </p:cNvPr>
          <p:cNvSpPr txBox="1"/>
          <p:nvPr/>
        </p:nvSpPr>
        <p:spPr>
          <a:xfrm>
            <a:off x="795918" y="961258"/>
            <a:ext cx="7886700" cy="1200329"/>
          </a:xfrm>
          <a:prstGeom prst="rect">
            <a:avLst/>
          </a:prstGeom>
          <a:noFill/>
        </p:spPr>
        <p:txBody>
          <a:bodyPr wrap="square">
            <a:spAutoFit/>
          </a:bodyPr>
          <a:lstStyle/>
          <a:p>
            <a:r>
              <a:rPr lang="en-US" b="0" i="0" dirty="0">
                <a:effectLst/>
                <a:latin typeface=" Arial" panose="02020603050405020304"/>
              </a:rPr>
              <a:t>“</a:t>
            </a:r>
            <a:r>
              <a:rPr lang="en-US" b="0" i="0" dirty="0">
                <a:solidFill>
                  <a:srgbClr val="000000"/>
                </a:solidFill>
                <a:effectLst/>
                <a:latin typeface=" Arial" panose="02020603050405020304"/>
              </a:rPr>
              <a:t>The Soldier’s heart, the Soldier’s spirit, the Soldier’s soul, are everything. Unless the Soldier’s soul sustains him, he cannot be relied on and will fail himself and his commander and his country in the end.</a:t>
            </a:r>
            <a:r>
              <a:rPr lang="en-US" b="0" i="0" dirty="0">
                <a:effectLst/>
                <a:latin typeface=" Arial" panose="02020603050405020304"/>
              </a:rPr>
              <a:t>”</a:t>
            </a:r>
            <a:r>
              <a:rPr lang="en-US" b="0" i="0" baseline="30000" dirty="0">
                <a:effectLst/>
                <a:latin typeface=" Arial" panose="02020603050405020304"/>
              </a:rPr>
              <a:t>1</a:t>
            </a:r>
            <a:r>
              <a:rPr lang="en-US" b="0" i="0" dirty="0">
                <a:effectLst/>
                <a:latin typeface=" Arial" panose="02020603050405020304"/>
              </a:rPr>
              <a:t>   </a:t>
            </a:r>
          </a:p>
          <a:p>
            <a:pPr algn="r"/>
            <a:r>
              <a:rPr lang="en-US" dirty="0">
                <a:latin typeface=" Arial" panose="02020603050405020304"/>
              </a:rPr>
              <a:t>-- </a:t>
            </a:r>
            <a:r>
              <a:rPr lang="en-US" b="0" i="0" dirty="0">
                <a:effectLst/>
                <a:latin typeface=" Arial" panose="02020603050405020304"/>
              </a:rPr>
              <a:t>General George C. Marshall</a:t>
            </a:r>
            <a:endParaRPr lang="en-US" dirty="0">
              <a:latin typeface=" Arial" panose="02020603050405020304"/>
            </a:endParaRPr>
          </a:p>
        </p:txBody>
      </p:sp>
      <p:sp>
        <p:nvSpPr>
          <p:cNvPr id="10" name="TextBox 9">
            <a:extLst>
              <a:ext uri="{FF2B5EF4-FFF2-40B4-BE49-F238E27FC236}">
                <a16:creationId xmlns:a16="http://schemas.microsoft.com/office/drawing/2014/main" id="{5062BB3F-3441-B4F4-C089-648B030DED4C}"/>
              </a:ext>
            </a:extLst>
          </p:cNvPr>
          <p:cNvSpPr txBox="1"/>
          <p:nvPr/>
        </p:nvSpPr>
        <p:spPr>
          <a:xfrm>
            <a:off x="795917" y="2564091"/>
            <a:ext cx="7886699" cy="1754326"/>
          </a:xfrm>
          <a:prstGeom prst="rect">
            <a:avLst/>
          </a:prstGeom>
          <a:noFill/>
        </p:spPr>
        <p:txBody>
          <a:bodyPr wrap="square" rtlCol="0">
            <a:spAutoFit/>
          </a:bodyPr>
          <a:lstStyle/>
          <a:p>
            <a:r>
              <a:rPr lang="en-US" dirty="0">
                <a:latin typeface=" Arial" panose="02020603050405020304"/>
              </a:rPr>
              <a:t>“Spirituality is an inner sense of relationship to a higher power that is loving and guiding. The word we give to this higher power might be God, nature, spirit, the universe, the creator, other words that represent a divine presence. But the important point is that spirituality encompasses our relationship and dialogue with this higher presence.”</a:t>
            </a:r>
            <a:r>
              <a:rPr lang="en-US" baseline="30000" dirty="0">
                <a:latin typeface=" Arial" panose="02020603050405020304"/>
              </a:rPr>
              <a:t>2</a:t>
            </a:r>
            <a:r>
              <a:rPr lang="en-US" dirty="0">
                <a:latin typeface=" Arial" panose="02020603050405020304"/>
              </a:rPr>
              <a:t> </a:t>
            </a:r>
          </a:p>
          <a:p>
            <a:pPr algn="r"/>
            <a:r>
              <a:rPr lang="en-US" dirty="0">
                <a:latin typeface=" Arial" panose="02020603050405020304"/>
              </a:rPr>
              <a:t>-- Dr. Lisa Miller, </a:t>
            </a:r>
            <a:r>
              <a:rPr lang="en-US" i="1" dirty="0">
                <a:latin typeface=" Arial" panose="02020603050405020304"/>
              </a:rPr>
              <a:t>The Spiritual Child</a:t>
            </a:r>
            <a:endParaRPr lang="en-US" dirty="0">
              <a:latin typeface=" Arial" panose="02020603050405020304"/>
            </a:endParaRPr>
          </a:p>
        </p:txBody>
      </p:sp>
      <p:sp>
        <p:nvSpPr>
          <p:cNvPr id="11" name="TextBox 10">
            <a:extLst>
              <a:ext uri="{FF2B5EF4-FFF2-40B4-BE49-F238E27FC236}">
                <a16:creationId xmlns:a16="http://schemas.microsoft.com/office/drawing/2014/main" id="{E77F6841-6A0B-9AC9-4BF1-3E760F188851}"/>
              </a:ext>
            </a:extLst>
          </p:cNvPr>
          <p:cNvSpPr txBox="1"/>
          <p:nvPr/>
        </p:nvSpPr>
        <p:spPr>
          <a:xfrm>
            <a:off x="795918" y="4720921"/>
            <a:ext cx="7552164" cy="1477328"/>
          </a:xfrm>
          <a:prstGeom prst="rect">
            <a:avLst/>
          </a:prstGeom>
          <a:noFill/>
        </p:spPr>
        <p:txBody>
          <a:bodyPr wrap="square" rtlCol="0">
            <a:spAutoFit/>
          </a:bodyPr>
          <a:lstStyle/>
          <a:p>
            <a:r>
              <a:rPr lang="en-US" dirty="0">
                <a:latin typeface=" Arial" panose="02020603050405020304"/>
              </a:rPr>
              <a:t>“Spirituality is often described as a sense of connection that gives meaning and purpose to a person’s life.” FM 7-22 para10-2 </a:t>
            </a:r>
          </a:p>
          <a:p>
            <a:r>
              <a:rPr lang="en-US" dirty="0">
                <a:latin typeface=" Arial" panose="02020603050405020304"/>
              </a:rPr>
              <a:t>	</a:t>
            </a:r>
          </a:p>
          <a:p>
            <a:r>
              <a:rPr lang="en-US" dirty="0">
                <a:latin typeface=" Arial" panose="02020603050405020304"/>
              </a:rPr>
              <a:t>“Identifying one’s purpose, core values, beliefs, identity, and life vision define the spiritual dimension.” AR 350-53 para 2-5 	</a:t>
            </a:r>
          </a:p>
        </p:txBody>
      </p:sp>
    </p:spTree>
    <p:extLst>
      <p:ext uri="{BB962C8B-B14F-4D97-AF65-F5344CB8AC3E}">
        <p14:creationId xmlns:p14="http://schemas.microsoft.com/office/powerpoint/2010/main" val="119732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610600" y="6356350"/>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000" b="1" kern="1200">
                <a:solidFill>
                  <a:schemeClr val="tx1"/>
                </a:solidFill>
                <a:latin typeface=" 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9E208AB-0C63-41F9-860D-1F9C24598B81}" type="slidenum">
              <a:rPr kumimoji="0" lang="en-US" sz="1000" b="1" i="0" u="none" strike="noStrike" kern="1200" cap="none" spc="0" normalizeH="0" baseline="0" noProof="0" smtClean="0">
                <a:ln>
                  <a:noFill/>
                </a:ln>
                <a:solidFill>
                  <a:prstClr val="black"/>
                </a:solidFill>
                <a:effectLst/>
                <a:uLnTx/>
                <a:uFillTx/>
                <a:latin typeface=" 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1" i="0" u="none" strike="noStrike" kern="1200" cap="none" spc="0" normalizeH="0" baseline="0" noProof="0" dirty="0">
              <a:ln>
                <a:noFill/>
              </a:ln>
              <a:solidFill>
                <a:prstClr val="black"/>
              </a:solidFill>
              <a:effectLst/>
              <a:uLnTx/>
              <a:uFillTx/>
              <a:latin typeface=" Arial"/>
              <a:ea typeface="+mn-ea"/>
              <a:cs typeface="+mn-cs"/>
            </a:endParaRPr>
          </a:p>
        </p:txBody>
      </p:sp>
      <p:sp>
        <p:nvSpPr>
          <p:cNvPr id="3" name="Title 2"/>
          <p:cNvSpPr txBox="1">
            <a:spLocks/>
          </p:cNvSpPr>
          <p:nvPr/>
        </p:nvSpPr>
        <p:spPr>
          <a:xfrm>
            <a:off x="152400" y="77843"/>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effectLst>
                  <a:outerShdw blurRad="50800" dist="38100" dir="2700000" algn="tl" rotWithShape="0">
                    <a:prstClr val="black">
                      <a:alpha val="40000"/>
                    </a:prstClr>
                  </a:outerShdw>
                </a:effectLst>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Spirituality, Why is it Important?</a:t>
            </a:r>
            <a:endParaRPr kumimoji="0" lang="en-US"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4" name="TextBox 3">
            <a:extLst>
              <a:ext uri="{FF2B5EF4-FFF2-40B4-BE49-F238E27FC236}">
                <a16:creationId xmlns:a16="http://schemas.microsoft.com/office/drawing/2014/main" id="{075609B5-8988-954F-6FC3-C0A14474DDB2}"/>
              </a:ext>
            </a:extLst>
          </p:cNvPr>
          <p:cNvSpPr txBox="1"/>
          <p:nvPr/>
        </p:nvSpPr>
        <p:spPr>
          <a:xfrm>
            <a:off x="381001" y="1024569"/>
            <a:ext cx="8229599" cy="6186309"/>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 Arial" panose="02020603050405020304"/>
              </a:rPr>
              <a:t>Defines the Essence of a Person: </a:t>
            </a:r>
          </a:p>
          <a:p>
            <a:pPr marL="742950" lvl="1" indent="-285750">
              <a:buFont typeface="Arial" panose="020B0604020202020204" pitchFamily="34" charset="0"/>
              <a:buChar char="•"/>
            </a:pPr>
            <a:r>
              <a:rPr lang="en-US" dirty="0">
                <a:latin typeface=" Arial" panose="02020603050405020304"/>
              </a:rPr>
              <a:t>Purpose</a:t>
            </a:r>
          </a:p>
          <a:p>
            <a:pPr marL="742950" lvl="1" indent="-285750">
              <a:buFont typeface="Arial" panose="020B0604020202020204" pitchFamily="34" charset="0"/>
              <a:buChar char="•"/>
            </a:pPr>
            <a:r>
              <a:rPr lang="en-US" dirty="0">
                <a:latin typeface=" Arial" panose="02020603050405020304"/>
              </a:rPr>
              <a:t>Core Values</a:t>
            </a:r>
          </a:p>
          <a:p>
            <a:pPr marL="742950" lvl="1" indent="-285750">
              <a:buFont typeface="Arial" panose="020B0604020202020204" pitchFamily="34" charset="0"/>
              <a:buChar char="•"/>
            </a:pPr>
            <a:r>
              <a:rPr lang="en-US" dirty="0">
                <a:latin typeface=" Arial" panose="02020603050405020304"/>
              </a:rPr>
              <a:t>Beliefs</a:t>
            </a:r>
          </a:p>
          <a:p>
            <a:pPr marL="742950" lvl="1" indent="-285750">
              <a:buFont typeface="Arial" panose="020B0604020202020204" pitchFamily="34" charset="0"/>
              <a:buChar char="•"/>
            </a:pPr>
            <a:r>
              <a:rPr lang="en-US" dirty="0">
                <a:latin typeface=" Arial" panose="02020603050405020304"/>
              </a:rPr>
              <a:t>Identity</a:t>
            </a:r>
          </a:p>
          <a:p>
            <a:pPr marL="742950" lvl="1" indent="-285750">
              <a:buFont typeface="Arial" panose="020B0604020202020204" pitchFamily="34" charset="0"/>
              <a:buChar char="•"/>
            </a:pPr>
            <a:r>
              <a:rPr lang="en-US" dirty="0">
                <a:latin typeface=" Arial" panose="02020603050405020304"/>
              </a:rPr>
              <a:t>Life Vision</a:t>
            </a:r>
          </a:p>
          <a:p>
            <a:pPr lvl="1"/>
            <a:endParaRPr lang="en-US" dirty="0">
              <a:latin typeface=" Arial" panose="02020603050405020304"/>
            </a:endParaRPr>
          </a:p>
          <a:p>
            <a:pPr marL="285750" indent="-285750">
              <a:buFont typeface="Arial" panose="020B0604020202020204" pitchFamily="34" charset="0"/>
              <a:buChar char="•"/>
            </a:pPr>
            <a:r>
              <a:rPr lang="en-US" b="1" dirty="0">
                <a:latin typeface=" Arial" panose="02020603050405020304"/>
              </a:rPr>
              <a:t>Strong Spiritual Life Enables:</a:t>
            </a:r>
          </a:p>
          <a:p>
            <a:pPr marL="742950" lvl="1" indent="-285750">
              <a:buFont typeface="Arial" panose="020B0604020202020204" pitchFamily="34" charset="0"/>
              <a:buChar char="•"/>
            </a:pPr>
            <a:r>
              <a:rPr lang="en-US" dirty="0">
                <a:latin typeface=" Arial" panose="02020603050405020304"/>
              </a:rPr>
              <a:t>Building Inner Strength</a:t>
            </a:r>
          </a:p>
          <a:p>
            <a:pPr marL="742950" lvl="1" indent="-285750">
              <a:buFont typeface="Arial" panose="020B0604020202020204" pitchFamily="34" charset="0"/>
              <a:buChar char="•"/>
            </a:pPr>
            <a:r>
              <a:rPr lang="en-US" dirty="0">
                <a:latin typeface=" Arial" panose="02020603050405020304"/>
              </a:rPr>
              <a:t>Perseverance through Challenges</a:t>
            </a:r>
          </a:p>
          <a:p>
            <a:pPr marL="742950" lvl="1" indent="-285750">
              <a:buFont typeface="Arial" panose="020B0604020202020204" pitchFamily="34" charset="0"/>
              <a:buChar char="•"/>
            </a:pPr>
            <a:r>
              <a:rPr lang="en-US" dirty="0">
                <a:latin typeface=" Arial" panose="02020603050405020304"/>
              </a:rPr>
              <a:t>Ethical and Moral Decision Making</a:t>
            </a:r>
          </a:p>
          <a:p>
            <a:pPr marL="742950" lvl="1" indent="-285750">
              <a:buFont typeface="Arial" panose="020B0604020202020204" pitchFamily="34" charset="0"/>
              <a:buChar char="•"/>
            </a:pPr>
            <a:r>
              <a:rPr lang="en-US" dirty="0">
                <a:latin typeface=" Arial" panose="02020603050405020304"/>
              </a:rPr>
              <a:t>Making Meaning of Experiences</a:t>
            </a:r>
          </a:p>
          <a:p>
            <a:pPr marL="742950" lvl="1" indent="-285750">
              <a:buFont typeface="Arial" panose="020B0604020202020204" pitchFamily="34" charset="0"/>
              <a:buChar char="•"/>
            </a:pPr>
            <a:r>
              <a:rPr lang="en-US" dirty="0">
                <a:latin typeface=" Arial" panose="02020603050405020304"/>
              </a:rPr>
              <a:t>Resilience in Adversity</a:t>
            </a:r>
          </a:p>
          <a:p>
            <a:pPr marL="742950" lvl="1" indent="-285750">
              <a:buFont typeface="Arial" panose="020B0604020202020204" pitchFamily="34" charset="0"/>
              <a:buChar char="•"/>
            </a:pPr>
            <a:endParaRPr lang="en-US" dirty="0">
              <a:latin typeface=" Arial" panose="02020603050405020304"/>
            </a:endParaRPr>
          </a:p>
          <a:p>
            <a:pPr marL="285750" indent="-285750">
              <a:buFont typeface="Arial" panose="020B0604020202020204" pitchFamily="34" charset="0"/>
              <a:buChar char="•"/>
            </a:pPr>
            <a:r>
              <a:rPr lang="en-US" dirty="0">
                <a:latin typeface=" Arial" panose="02020603050405020304"/>
              </a:rPr>
              <a:t>“From the perspective of mental health and wellness, spirituality is associated with significantly lower rates of depression, substance use and abuse, and risk-taking…No other preventive factor known to science and medicine has such a broad-reaching and powerful influence on the daily decisions that make or break health and wellness”</a:t>
            </a:r>
            <a:r>
              <a:rPr lang="en-US" baseline="30000" dirty="0">
                <a:latin typeface=" Arial" panose="02020603050405020304"/>
              </a:rPr>
              <a:t>3 </a:t>
            </a:r>
          </a:p>
          <a:p>
            <a:pPr algn="r"/>
            <a:r>
              <a:rPr lang="en-US" dirty="0"/>
              <a:t>Lisa Miller, </a:t>
            </a:r>
            <a:r>
              <a:rPr lang="en-US" i="1" dirty="0"/>
              <a:t>The Spiritual Child, </a:t>
            </a:r>
            <a:r>
              <a:rPr lang="en-US" dirty="0"/>
              <a:t>38</a:t>
            </a:r>
            <a:endParaRPr lang="en-US" baseline="30000" dirty="0">
              <a:latin typeface=" Arial" panose="02020603050405020304"/>
            </a:endParaRPr>
          </a:p>
          <a:p>
            <a:pPr marL="742950" lvl="1" indent="-285750">
              <a:buFont typeface="Arial" panose="020B0604020202020204" pitchFamily="34" charset="0"/>
              <a:buChar char="•"/>
            </a:pPr>
            <a:endParaRPr lang="en-US" dirty="0">
              <a:latin typeface=" Arial" panose="02020603050405020304"/>
            </a:endParaRPr>
          </a:p>
          <a:p>
            <a:pPr marL="285750" indent="-285750">
              <a:buFont typeface="Arial" panose="020B0604020202020204" pitchFamily="34" charset="0"/>
              <a:buChar char="•"/>
            </a:pPr>
            <a:endParaRPr lang="en-US" dirty="0">
              <a:latin typeface=" Arial" panose="02020603050405020304"/>
            </a:endParaRPr>
          </a:p>
        </p:txBody>
      </p:sp>
      <p:pic>
        <p:nvPicPr>
          <p:cNvPr id="5" name="Picture 4">
            <a:extLst>
              <a:ext uri="{FF2B5EF4-FFF2-40B4-BE49-F238E27FC236}">
                <a16:creationId xmlns:a16="http://schemas.microsoft.com/office/drawing/2014/main" id="{732BAC07-E90E-7246-54C5-548B22A77799}"/>
              </a:ext>
            </a:extLst>
          </p:cNvPr>
          <p:cNvPicPr>
            <a:picLocks noChangeAspect="1"/>
          </p:cNvPicPr>
          <p:nvPr/>
        </p:nvPicPr>
        <p:blipFill>
          <a:blip r:embed="rId3"/>
          <a:stretch>
            <a:fillRect/>
          </a:stretch>
        </p:blipFill>
        <p:spPr>
          <a:xfrm>
            <a:off x="5322466" y="1685925"/>
            <a:ext cx="2619375" cy="1743075"/>
          </a:xfrm>
          <a:prstGeom prst="rect">
            <a:avLst/>
          </a:prstGeom>
          <a:ln>
            <a:solidFill>
              <a:schemeClr val="tx1"/>
            </a:solidFill>
          </a:ln>
        </p:spPr>
      </p:pic>
    </p:spTree>
    <p:extLst>
      <p:ext uri="{BB962C8B-B14F-4D97-AF65-F5344CB8AC3E}">
        <p14:creationId xmlns:p14="http://schemas.microsoft.com/office/powerpoint/2010/main" val="64597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6E9B1C-298E-9A1E-BF93-A59641700D86}"/>
              </a:ext>
            </a:extLst>
          </p:cNvPr>
          <p:cNvSpPr txBox="1"/>
          <p:nvPr/>
        </p:nvSpPr>
        <p:spPr>
          <a:xfrm>
            <a:off x="600501" y="3678060"/>
            <a:ext cx="3659082"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u="sng" dirty="0">
                <a:latin typeface=" Arial"/>
              </a:rPr>
              <a:t>PEOPLE</a:t>
            </a:r>
          </a:p>
        </p:txBody>
      </p:sp>
      <p:sp>
        <p:nvSpPr>
          <p:cNvPr id="2" name="Title 1"/>
          <p:cNvSpPr>
            <a:spLocks noGrp="1"/>
          </p:cNvSpPr>
          <p:nvPr>
            <p:ph type="title"/>
          </p:nvPr>
        </p:nvSpPr>
        <p:spPr>
          <a:xfrm>
            <a:off x="1257300" y="0"/>
            <a:ext cx="7886700" cy="748067"/>
          </a:xfrm>
        </p:spPr>
        <p:txBody>
          <a:bodyPr>
            <a:normAutofit/>
          </a:bodyPr>
          <a:lstStyle/>
          <a:p>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Spirituality, How to Develop It?</a:t>
            </a:r>
          </a:p>
        </p:txBody>
      </p:sp>
      <p:cxnSp>
        <p:nvCxnSpPr>
          <p:cNvPr id="5" name="Straight Connector 4"/>
          <p:cNvCxnSpPr/>
          <p:nvPr/>
        </p:nvCxnSpPr>
        <p:spPr>
          <a:xfrm flipH="1">
            <a:off x="4544704" y="1050878"/>
            <a:ext cx="1" cy="51452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00501" y="3524100"/>
            <a:ext cx="7657145" cy="136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259685" y="1318828"/>
            <a:ext cx="4204616" cy="211458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defRPr/>
            </a:pPr>
            <a:r>
              <a:rPr lang="en-US" sz="1800" dirty="0">
                <a:solidFill>
                  <a:prstClr val="black"/>
                </a:solidFill>
                <a:latin typeface="Arial" panose="020B0604020202020204" pitchFamily="34" charset="0"/>
                <a:cs typeface="Arial" panose="020B0604020202020204" pitchFamily="34" charset="0"/>
              </a:rPr>
              <a:t>Explore your own spiritual path, higher power </a:t>
            </a:r>
          </a:p>
          <a:p>
            <a:pPr>
              <a:defRPr/>
            </a:pPr>
            <a:r>
              <a:rPr lang="en-US" sz="1800" dirty="0">
                <a:solidFill>
                  <a:prstClr val="black"/>
                </a:solidFill>
                <a:latin typeface="Arial" panose="020B0604020202020204" pitchFamily="34" charset="0"/>
                <a:cs typeface="Arial" panose="020B0604020202020204" pitchFamily="34" charset="0"/>
              </a:rPr>
              <a:t>Identify what gives you hope</a:t>
            </a:r>
          </a:p>
          <a:p>
            <a:pPr>
              <a:defRPr/>
            </a:pPr>
            <a:r>
              <a:rPr lang="en-US" sz="1800" dirty="0">
                <a:latin typeface="Arial"/>
                <a:cs typeface="Arial"/>
              </a:rPr>
              <a:t>Religion, Spirituality, and Philosophy</a:t>
            </a:r>
          </a:p>
        </p:txBody>
      </p:sp>
      <p:sp>
        <p:nvSpPr>
          <p:cNvPr id="13" name="Content Placeholder 2"/>
          <p:cNvSpPr txBox="1">
            <a:spLocks/>
          </p:cNvSpPr>
          <p:nvPr/>
        </p:nvSpPr>
        <p:spPr>
          <a:xfrm>
            <a:off x="4641751" y="1318828"/>
            <a:ext cx="4094327" cy="22795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800" b="1" u="sng" dirty="0">
              <a:solidFill>
                <a:prstClr val="black"/>
              </a:solidFill>
              <a:latin typeface="Arial" panose="020B0604020202020204" pitchFamily="34" charset="0"/>
              <a:cs typeface="Arial" panose="020B0604020202020204" pitchFamily="34" charset="0"/>
            </a:endParaRPr>
          </a:p>
          <a:p>
            <a:pPr>
              <a:defRPr/>
            </a:pPr>
            <a:r>
              <a:rPr lang="en-US" sz="1800" dirty="0">
                <a:solidFill>
                  <a:prstClr val="black"/>
                </a:solidFill>
                <a:latin typeface="Arial" panose="020B0604020202020204" pitchFamily="34" charset="0"/>
                <a:cs typeface="Arial" panose="020B0604020202020204" pitchFamily="34" charset="0"/>
              </a:rPr>
              <a:t>Meditation, prayer, silence</a:t>
            </a:r>
          </a:p>
          <a:p>
            <a:pPr>
              <a:defRPr/>
            </a:pPr>
            <a:r>
              <a:rPr kumimoji="0" lang="en-US" sz="180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Worship </a:t>
            </a:r>
            <a:r>
              <a:rPr lang="en-US" sz="1800" dirty="0">
                <a:solidFill>
                  <a:prstClr val="black"/>
                </a:solidFill>
                <a:latin typeface="Arial" panose="020B0604020202020204" pitchFamily="34" charset="0"/>
                <a:cs typeface="Arial" panose="020B0604020202020204" pitchFamily="34" charset="0"/>
              </a:rPr>
              <a:t>or Community gathering</a:t>
            </a:r>
          </a:p>
          <a:p>
            <a:pPr>
              <a:defRPr/>
            </a:pPr>
            <a:r>
              <a:rPr kumimoji="0" lang="en-US" sz="180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Serving</a:t>
            </a:r>
            <a:r>
              <a:rPr lang="en-US" sz="1800" dirty="0">
                <a:solidFill>
                  <a:prstClr val="black"/>
                </a:solidFill>
                <a:latin typeface="Arial" panose="020B0604020202020204" pitchFamily="34" charset="0"/>
                <a:cs typeface="Arial" panose="020B0604020202020204" pitchFamily="34" charset="0"/>
              </a:rPr>
              <a:t> others (“good deeds”)</a:t>
            </a:r>
          </a:p>
        </p:txBody>
      </p:sp>
      <p:sp>
        <p:nvSpPr>
          <p:cNvPr id="15" name="Content Placeholder 2"/>
          <p:cNvSpPr txBox="1">
            <a:spLocks/>
          </p:cNvSpPr>
          <p:nvPr/>
        </p:nvSpPr>
        <p:spPr>
          <a:xfrm>
            <a:off x="319785" y="4296273"/>
            <a:ext cx="3939798" cy="189981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defRPr/>
            </a:pPr>
            <a:r>
              <a:rPr lang="en-US" sz="2100" dirty="0">
                <a:solidFill>
                  <a:prstClr val="black"/>
                </a:solidFill>
                <a:latin typeface="Arial" panose="020B0604020202020204" pitchFamily="34" charset="0"/>
                <a:cs typeface="Arial" panose="020B0604020202020204" pitchFamily="34" charset="0"/>
              </a:rPr>
              <a:t>Identify and connect with spiritual mentors, leaders</a:t>
            </a:r>
          </a:p>
          <a:p>
            <a:pPr>
              <a:defRPr/>
            </a:pPr>
            <a:r>
              <a:rPr lang="en-US" sz="2100" dirty="0">
                <a:solidFill>
                  <a:prstClr val="black"/>
                </a:solidFill>
                <a:latin typeface="Arial" panose="020B0604020202020204" pitchFamily="34" charset="0"/>
                <a:cs typeface="Arial" panose="020B0604020202020204" pitchFamily="34" charset="0"/>
              </a:rPr>
              <a:t>Identify and connect with spiritual “battle buddies”</a:t>
            </a:r>
          </a:p>
          <a:p>
            <a:pPr>
              <a:defRPr/>
            </a:pPr>
            <a:r>
              <a:rPr lang="en-US" sz="2100" dirty="0">
                <a:solidFill>
                  <a:prstClr val="black"/>
                </a:solidFill>
                <a:latin typeface="Arial" panose="020B0604020202020204" pitchFamily="34" charset="0"/>
                <a:cs typeface="Arial" panose="020B0604020202020204" pitchFamily="34" charset="0"/>
              </a:rPr>
              <a:t>Learn from people who have different spiritual beliefs than you</a:t>
            </a:r>
          </a:p>
          <a:p>
            <a:pPr>
              <a:defRPr/>
            </a:pPr>
            <a:endParaRPr kumimoji="0" lang="en-US" sz="180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71940A4C-66C7-4014-680E-5ED31F6A7D52}"/>
              </a:ext>
            </a:extLst>
          </p:cNvPr>
          <p:cNvSpPr>
            <a:spLocks noGrp="1"/>
          </p:cNvSpPr>
          <p:nvPr>
            <p:ph type="sldNum" sz="quarter" idx="12"/>
          </p:nvPr>
        </p:nvSpPr>
        <p:spPr/>
        <p:txBody>
          <a:bodyPr/>
          <a:lstStyle/>
          <a:p>
            <a:fld id="{1821A1A9-2562-4389-883A-7552D4925CB7}" type="slidenum">
              <a:rPr lang="en-US" smtClean="0"/>
              <a:t>4</a:t>
            </a:fld>
            <a:endParaRPr lang="en-US" dirty="0"/>
          </a:p>
        </p:txBody>
      </p:sp>
      <p:sp>
        <p:nvSpPr>
          <p:cNvPr id="14" name="Content Placeholder 2">
            <a:extLst>
              <a:ext uri="{FF2B5EF4-FFF2-40B4-BE49-F238E27FC236}">
                <a16:creationId xmlns:a16="http://schemas.microsoft.com/office/drawing/2014/main" id="{052652EE-C4A3-D93C-8CF0-475D1CD9C219}"/>
              </a:ext>
            </a:extLst>
          </p:cNvPr>
          <p:cNvSpPr txBox="1">
            <a:spLocks/>
          </p:cNvSpPr>
          <p:nvPr/>
        </p:nvSpPr>
        <p:spPr>
          <a:xfrm>
            <a:off x="4610559" y="4260700"/>
            <a:ext cx="4425131" cy="20956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Describe your purpose in life</a:t>
            </a:r>
          </a:p>
          <a:p>
            <a:r>
              <a:rPr lang="en-US" sz="1800" dirty="0">
                <a:latin typeface="Arial" panose="020B0604020202020204" pitchFamily="34" charset="0"/>
                <a:cs typeface="Arial" panose="020B0604020202020204" pitchFamily="34" charset="0"/>
              </a:rPr>
              <a:t>Develop a plan for a life consistent with your values and vision of the future</a:t>
            </a:r>
          </a:p>
          <a:p>
            <a:r>
              <a:rPr lang="en-US" sz="1800" dirty="0">
                <a:latin typeface="Arial" panose="020B0604020202020204" pitchFamily="34" charset="0"/>
                <a:cs typeface="Arial" panose="020B0604020202020204" pitchFamily="34" charset="0"/>
              </a:rPr>
              <a:t>Identify what gives your life meaning</a:t>
            </a:r>
          </a:p>
          <a:p>
            <a:endParaRPr lang="en-US" sz="1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6F95514-EC28-7E11-5110-F09C765500B9}"/>
              </a:ext>
            </a:extLst>
          </p:cNvPr>
          <p:cNvSpPr txBox="1"/>
          <p:nvPr/>
        </p:nvSpPr>
        <p:spPr>
          <a:xfrm>
            <a:off x="4829825" y="3699069"/>
            <a:ext cx="3564654"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u="sng" dirty="0">
                <a:latin typeface=" Arial"/>
              </a:rPr>
              <a:t>PLAN</a:t>
            </a:r>
          </a:p>
        </p:txBody>
      </p:sp>
      <p:sp>
        <p:nvSpPr>
          <p:cNvPr id="11" name="TextBox 10">
            <a:extLst>
              <a:ext uri="{FF2B5EF4-FFF2-40B4-BE49-F238E27FC236}">
                <a16:creationId xmlns:a16="http://schemas.microsoft.com/office/drawing/2014/main" id="{9AA81CDE-EC00-7270-B754-9E4F01452EEE}"/>
              </a:ext>
            </a:extLst>
          </p:cNvPr>
          <p:cNvSpPr txBox="1"/>
          <p:nvPr/>
        </p:nvSpPr>
        <p:spPr>
          <a:xfrm>
            <a:off x="4829825" y="879340"/>
            <a:ext cx="3564653"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u="sng" dirty="0">
                <a:latin typeface=" Arial"/>
              </a:rPr>
              <a:t>PRACTICE</a:t>
            </a:r>
          </a:p>
        </p:txBody>
      </p:sp>
      <p:sp>
        <p:nvSpPr>
          <p:cNvPr id="16" name="TextBox 15">
            <a:extLst>
              <a:ext uri="{FF2B5EF4-FFF2-40B4-BE49-F238E27FC236}">
                <a16:creationId xmlns:a16="http://schemas.microsoft.com/office/drawing/2014/main" id="{86284FCE-3B44-CFFA-9635-7DEAED7FB8F0}"/>
              </a:ext>
            </a:extLst>
          </p:cNvPr>
          <p:cNvSpPr txBox="1"/>
          <p:nvPr/>
        </p:nvSpPr>
        <p:spPr>
          <a:xfrm>
            <a:off x="600501" y="879340"/>
            <a:ext cx="3659082"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u="sng" dirty="0">
                <a:latin typeface=" Arial"/>
              </a:rPr>
              <a:t>PATH</a:t>
            </a:r>
          </a:p>
        </p:txBody>
      </p:sp>
    </p:spTree>
    <p:extLst>
      <p:ext uri="{BB962C8B-B14F-4D97-AF65-F5344CB8AC3E}">
        <p14:creationId xmlns:p14="http://schemas.microsoft.com/office/powerpoint/2010/main" val="4240174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6"/>
          <p:cNvSpPr txBox="1">
            <a:spLocks/>
          </p:cNvSpPr>
          <p:nvPr/>
        </p:nvSpPr>
        <p:spPr>
          <a:xfrm>
            <a:off x="407895" y="92066"/>
            <a:ext cx="7875045" cy="60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4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Spirituality, Available Resources</a:t>
            </a:r>
            <a:endParaRPr kumimoji="0" lang="en-US"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3" name="object 4"/>
          <p:cNvSpPr/>
          <p:nvPr/>
        </p:nvSpPr>
        <p:spPr>
          <a:xfrm>
            <a:off x="762762" y="573786"/>
            <a:ext cx="7010400" cy="0"/>
          </a:xfrm>
          <a:custGeom>
            <a:avLst/>
            <a:gdLst/>
            <a:ahLst/>
            <a:cxnLst/>
            <a:rect l="l" t="t" r="r" b="b"/>
            <a:pathLst>
              <a:path w="7010400">
                <a:moveTo>
                  <a:pt x="0" y="0"/>
                </a:moveTo>
                <a:lnTo>
                  <a:pt x="7010400" y="0"/>
                </a:lnTo>
              </a:path>
            </a:pathLst>
          </a:custGeom>
          <a:ln w="45720">
            <a:solidFill>
              <a:srgbClr val="49452A"/>
            </a:solidFill>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bject 5"/>
          <p:cNvSpPr/>
          <p:nvPr/>
        </p:nvSpPr>
        <p:spPr>
          <a:xfrm>
            <a:off x="762762" y="550926"/>
            <a:ext cx="7010400" cy="45720"/>
          </a:xfrm>
          <a:custGeom>
            <a:avLst/>
            <a:gdLst/>
            <a:ahLst/>
            <a:cxnLst/>
            <a:rect l="l" t="t" r="r" b="b"/>
            <a:pathLst>
              <a:path w="7010400" h="45720">
                <a:moveTo>
                  <a:pt x="0" y="45720"/>
                </a:moveTo>
                <a:lnTo>
                  <a:pt x="11430" y="0"/>
                </a:lnTo>
                <a:lnTo>
                  <a:pt x="7010400" y="0"/>
                </a:lnTo>
                <a:lnTo>
                  <a:pt x="6998970" y="45720"/>
                </a:lnTo>
                <a:lnTo>
                  <a:pt x="0" y="45720"/>
                </a:lnTo>
                <a:close/>
              </a:path>
            </a:pathLst>
          </a:custGeom>
          <a:ln w="25907">
            <a:solidFill>
              <a:srgbClr val="49452A"/>
            </a:solidFill>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bject 8"/>
          <p:cNvSpPr/>
          <p:nvPr/>
        </p:nvSpPr>
        <p:spPr>
          <a:xfrm>
            <a:off x="60960" y="64007"/>
            <a:ext cx="595884" cy="790956"/>
          </a:xfrm>
          <a:prstGeom prst="rect">
            <a:avLst/>
          </a:prstGeom>
          <a:blipFill>
            <a:blip r:embed="rId3" cstate="print"/>
            <a:stretch>
              <a:fillRect/>
            </a:stretch>
          </a:blip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object 10"/>
          <p:cNvSpPr/>
          <p:nvPr/>
        </p:nvSpPr>
        <p:spPr>
          <a:xfrm>
            <a:off x="8282940" y="100584"/>
            <a:ext cx="708659" cy="716280"/>
          </a:xfrm>
          <a:prstGeom prst="rect">
            <a:avLst/>
          </a:prstGeom>
          <a:blipFill>
            <a:blip r:embed="rId4" cstate="print"/>
            <a:stretch>
              <a:fillRect/>
            </a:stretch>
          </a:blip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object 11"/>
          <p:cNvSpPr/>
          <p:nvPr/>
        </p:nvSpPr>
        <p:spPr>
          <a:xfrm>
            <a:off x="7652004" y="76200"/>
            <a:ext cx="771144" cy="762000"/>
          </a:xfrm>
          <a:prstGeom prst="rect">
            <a:avLst/>
          </a:prstGeom>
          <a:blipFill>
            <a:blip r:embed="rId5" cstate="print"/>
            <a:stretch>
              <a:fillRect/>
            </a:stretch>
          </a:blip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7CCA7B9-41EC-0B66-5F54-34E25712BFFC}"/>
              </a:ext>
            </a:extLst>
          </p:cNvPr>
          <p:cNvSpPr txBox="1"/>
          <p:nvPr/>
        </p:nvSpPr>
        <p:spPr>
          <a:xfrm>
            <a:off x="656844" y="1454227"/>
            <a:ext cx="7766304"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 Arial"/>
              </a:rPr>
              <a:t>Unit Ministry Teams</a:t>
            </a:r>
          </a:p>
          <a:p>
            <a:pPr marL="285750" indent="-285750">
              <a:buFont typeface="Arial" panose="020B0604020202020204" pitchFamily="34" charset="0"/>
              <a:buChar char="•"/>
            </a:pPr>
            <a:endParaRPr lang="en-US" sz="2000" dirty="0">
              <a:latin typeface=" Arial"/>
            </a:endParaRPr>
          </a:p>
          <a:p>
            <a:pPr marL="285750" indent="-285750">
              <a:buFont typeface="Arial" panose="020B0604020202020204" pitchFamily="34" charset="0"/>
              <a:buChar char="•"/>
            </a:pPr>
            <a:r>
              <a:rPr lang="en-US" sz="2000" dirty="0">
                <a:latin typeface=" Arial"/>
              </a:rPr>
              <a:t>Building Strong and Ready Teams Program</a:t>
            </a:r>
          </a:p>
          <a:p>
            <a:pPr marL="285750" indent="-285750">
              <a:buFont typeface="Arial" panose="020B0604020202020204" pitchFamily="34" charset="0"/>
              <a:buChar char="•"/>
            </a:pPr>
            <a:endParaRPr lang="en-US" sz="2000" dirty="0">
              <a:latin typeface=" Arial"/>
            </a:endParaRPr>
          </a:p>
          <a:p>
            <a:pPr marL="285750" indent="-285750">
              <a:buFont typeface="Arial" panose="020B0604020202020204" pitchFamily="34" charset="0"/>
              <a:buChar char="•"/>
            </a:pPr>
            <a:r>
              <a:rPr lang="en-US" sz="2000" dirty="0">
                <a:latin typeface=" Arial"/>
              </a:rPr>
              <a:t>Book Studies, Leader Professional Development</a:t>
            </a:r>
          </a:p>
          <a:p>
            <a:endParaRPr lang="en-US" sz="2000" dirty="0">
              <a:latin typeface=" Arial"/>
            </a:endParaRPr>
          </a:p>
          <a:p>
            <a:pPr marL="285750" indent="-285750">
              <a:buFont typeface="Arial" panose="020B0604020202020204" pitchFamily="34" charset="0"/>
              <a:buChar char="•"/>
            </a:pPr>
            <a:r>
              <a:rPr lang="en-US" sz="2000" dirty="0">
                <a:latin typeface=" Arial"/>
              </a:rPr>
              <a:t>Local Community </a:t>
            </a:r>
          </a:p>
          <a:p>
            <a:pPr marL="285750" indent="-285750">
              <a:buFont typeface="Arial" panose="020B0604020202020204" pitchFamily="34" charset="0"/>
              <a:buChar char="•"/>
            </a:pPr>
            <a:endParaRPr lang="en-US" sz="2000" dirty="0">
              <a:latin typeface=" Arial"/>
            </a:endParaRPr>
          </a:p>
          <a:p>
            <a:pPr marL="285750" indent="-285750">
              <a:buFont typeface="Arial" panose="020B0604020202020204" pitchFamily="34" charset="0"/>
              <a:buChar char="•"/>
            </a:pPr>
            <a:r>
              <a:rPr lang="en-US" sz="2000" dirty="0">
                <a:latin typeface=" Arial"/>
              </a:rPr>
              <a:t>Building spiritual fitness, much like physical fitness takes consistent practice on the part of an individual. </a:t>
            </a:r>
          </a:p>
          <a:p>
            <a:pPr marL="285750" indent="-285750">
              <a:buFont typeface="Arial" panose="020B0604020202020204" pitchFamily="34" charset="0"/>
              <a:buChar char="•"/>
            </a:pPr>
            <a:endParaRPr lang="en-US" sz="2000" dirty="0">
              <a:latin typeface=" Arial"/>
            </a:endParaRPr>
          </a:p>
          <a:p>
            <a:endParaRPr lang="en-US" sz="2000" dirty="0">
              <a:latin typeface=" Arial"/>
            </a:endParaRPr>
          </a:p>
          <a:p>
            <a:pPr algn="ctr"/>
            <a:r>
              <a:rPr lang="en-US" sz="2000" b="0" i="0" dirty="0">
                <a:solidFill>
                  <a:srgbClr val="000000"/>
                </a:solidFill>
                <a:effectLst/>
                <a:latin typeface=" Arial"/>
              </a:rPr>
              <a:t>"Spiritual maturity is neither instant nor automatic; it is gradual, progressive development that will take the rest of your life.”</a:t>
            </a:r>
          </a:p>
          <a:p>
            <a:pPr algn="r"/>
            <a:r>
              <a:rPr lang="en-US" sz="2000" dirty="0">
                <a:solidFill>
                  <a:srgbClr val="000000"/>
                </a:solidFill>
                <a:latin typeface=" Arial"/>
              </a:rPr>
              <a:t>	Rick Warren, </a:t>
            </a:r>
            <a:r>
              <a:rPr lang="en-US" sz="2000" i="1" dirty="0">
                <a:solidFill>
                  <a:srgbClr val="000000"/>
                </a:solidFill>
                <a:latin typeface=" Arial"/>
              </a:rPr>
              <a:t>The Purpose Driven Life</a:t>
            </a:r>
            <a:endParaRPr lang="en-US" sz="2000" i="1" dirty="0">
              <a:latin typeface=" Arial"/>
            </a:endParaRPr>
          </a:p>
          <a:p>
            <a:pPr marL="285750" indent="-285750">
              <a:buFont typeface="Arial" panose="020B0604020202020204" pitchFamily="34" charset="0"/>
              <a:buChar char="•"/>
            </a:pPr>
            <a:endParaRPr lang="en-US" sz="2000" dirty="0">
              <a:latin typeface=" Arial"/>
            </a:endParaRPr>
          </a:p>
        </p:txBody>
      </p:sp>
    </p:spTree>
    <p:extLst>
      <p:ext uri="{BB962C8B-B14F-4D97-AF65-F5344CB8AC3E}">
        <p14:creationId xmlns:p14="http://schemas.microsoft.com/office/powerpoint/2010/main" val="3753288938"/>
      </p:ext>
    </p:extLst>
  </p:cSld>
  <p:clrMapOvr>
    <a:masterClrMapping/>
  </p:clrMapOvr>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5119671-51af-4a0f-aa50-c9bd38c9d9e8">
      <Terms xmlns="http://schemas.microsoft.com/office/infopath/2007/PartnerControls"/>
    </lcf76f155ced4ddcb4097134ff3c332f>
    <TaxCatchAll xmlns="46c069c1-e0e2-437c-8f34-03a26d1db4c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27081AA91AEF459764F9BACC3DFA0C" ma:contentTypeVersion="13" ma:contentTypeDescription="Create a new document." ma:contentTypeScope="" ma:versionID="ed7e86a1d22fa6c5890a0a945cb0588e">
  <xsd:schema xmlns:xsd="http://www.w3.org/2001/XMLSchema" xmlns:xs="http://www.w3.org/2001/XMLSchema" xmlns:p="http://schemas.microsoft.com/office/2006/metadata/properties" xmlns:ns2="05119671-51af-4a0f-aa50-c9bd38c9d9e8" xmlns:ns3="46c069c1-e0e2-437c-8f34-03a26d1db4c4" targetNamespace="http://schemas.microsoft.com/office/2006/metadata/properties" ma:root="true" ma:fieldsID="c3c0a5c45fc2d6bc1a101cf3a520a5a3" ns2:_="" ns3:_="">
    <xsd:import namespace="05119671-51af-4a0f-aa50-c9bd38c9d9e8"/>
    <xsd:import namespace="46c069c1-e0e2-437c-8f34-03a26d1db4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19671-51af-4a0f-aa50-c9bd38c9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c069c1-e0e2-437c-8f34-03a26d1db4c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d8e0ce0a-e3da-4718-b535-9b84d9c56e28}" ma:internalName="TaxCatchAll" ma:showField="CatchAllData" ma:web="46c069c1-e0e2-437c-8f34-03a26d1db4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DE7DF2-5497-4FF8-B7DB-13D2A570D796}">
  <ds:schemaRefs>
    <ds:schemaRef ds:uri="05119671-51af-4a0f-aa50-c9bd38c9d9e8"/>
    <ds:schemaRef ds:uri="46c069c1-e0e2-437c-8f34-03a26d1db4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337F33A-E39E-4044-BEDE-33BEB230A5DB}">
  <ds:schemaRefs>
    <ds:schemaRef ds:uri="05119671-51af-4a0f-aa50-c9bd38c9d9e8"/>
    <ds:schemaRef ds:uri="46c069c1-e0e2-437c-8f34-03a26d1db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D4DCF40-A41E-4A61-A0FF-2E6E697591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361</TotalTime>
  <Words>560</Words>
  <Application>Microsoft Office PowerPoint</Application>
  <PresentationFormat>On-screen Show (4:3)</PresentationFormat>
  <Paragraphs>74</Paragraphs>
  <Slides>5</Slides>
  <Notes>5</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6_Office Theme</vt:lpstr>
      <vt:lpstr>Office Theme</vt:lpstr>
      <vt:lpstr>1_Office Theme</vt:lpstr>
      <vt:lpstr>PowerPoint Presentation</vt:lpstr>
      <vt:lpstr>Spirituality, What is it?</vt:lpstr>
      <vt:lpstr>PowerPoint Presentation</vt:lpstr>
      <vt:lpstr>Spirituality, How to Develop It?</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john.w.bates</dc:creator>
  <cp:lastModifiedBy>Emery, Virginia A LTC USARMY USARC HQ (USA)</cp:lastModifiedBy>
  <cp:revision>24</cp:revision>
  <cp:lastPrinted>2017-08-29T13:19:31Z</cp:lastPrinted>
  <dcterms:created xsi:type="dcterms:W3CDTF">2014-03-27T19:03:15Z</dcterms:created>
  <dcterms:modified xsi:type="dcterms:W3CDTF">2022-11-29T14:44:56Z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0x010100DA27081AA91AEF459764F9BACC3DFA0C</vt:lpwstr>
  </property>
  <property fmtid="{D5CDD505-2E9C-101B-9397-08002B2CF9AE}" pid="3" name="_dlc_DocIdItemGuid">
    <vt:lpwstr>cdc9f750-6b0f-40eb-96c5-8c4a54865c9f</vt:lpwstr>
  </property>
  <property fmtid="{D5CDD505-2E9C-101B-9397-08002B2CF9AE}" pid="4" name="MediaServiceImageTags">
    <vt:lpwstr/>
  </property>
</Properties>
</file>