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sldIdLst>
    <p:sldId id="281" r:id="rId4"/>
    <p:sldId id="296" r:id="rId5"/>
    <p:sldId id="267" r:id="rId6"/>
    <p:sldId id="271" r:id="rId7"/>
    <p:sldId id="263" r:id="rId8"/>
    <p:sldId id="291" r:id="rId9"/>
    <p:sldId id="264" r:id="rId10"/>
    <p:sldId id="301" r:id="rId11"/>
    <p:sldId id="275" r:id="rId12"/>
    <p:sldId id="289" r:id="rId13"/>
    <p:sldId id="290" r:id="rId14"/>
    <p:sldId id="282" r:id="rId15"/>
    <p:sldId id="288" r:id="rId16"/>
    <p:sldId id="284" r:id="rId17"/>
    <p:sldId id="297" r:id="rId18"/>
    <p:sldId id="276" r:id="rId19"/>
    <p:sldId id="266" r:id="rId20"/>
    <p:sldId id="299" r:id="rId21"/>
  </p:sldIdLst>
  <p:sldSz cx="12192000" cy="6858000"/>
  <p:notesSz cx="7023100" cy="93091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65576" autoAdjust="0"/>
  </p:normalViewPr>
  <p:slideViewPr>
    <p:cSldViewPr snapToGrid="0">
      <p:cViewPr varScale="1">
        <p:scale>
          <a:sx n="54" d="100"/>
          <a:sy n="54" d="100"/>
        </p:scale>
        <p:origin x="16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562D0D7B-2CE6-4393-9805-C6770FF65C26}" type="datetimeFigureOut">
              <a:rPr lang="en-US" smtClean="0"/>
              <a:t>7/28/2020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4D2FA97A-2897-4DFE-9549-9B52FF47E23E}" type="slidenum">
              <a:rPr lang="en-US" smtClean="0"/>
              <a:t>‹#›</a:t>
            </a:fld>
            <a:endParaRPr lang="en-US"/>
          </a:p>
        </p:txBody>
      </p:sp>
    </p:spTree>
    <p:extLst>
      <p:ext uri="{BB962C8B-B14F-4D97-AF65-F5344CB8AC3E}">
        <p14:creationId xmlns:p14="http://schemas.microsoft.com/office/powerpoint/2010/main" val="202479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strike="sngStrike" baseline="0" dirty="0" smtClean="0"/>
          </a:p>
          <a:p>
            <a:endParaRPr lang="en-US" baseline="0" dirty="0" smtClean="0"/>
          </a:p>
          <a:p>
            <a:endParaRPr lang="en-US" b="1"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8322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effectLst/>
              </a:rPr>
              <a:t>ASK: </a:t>
            </a:r>
            <a:r>
              <a:rPr lang="en-US" b="1" dirty="0" smtClean="0">
                <a:effectLst/>
              </a:rPr>
              <a:t>How would you define company grade chaplain identity?  It may be helpful to think in terms of what do 1LT/CPT chaplains need to be-know-do.</a:t>
            </a:r>
            <a:r>
              <a:rPr lang="en-US" b="1" baseline="0" dirty="0" smtClean="0">
                <a:effectLst/>
              </a:rPr>
              <a:t>  </a:t>
            </a:r>
          </a:p>
          <a:p>
            <a:pPr rtl="0"/>
            <a:endParaRPr lang="en-US" b="1" baseline="0" dirty="0" smtClean="0">
              <a:effectLst/>
            </a:endParaRPr>
          </a:p>
          <a:p>
            <a:pPr rtl="0"/>
            <a:r>
              <a:rPr lang="en-US" b="1" dirty="0" smtClean="0">
                <a:effectLst/>
              </a:rPr>
              <a:t>         What do you think about the chief’s study group construct (Prophet, religious leader, military Leader, Advisor, Servant…) as it relates to what a Company Grade Chaplain ultimately does?</a:t>
            </a:r>
          </a:p>
          <a:p>
            <a:pPr rtl="0"/>
            <a:endParaRPr lang="en-US" b="1" dirty="0" smtClean="0">
              <a:effectLst/>
            </a:endParaRPr>
          </a:p>
          <a:p>
            <a:pPr rtl="0"/>
            <a:r>
              <a:rPr lang="en-US" b="1" dirty="0" smtClean="0">
                <a:effectLst/>
              </a:rPr>
              <a:t>Answer:</a:t>
            </a:r>
            <a:r>
              <a:rPr lang="en-US" b="1" baseline="0" dirty="0" smtClean="0">
                <a:effectLst/>
              </a:rPr>
              <a:t> </a:t>
            </a:r>
            <a:r>
              <a:rPr lang="en-US" dirty="0" smtClean="0">
                <a:effectLst/>
              </a:rPr>
              <a:t>Company Grade chaplain identity enables them to be the primary Doers of direct religious support. </a:t>
            </a:r>
          </a:p>
          <a:p>
            <a:pPr rtl="0"/>
            <a:endParaRPr lang="en-US" dirty="0" smtClean="0">
              <a:effectLst/>
            </a:endParaRPr>
          </a:p>
          <a:p>
            <a:pPr rtl="0"/>
            <a:r>
              <a:rPr lang="en-US" dirty="0" smtClean="0">
                <a:effectLst/>
              </a:rPr>
              <a:t>(Review)</a:t>
            </a:r>
            <a:r>
              <a:rPr lang="en-US" baseline="0" dirty="0" smtClean="0">
                <a:effectLst/>
              </a:rPr>
              <a:t> </a:t>
            </a:r>
            <a:r>
              <a:rPr lang="en-US" dirty="0" smtClean="0">
                <a:effectLst/>
              </a:rPr>
              <a:t>ASK</a:t>
            </a:r>
            <a:r>
              <a:rPr lang="en-US" baseline="0" dirty="0" smtClean="0">
                <a:effectLst/>
              </a:rPr>
              <a:t>: </a:t>
            </a:r>
            <a:r>
              <a:rPr lang="en-US" b="1" dirty="0" smtClean="0">
                <a:effectLst/>
              </a:rPr>
              <a:t>What are the elements of BN Chaplain Identity? </a:t>
            </a:r>
          </a:p>
          <a:p>
            <a:pPr rtl="0"/>
            <a:endParaRPr lang="en-US" b="1" dirty="0" smtClean="0">
              <a:effectLst/>
            </a:endParaRPr>
          </a:p>
          <a:p>
            <a:pPr rtl="0"/>
            <a:r>
              <a:rPr lang="en-US" b="1" dirty="0" smtClean="0">
                <a:effectLst/>
              </a:rPr>
              <a:t>Answer: </a:t>
            </a:r>
            <a:r>
              <a:rPr lang="en-US" dirty="0" smtClean="0">
                <a:effectLst/>
              </a:rPr>
              <a:t>Prophet, Religious Leader, Military</a:t>
            </a:r>
            <a:r>
              <a:rPr lang="en-US" baseline="0" dirty="0" smtClean="0">
                <a:effectLst/>
              </a:rPr>
              <a:t> </a:t>
            </a:r>
            <a:r>
              <a:rPr lang="en-US" dirty="0" smtClean="0">
                <a:effectLst/>
              </a:rPr>
              <a:t>Leader, Advisor, Servant…</a:t>
            </a:r>
          </a:p>
          <a:p>
            <a:pPr rtl="0"/>
            <a:endParaRPr lang="en-US" dirty="0" smtClean="0">
              <a:effectLst/>
            </a:endParaRPr>
          </a:p>
          <a:p>
            <a:pPr rtl="0"/>
            <a:r>
              <a:rPr lang="en-US" dirty="0" smtClean="0">
                <a:effectLst/>
              </a:rPr>
              <a:t>STATE: </a:t>
            </a:r>
            <a:r>
              <a:rPr lang="en-US" b="1" dirty="0" smtClean="0">
                <a:effectLst/>
              </a:rPr>
              <a:t>A BN / company grade chaplain is a “doer” of religious support with a</a:t>
            </a:r>
            <a:r>
              <a:rPr lang="en-US" b="1" baseline="0" dirty="0" smtClean="0">
                <a:effectLst/>
              </a:rPr>
              <a:t> </a:t>
            </a:r>
            <a:r>
              <a:rPr lang="en-US" b="1" dirty="0" smtClean="0">
                <a:effectLst/>
              </a:rPr>
              <a:t>focus on Soldiers, Families, and DA Civilians in your unit.</a:t>
            </a:r>
          </a:p>
          <a:p>
            <a:pPr rtl="0"/>
            <a:endParaRPr lang="en-US" b="1" dirty="0" smtClean="0">
              <a:effectLst/>
            </a:endParaRPr>
          </a:p>
          <a:p>
            <a:pPr rtl="0"/>
            <a:r>
              <a:rPr lang="en-US" b="0" dirty="0" smtClean="0">
                <a:effectLst/>
              </a:rPr>
              <a:t>(Display Slide 11)</a:t>
            </a:r>
          </a:p>
          <a:p>
            <a:pPr rtl="0"/>
            <a:endParaRPr lang="en-US" b="1" dirty="0" smtClean="0">
              <a:effectLst/>
            </a:endParaRPr>
          </a:p>
        </p:txBody>
      </p:sp>
      <p:sp>
        <p:nvSpPr>
          <p:cNvPr id="4" name="Slide Number Placeholder 3"/>
          <p:cNvSpPr>
            <a:spLocks noGrp="1"/>
          </p:cNvSpPr>
          <p:nvPr>
            <p:ph type="sldNum" sz="quarter" idx="10"/>
          </p:nvPr>
        </p:nvSpPr>
        <p:spPr/>
        <p:txBody>
          <a:bodyPr/>
          <a:lstStyle/>
          <a:p>
            <a:fld id="{4D2FA97A-2897-4DFE-9549-9B52FF47E2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6669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0" baseline="0" dirty="0" smtClean="0"/>
              <a:t>STATE: </a:t>
            </a:r>
            <a:r>
              <a:rPr lang="en-US" b="1" baseline="0" dirty="0" smtClean="0"/>
              <a:t>Examine AR 165-1 (search for “supervisor” and take note of what they do; reflect on your readiness), DA PAM 600-3, CH 39, and FM 1-05:  </a:t>
            </a:r>
          </a:p>
          <a:p>
            <a:pPr defTabSz="915772">
              <a:defRPr/>
            </a:pPr>
            <a:endParaRPr lang="en-US" b="1" baseline="0" dirty="0" smtClean="0"/>
          </a:p>
          <a:p>
            <a:pPr defTabSz="915772">
              <a:defRPr/>
            </a:pPr>
            <a:r>
              <a:rPr lang="en-US" b="0" baseline="0" dirty="0" smtClean="0"/>
              <a:t>ASK: </a:t>
            </a:r>
            <a:r>
              <a:rPr lang="en-US" b="1" baseline="0" dirty="0" smtClean="0"/>
              <a:t>What do Supervisory Chaplains do and what does it take (in terms of identity) to do that? </a:t>
            </a:r>
          </a:p>
          <a:p>
            <a:pPr defTabSz="915772">
              <a:defRPr/>
            </a:pPr>
            <a:endParaRPr lang="en-US" b="1" baseline="0" dirty="0" smtClean="0"/>
          </a:p>
          <a:p>
            <a:r>
              <a:rPr lang="en-US" b="1" baseline="0" dirty="0" smtClean="0"/>
              <a:t>         How must a chaplain’s identity develop in order to embrace and be effective in a supervisory capacity?</a:t>
            </a:r>
          </a:p>
          <a:p>
            <a:endParaRPr lang="en-US" b="1" baseline="0" dirty="0" smtClean="0"/>
          </a:p>
          <a:p>
            <a:r>
              <a:rPr lang="en-US" b="1" baseline="0" dirty="0" smtClean="0"/>
              <a:t>         How would you define a field grade chaplain identity in terms of what supervisory chaplains need to Be-Know-Do that is different from 1LT/CPT chaplains?</a:t>
            </a:r>
          </a:p>
          <a:p>
            <a:endParaRPr lang="en-US" baseline="0" dirty="0" smtClean="0"/>
          </a:p>
          <a:p>
            <a:r>
              <a:rPr lang="en-US" b="0" baseline="0" dirty="0" smtClean="0"/>
              <a:t>STATE: </a:t>
            </a:r>
            <a:r>
              <a:rPr lang="en-US" b="1" baseline="0" dirty="0" smtClean="0"/>
              <a:t>Take a moment to compare and contrast CPT and MAJ level common tasks. </a:t>
            </a:r>
          </a:p>
          <a:p>
            <a:r>
              <a:rPr lang="en-US" baseline="0" dirty="0" smtClean="0"/>
              <a:t> </a:t>
            </a:r>
          </a:p>
          <a:p>
            <a:r>
              <a:rPr lang="en-US" b="0" i="1" u="sng" baseline="0" dirty="0" smtClean="0"/>
              <a:t>Instructor Note:</a:t>
            </a:r>
            <a:r>
              <a:rPr lang="en-US" b="0" i="0" u="none" baseline="0" dirty="0" smtClean="0"/>
              <a:t>  </a:t>
            </a:r>
            <a:r>
              <a:rPr lang="en-US" baseline="0" dirty="0" smtClean="0"/>
              <a:t>Make a T chart on chart paper to write what students come up with</a:t>
            </a:r>
          </a:p>
          <a:p>
            <a:r>
              <a:rPr lang="en-US" baseline="0" dirty="0" smtClean="0"/>
              <a:t/>
            </a:r>
            <a:br>
              <a:rPr lang="en-US" baseline="0" dirty="0" smtClean="0"/>
            </a:br>
            <a:r>
              <a:rPr lang="en-US" b="0" baseline="0" dirty="0" smtClean="0"/>
              <a:t>ASK: </a:t>
            </a:r>
            <a:r>
              <a:rPr lang="en-US" b="1" baseline="0" dirty="0" smtClean="0"/>
              <a:t>How does the Army differentiate between company grade and field grade chaplains (skills, tasks, evaluation criterion)</a:t>
            </a:r>
          </a:p>
          <a:p>
            <a:endParaRPr lang="en-US" b="1" baseline="0" dirty="0" smtClean="0"/>
          </a:p>
          <a:p>
            <a:r>
              <a:rPr lang="en-US" b="1" baseline="0" dirty="0" smtClean="0"/>
              <a:t>         What do you notice that is different?</a:t>
            </a:r>
          </a:p>
          <a:p>
            <a:endParaRPr lang="en-US" baseline="0" dirty="0" smtClean="0"/>
          </a:p>
          <a:p>
            <a:r>
              <a:rPr lang="en-US" b="1" baseline="0" dirty="0" smtClean="0"/>
              <a:t>Answer: </a:t>
            </a:r>
            <a:r>
              <a:rPr lang="en-US" baseline="0" dirty="0" smtClean="0"/>
              <a:t>A key element of a supervisory identity, according to our doctrine is supervision, training, and mentorship.  </a:t>
            </a:r>
          </a:p>
          <a:p>
            <a:endParaRPr lang="en-US" baseline="0" dirty="0" smtClean="0"/>
          </a:p>
          <a:p>
            <a:r>
              <a:rPr lang="en-US" baseline="0" dirty="0" smtClean="0"/>
              <a:t>Field Grade Chaplains continue to be doers of ministry, but their main focus shifts to becoming a maker of doers of religious support.</a:t>
            </a:r>
          </a:p>
          <a:p>
            <a:endParaRPr lang="en-US" baseline="0" dirty="0" smtClean="0"/>
          </a:p>
          <a:p>
            <a:r>
              <a:rPr lang="en-US" b="0" baseline="0" dirty="0" smtClean="0"/>
              <a:t>ASK: </a:t>
            </a:r>
            <a:r>
              <a:rPr lang="en-US" b="1" baseline="0" dirty="0" smtClean="0"/>
              <a:t>What can happen if a field grade chaplain fails to embrace and develop a field grade chaplain identity?</a:t>
            </a:r>
          </a:p>
          <a:p>
            <a:endParaRPr lang="en-US" baseline="0" dirty="0" smtClean="0"/>
          </a:p>
          <a:p>
            <a:r>
              <a:rPr lang="en-US" b="1" baseline="0" dirty="0" smtClean="0"/>
              <a:t>Answer</a:t>
            </a:r>
            <a:r>
              <a:rPr lang="en-US" baseline="0" dirty="0" smtClean="0"/>
              <a:t>:  They could micro manage, they could be perceived as toxic, they could fail to make healthy doers of religious support and thus jeopardize the future of the chaplaincy.  </a:t>
            </a:r>
          </a:p>
          <a:p>
            <a:endParaRPr lang="en-US" baseline="0" dirty="0" smtClean="0"/>
          </a:p>
          <a:p>
            <a:r>
              <a:rPr lang="en-US" baseline="0" dirty="0" smtClean="0"/>
              <a:t>(Display Slide 12)</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2FA97A-2897-4DFE-9549-9B52FF47E23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4513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LSA 3: 2 hours</a:t>
            </a:r>
          </a:p>
          <a:p>
            <a:r>
              <a:rPr lang="en-US" dirty="0" smtClean="0"/>
              <a:t>50 Minutes of discussion  </a:t>
            </a:r>
          </a:p>
          <a:p>
            <a:r>
              <a:rPr lang="en-US" dirty="0" smtClean="0"/>
              <a:t>40 Minutes</a:t>
            </a:r>
            <a:r>
              <a:rPr lang="en-US" baseline="0" dirty="0" smtClean="0"/>
              <a:t> s</a:t>
            </a:r>
            <a:r>
              <a:rPr lang="en-US" dirty="0" smtClean="0"/>
              <a:t>tudent activity</a:t>
            </a:r>
          </a:p>
          <a:p>
            <a:endParaRPr lang="en-US" dirty="0" smtClean="0"/>
          </a:p>
          <a:p>
            <a:r>
              <a:rPr lang="en-US" b="0" dirty="0" smtClean="0"/>
              <a:t>ASK: </a:t>
            </a:r>
            <a:r>
              <a:rPr lang="en-US" b="1" dirty="0" smtClean="0"/>
              <a:t>How does a solid embracing of field grade chaplain identity inform solid,</a:t>
            </a:r>
            <a:r>
              <a:rPr lang="en-US" b="1" baseline="0" dirty="0" smtClean="0"/>
              <a:t> consistent delivery of pastoral care?  </a:t>
            </a:r>
          </a:p>
          <a:p>
            <a:endParaRPr lang="en-US" b="1" baseline="0" dirty="0" smtClean="0"/>
          </a:p>
          <a:p>
            <a:r>
              <a:rPr lang="en-US" b="1" baseline="0" dirty="0" smtClean="0"/>
              <a:t>Instructor Note: </a:t>
            </a:r>
            <a:r>
              <a:rPr lang="en-US" baseline="0" dirty="0" smtClean="0"/>
              <a:t>Discuss as class. Guide the discussion to this understanding: Following the Be-Know-Do construct, being, our identity, is the foundation (ethically and motivationally) that our behaviors emanate from.  Weak foundation leads to weak execution.  A weak field grade chaplain identity can contribute to ineffective delivery of pastoral care, leadership, mentoring and supervision of subordinates.  </a:t>
            </a:r>
          </a:p>
          <a:p>
            <a:endParaRPr lang="en-US" baseline="0" dirty="0" smtClean="0"/>
          </a:p>
          <a:p>
            <a:r>
              <a:rPr lang="en-US" baseline="0" dirty="0" smtClean="0"/>
              <a:t>(Display slide 13)</a:t>
            </a:r>
          </a:p>
          <a:p>
            <a:endParaRPr lang="en-US" baseline="0" dirty="0" smtClean="0"/>
          </a:p>
        </p:txBody>
      </p:sp>
      <p:sp>
        <p:nvSpPr>
          <p:cNvPr id="4" name="Slide Number Placeholder 3"/>
          <p:cNvSpPr>
            <a:spLocks noGrp="1"/>
          </p:cNvSpPr>
          <p:nvPr>
            <p:ph type="sldNum" sz="quarter" idx="10"/>
          </p:nvPr>
        </p:nvSpPr>
        <p:spPr/>
        <p:txBody>
          <a:bodyPr/>
          <a:lstStyle/>
          <a:p>
            <a:fld id="{4D2FA97A-2897-4DFE-9549-9B52FF47E23E}" type="slidenum">
              <a:rPr lang="en-US" smtClean="0"/>
              <a:t>12</a:t>
            </a:fld>
            <a:endParaRPr lang="en-US"/>
          </a:p>
        </p:txBody>
      </p:sp>
    </p:spTree>
    <p:extLst>
      <p:ext uri="{BB962C8B-B14F-4D97-AF65-F5344CB8AC3E}">
        <p14:creationId xmlns:p14="http://schemas.microsoft.com/office/powerpoint/2010/main" val="354676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1" dirty="0" smtClean="0"/>
              <a:t>Instructor Note:  </a:t>
            </a:r>
            <a:r>
              <a:rPr lang="en-US" dirty="0" smtClean="0"/>
              <a:t>Talk through the image and what</a:t>
            </a:r>
            <a:r>
              <a:rPr lang="en-US" baseline="0" dirty="0" smtClean="0"/>
              <a:t> it represents. </a:t>
            </a:r>
            <a:r>
              <a:rPr lang="en-US" u="sng" baseline="0" dirty="0" smtClean="0"/>
              <a:t>Ask what are feelings, thoughts, emotions regarding this image? </a:t>
            </a:r>
            <a:r>
              <a:rPr lang="en-US" baseline="0" dirty="0" smtClean="0"/>
              <a:t>T</a:t>
            </a:r>
            <a:r>
              <a:rPr lang="en-US" dirty="0" smtClean="0"/>
              <a:t>oxic leaders</a:t>
            </a:r>
            <a:r>
              <a:rPr lang="en-US" baseline="0" dirty="0" smtClean="0"/>
              <a:t> are all about themselves and use people / things for self to the degree that the effectiveness of the organization is greatly diminished.  One can be hard and demanding and not toxic.  If the organization accomplishes it’s mission, and the leader is harsh and demanding, that leader may not be toxic.  Consider the culture of the organization, the context.  </a:t>
            </a:r>
          </a:p>
          <a:p>
            <a:endParaRPr lang="en-US" baseline="0" dirty="0" smtClean="0"/>
          </a:p>
          <a:p>
            <a:r>
              <a:rPr lang="en-US" b="0" baseline="0" dirty="0" smtClean="0"/>
              <a:t>STATE: </a:t>
            </a:r>
            <a:r>
              <a:rPr lang="en-US" b="1" baseline="0" dirty="0" smtClean="0"/>
              <a:t>However our focus is toxicity in chaplains, not commanders. </a:t>
            </a:r>
          </a:p>
          <a:p>
            <a:endParaRPr lang="en-US" baseline="0" dirty="0" smtClean="0"/>
          </a:p>
          <a:p>
            <a:r>
              <a:rPr lang="en-US" b="0" baseline="0" dirty="0" smtClean="0"/>
              <a:t>ASK: </a:t>
            </a:r>
            <a:r>
              <a:rPr lang="en-US" b="1" baseline="0" dirty="0" smtClean="0"/>
              <a:t>How does identity connect with the notion of toxic chaplains?  </a:t>
            </a:r>
          </a:p>
          <a:p>
            <a:endParaRPr lang="en-US" baseline="0" dirty="0" smtClean="0"/>
          </a:p>
          <a:p>
            <a:r>
              <a:rPr lang="en-US" b="1" baseline="0" dirty="0" smtClean="0"/>
              <a:t>        How can each of us recognize the seeds of toxicity (that is, our False Self encroaching on our chaplain identity) and move toward true self?</a:t>
            </a:r>
          </a:p>
          <a:p>
            <a:endParaRPr lang="en-US" b="1" baseline="0" dirty="0" smtClean="0"/>
          </a:p>
          <a:p>
            <a:r>
              <a:rPr lang="en-US" b="0" baseline="0" dirty="0" smtClean="0"/>
              <a:t>(Display slide14)</a:t>
            </a:r>
          </a:p>
          <a:p>
            <a:endParaRPr lang="en-US" b="1" baseline="0" dirty="0" smtClean="0"/>
          </a:p>
        </p:txBody>
      </p:sp>
      <p:sp>
        <p:nvSpPr>
          <p:cNvPr id="4" name="Slide Number Placeholder 3"/>
          <p:cNvSpPr>
            <a:spLocks noGrp="1"/>
          </p:cNvSpPr>
          <p:nvPr>
            <p:ph type="sldNum" sz="quarter" idx="10"/>
          </p:nvPr>
        </p:nvSpPr>
        <p:spPr/>
        <p:txBody>
          <a:bodyPr/>
          <a:lstStyle/>
          <a:p>
            <a:fld id="{4D2FA97A-2897-4DFE-9549-9B52FF47E23E}" type="slidenum">
              <a:rPr lang="en-US" smtClean="0"/>
              <a:t>13</a:t>
            </a:fld>
            <a:endParaRPr lang="en-US"/>
          </a:p>
        </p:txBody>
      </p:sp>
    </p:spTree>
    <p:extLst>
      <p:ext uri="{BB962C8B-B14F-4D97-AF65-F5344CB8AC3E}">
        <p14:creationId xmlns:p14="http://schemas.microsoft.com/office/powerpoint/2010/main" val="389857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ASK: </a:t>
            </a:r>
            <a:r>
              <a:rPr lang="en-US" b="1"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What </a:t>
            </a:r>
            <a:r>
              <a:rPr lang="en-US"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role do supervisory chaplains have in subordinate identity formation as it ultimately relates to the effective delivery of pastoral care?</a:t>
            </a:r>
          </a:p>
          <a:p>
            <a:endParaRPr lang="en-US" b="1" dirty="0" smtClean="0"/>
          </a:p>
          <a:p>
            <a:r>
              <a:rPr lang="en-US" b="1" dirty="0" smtClean="0"/>
              <a:t>Instructor</a:t>
            </a:r>
            <a:r>
              <a:rPr lang="en-US" b="1" baseline="0" dirty="0" smtClean="0"/>
              <a:t> Note: </a:t>
            </a:r>
            <a:r>
              <a:rPr lang="en-US" baseline="0" dirty="0" smtClean="0"/>
              <a:t>A</a:t>
            </a:r>
            <a:r>
              <a:rPr lang="en-US" dirty="0" smtClean="0"/>
              <a:t>llow students to discuss in tables for at</a:t>
            </a:r>
            <a:r>
              <a:rPr lang="en-US" baseline="0" dirty="0" smtClean="0"/>
              <a:t> least 5-10 minutes and then have classroom discussion; have recorder write down common themes, principles and tactics, techniques and practices.</a:t>
            </a:r>
            <a:endParaRPr lang="en-US" dirty="0" smtClean="0"/>
          </a:p>
          <a:p>
            <a:endParaRPr lang="en-US" dirty="0" smtClean="0"/>
          </a:p>
          <a:p>
            <a:r>
              <a:rPr lang="en-US" b="1" dirty="0" smtClean="0"/>
              <a:t>Instructor Note: </a:t>
            </a:r>
            <a:r>
              <a:rPr lang="en-US" dirty="0" smtClean="0"/>
              <a:t>This discussion</a:t>
            </a:r>
            <a:r>
              <a:rPr lang="en-US" baseline="0" dirty="0" smtClean="0"/>
              <a:t> prepares the class to move into Doctrine Lesson and instructor should point to specific Chaplain Corps Doctrine to set stage for follow on lesson(s).</a:t>
            </a:r>
          </a:p>
          <a:p>
            <a:r>
              <a:rPr lang="en-US" baseline="0" dirty="0" smtClean="0"/>
              <a:t/>
            </a:r>
            <a:br>
              <a:rPr lang="en-US" baseline="0" dirty="0" smtClean="0"/>
            </a:br>
            <a:r>
              <a:rPr lang="en-US" baseline="0" dirty="0" smtClean="0"/>
              <a:t>Examples: </a:t>
            </a:r>
            <a:r>
              <a:rPr lang="en-US" sz="1200" b="0" i="0" u="none" strike="noStrike" kern="1200" baseline="0" dirty="0" smtClean="0">
                <a:solidFill>
                  <a:schemeClr val="tx1"/>
                </a:solidFill>
                <a:latin typeface="+mn-lt"/>
                <a:ea typeface="+mn-ea"/>
                <a:cs typeface="+mn-cs"/>
              </a:rPr>
              <a:t>    Division Chaplain Section is responsible for: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Ongoing professional development of subordinate chaplains and religious affairs specialists across the continuum of conflict. (FM 1-05, 3-14)</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Supervisory chaplains and religious affairs specialists train, mentor, and coordinate resources for subordinate chaplains and religious affairs specialists in order to meet the requirement of providing the Army with adaptive,</a:t>
            </a:r>
          </a:p>
          <a:p>
            <a:r>
              <a:rPr lang="en-US" sz="1200" b="0" i="0" u="none" strike="noStrike" kern="1200" baseline="0" dirty="0" smtClean="0">
                <a:solidFill>
                  <a:schemeClr val="tx1"/>
                </a:solidFill>
                <a:latin typeface="+mn-lt"/>
                <a:ea typeface="+mn-ea"/>
                <a:cs typeface="+mn-cs"/>
              </a:rPr>
              <a:t>                      technically and tactically proficient chaplain sections and UMTs.  (FM 1-05, 3-30)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State: </a:t>
            </a:r>
            <a:r>
              <a:rPr lang="en-US" sz="1200" b="1" i="0" u="none" strike="noStrike" kern="1200" baseline="0" dirty="0" smtClean="0">
                <a:solidFill>
                  <a:schemeClr val="tx1"/>
                </a:solidFill>
                <a:latin typeface="+mn-lt"/>
                <a:ea typeface="+mn-ea"/>
                <a:cs typeface="+mn-cs"/>
              </a:rPr>
              <a:t>An obvious part of the professional development and resourcing  of subordinate UMTs is the continued formation of chaplain identity.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(Display slide 15)</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14</a:t>
            </a:fld>
            <a:endParaRPr lang="en-US"/>
          </a:p>
        </p:txBody>
      </p:sp>
    </p:spTree>
    <p:extLst>
      <p:ext uri="{BB962C8B-B14F-4D97-AF65-F5344CB8AC3E}">
        <p14:creationId xmlns:p14="http://schemas.microsoft.com/office/powerpoint/2010/main" val="323985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Group Activity          Approximately 30 minutes.</a:t>
            </a:r>
          </a:p>
          <a:p>
            <a:endParaRPr lang="en-US" baseline="0" dirty="0" smtClean="0"/>
          </a:p>
          <a:p>
            <a:r>
              <a:rPr lang="en-US" b="1" baseline="0" dirty="0" smtClean="0"/>
              <a:t>Instructor Notes</a:t>
            </a:r>
            <a:r>
              <a:rPr lang="en-US" baseline="0" dirty="0" smtClean="0"/>
              <a:t>: Use Student Handout for Scenario and Questions.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“ORSLC Chaplain Identity and Pastoral Care PE Student Handout”</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Half of the room will be group A, half will be group B.</a:t>
            </a:r>
          </a:p>
          <a:p>
            <a:endParaRPr lang="en-US" baseline="0" dirty="0" smtClean="0"/>
          </a:p>
          <a:p>
            <a:r>
              <a:rPr lang="en-US" baseline="0" dirty="0" smtClean="0"/>
              <a:t>Have tables of 4 discuss the scenario and questions on the student handout for 15 minutes.</a:t>
            </a:r>
          </a:p>
          <a:p>
            <a:endParaRPr lang="en-US" baseline="0" dirty="0" smtClean="0"/>
          </a:p>
          <a:p>
            <a:r>
              <a:rPr lang="en-US" baseline="0" dirty="0" smtClean="0"/>
              <a:t>Then have each side of the room come together (all A groups together, all B groups together) to combine best ideas/practices for 10 minutes.</a:t>
            </a:r>
          </a:p>
          <a:p>
            <a:endParaRPr lang="en-US" baseline="0" dirty="0" smtClean="0"/>
          </a:p>
          <a:p>
            <a:r>
              <a:rPr lang="en-US" baseline="0" dirty="0" smtClean="0"/>
              <a:t>Have both groups present their work.</a:t>
            </a:r>
          </a:p>
          <a:p>
            <a:endParaRPr lang="en-US" baseline="0" dirty="0" smtClean="0"/>
          </a:p>
          <a:p>
            <a:r>
              <a:rPr lang="en-US" baseline="0" dirty="0" smtClean="0"/>
              <a:t>(Display slide 16)</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15</a:t>
            </a:fld>
            <a:endParaRPr lang="en-US"/>
          </a:p>
        </p:txBody>
      </p:sp>
    </p:spTree>
    <p:extLst>
      <p:ext uri="{BB962C8B-B14F-4D97-AF65-F5344CB8AC3E}">
        <p14:creationId xmlns:p14="http://schemas.microsoft.com/office/powerpoint/2010/main" val="1936478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a:t>
            </a:r>
            <a:r>
              <a:rPr lang="en-US" dirty="0" smtClean="0"/>
              <a:t>: References</a:t>
            </a:r>
            <a:r>
              <a:rPr lang="en-US" baseline="0" dirty="0" smtClean="0"/>
              <a:t> listed were used for developing lesson as well as suggestions for personal development in this area.</a:t>
            </a:r>
          </a:p>
          <a:p>
            <a:endParaRPr lang="en-US" baseline="0" dirty="0" smtClean="0"/>
          </a:p>
          <a:p>
            <a:r>
              <a:rPr lang="en-US" dirty="0" smtClean="0"/>
              <a:t>(Display</a:t>
            </a:r>
            <a:r>
              <a:rPr lang="en-US" baseline="0" dirty="0" smtClean="0"/>
              <a:t> Slide 17)</a:t>
            </a:r>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16</a:t>
            </a:fld>
            <a:endParaRPr lang="en-US"/>
          </a:p>
        </p:txBody>
      </p:sp>
    </p:spTree>
    <p:extLst>
      <p:ext uri="{BB962C8B-B14F-4D97-AF65-F5344CB8AC3E}">
        <p14:creationId xmlns:p14="http://schemas.microsoft.com/office/powerpoint/2010/main" val="407708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t>
            </a:r>
            <a:r>
              <a:rPr lang="en-US" dirty="0" smtClean="0"/>
              <a:t>What are your questions?</a:t>
            </a:r>
          </a:p>
          <a:p>
            <a:endParaRPr lang="en-US" u="sng" baseline="0" dirty="0" smtClean="0"/>
          </a:p>
          <a:p>
            <a:r>
              <a:rPr lang="en-US" b="1" baseline="0" dirty="0" smtClean="0"/>
              <a:t>Instructor note:  </a:t>
            </a:r>
            <a:r>
              <a:rPr lang="en-US" baseline="0" dirty="0" smtClean="0"/>
              <a:t>See lesson plan page 16 for LSA 3 Check on Learning and Review Summary Statement.</a:t>
            </a:r>
          </a:p>
          <a:p>
            <a:endParaRPr lang="en-US" baseline="0" dirty="0" smtClean="0"/>
          </a:p>
          <a:p>
            <a:r>
              <a:rPr lang="en-US" b="1" baseline="0" dirty="0" smtClean="0"/>
              <a:t>Instructor Note:  </a:t>
            </a:r>
            <a:r>
              <a:rPr lang="en-US" baseline="0" dirty="0" smtClean="0"/>
              <a:t>See lesson plan page 17 for TLO Check on Learning and Review/Summary Statement.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2FA97A-2897-4DFE-9549-9B52FF47E23E}" type="slidenum">
              <a:rPr lang="en-US" smtClean="0"/>
              <a:t>17</a:t>
            </a:fld>
            <a:endParaRPr lang="en-US"/>
          </a:p>
        </p:txBody>
      </p:sp>
    </p:spTree>
    <p:extLst>
      <p:ext uri="{BB962C8B-B14F-4D97-AF65-F5344CB8AC3E}">
        <p14:creationId xmlns:p14="http://schemas.microsoft.com/office/powerpoint/2010/main" val="377122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18</a:t>
            </a:fld>
            <a:endParaRPr lang="en-US"/>
          </a:p>
        </p:txBody>
      </p:sp>
    </p:spTree>
    <p:extLst>
      <p:ext uri="{BB962C8B-B14F-4D97-AF65-F5344CB8AC3E}">
        <p14:creationId xmlns:p14="http://schemas.microsoft.com/office/powerpoint/2010/main" val="208541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is my name?" Game (Motivator)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Instructor Note: </a:t>
            </a:r>
            <a:r>
              <a:rPr lang="en-US" sz="1200" b="0" i="0" u="none" strike="noStrike" kern="1200" baseline="0" dirty="0" smtClean="0">
                <a:solidFill>
                  <a:schemeClr val="tx1"/>
                </a:solidFill>
                <a:latin typeface="+mn-lt"/>
                <a:ea typeface="+mn-ea"/>
                <a:cs typeface="+mn-cs"/>
              </a:rPr>
              <a:t>Each student is given a prefabricated 3 x 5 card with the name of a famous</a:t>
            </a:r>
          </a:p>
          <a:p>
            <a:r>
              <a:rPr lang="en-US" sz="1200" b="0" i="0" u="none" strike="noStrike" kern="1200" baseline="0" dirty="0" smtClean="0">
                <a:solidFill>
                  <a:schemeClr val="tx1"/>
                </a:solidFill>
                <a:latin typeface="+mn-lt"/>
                <a:ea typeface="+mn-ea"/>
                <a:cs typeface="+mn-cs"/>
              </a:rPr>
              <a:t>person/celebrity and a cover sheet. The student places the card on their forehead and</a:t>
            </a:r>
          </a:p>
          <a:p>
            <a:r>
              <a:rPr lang="en-US" sz="1200" b="0" i="0" u="none" strike="noStrike" kern="1200" baseline="0" dirty="0" smtClean="0">
                <a:solidFill>
                  <a:schemeClr val="tx1"/>
                </a:solidFill>
                <a:latin typeface="+mn-lt"/>
                <a:ea typeface="+mn-ea"/>
                <a:cs typeface="+mn-cs"/>
              </a:rPr>
              <a:t>then removes the cover. Students ask other people ‘yes or no’ questions to figure out who they</a:t>
            </a:r>
          </a:p>
          <a:p>
            <a:r>
              <a:rPr lang="en-US" sz="1200" b="0" i="0" u="none" strike="noStrike" kern="1200" baseline="0" dirty="0" smtClean="0">
                <a:solidFill>
                  <a:schemeClr val="tx1"/>
                </a:solidFill>
                <a:latin typeface="+mn-lt"/>
                <a:ea typeface="+mn-ea"/>
                <a:cs typeface="+mn-cs"/>
              </a:rPr>
              <a:t>are. Each student may only ask each individual 1 question.  Allow 5 minutes of questioning.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Instructor Note: </a:t>
            </a:r>
            <a:r>
              <a:rPr lang="en-US" sz="1200" b="0" i="0" u="none" strike="noStrike" kern="1200" baseline="0" dirty="0" smtClean="0">
                <a:solidFill>
                  <a:schemeClr val="tx1"/>
                </a:solidFill>
                <a:latin typeface="+mn-lt"/>
                <a:ea typeface="+mn-ea"/>
                <a:cs typeface="+mn-cs"/>
              </a:rPr>
              <a:t>The purpose of this activity is to define three key terms we will use today.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(Display slide 3)</a:t>
            </a:r>
          </a:p>
        </p:txBody>
      </p:sp>
      <p:sp>
        <p:nvSpPr>
          <p:cNvPr id="4" name="Slide Number Placeholder 3"/>
          <p:cNvSpPr>
            <a:spLocks noGrp="1"/>
          </p:cNvSpPr>
          <p:nvPr>
            <p:ph type="sldNum" sz="quarter" idx="10"/>
          </p:nvPr>
        </p:nvSpPr>
        <p:spPr/>
        <p:txBody>
          <a:bodyPr/>
          <a:lstStyle/>
          <a:p>
            <a:fld id="{4D2FA97A-2897-4DFE-9549-9B52FF47E23E}" type="slidenum">
              <a:rPr lang="en-US" smtClean="0"/>
              <a:t>2</a:t>
            </a:fld>
            <a:endParaRPr lang="en-US"/>
          </a:p>
        </p:txBody>
      </p:sp>
    </p:spTree>
    <p:extLst>
      <p:ext uri="{BB962C8B-B14F-4D97-AF65-F5344CB8AC3E}">
        <p14:creationId xmlns:p14="http://schemas.microsoft.com/office/powerpoint/2010/main" val="61067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STATE: </a:t>
            </a:r>
            <a:r>
              <a:rPr lang="en-US" b="1" dirty="0" smtClean="0"/>
              <a:t>Here is the terminal learning objective.</a:t>
            </a:r>
          </a:p>
          <a:p>
            <a:endParaRPr lang="en-US" b="1" dirty="0" smtClean="0"/>
          </a:p>
          <a:p>
            <a:r>
              <a:rPr lang="en-US" b="1" dirty="0" smtClean="0"/>
              <a:t>Instructor Note: </a:t>
            </a:r>
            <a:r>
              <a:rPr lang="en-US" b="0" dirty="0" smtClean="0"/>
              <a:t>Refer</a:t>
            </a:r>
            <a:r>
              <a:rPr lang="en-US" b="0" baseline="0" dirty="0" smtClean="0"/>
              <a:t> to lesson plan notes before advancing to next slide.</a:t>
            </a:r>
            <a:endParaRPr lang="en-US" b="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3</a:t>
            </a:fld>
            <a:endParaRPr lang="en-US"/>
          </a:p>
        </p:txBody>
      </p:sp>
    </p:spTree>
    <p:extLst>
      <p:ext uri="{BB962C8B-B14F-4D97-AF65-F5344CB8AC3E}">
        <p14:creationId xmlns:p14="http://schemas.microsoft.com/office/powerpoint/2010/main" val="143113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LSA 1:  [45 minutes] Determine the correlation between chaplain identity and pastoral care.</a:t>
            </a:r>
          </a:p>
          <a:p>
            <a:endParaRPr lang="en-US" baseline="0" dirty="0" smtClean="0"/>
          </a:p>
          <a:p>
            <a:r>
              <a:rPr lang="en-US" b="0" baseline="0" dirty="0" smtClean="0"/>
              <a:t>STATE: </a:t>
            </a:r>
            <a:r>
              <a:rPr lang="en-US" b="1" baseline="0" dirty="0" smtClean="0"/>
              <a:t>The purpose of our previous activity was to establish three key terms we will use today.  We will start with the term “Identity”  </a:t>
            </a:r>
          </a:p>
          <a:p>
            <a:r>
              <a:rPr lang="en-US" baseline="0" dirty="0" smtClean="0"/>
              <a:t> </a:t>
            </a:r>
            <a:r>
              <a:rPr lang="en-US" dirty="0" smtClean="0"/>
              <a:t> </a:t>
            </a:r>
          </a:p>
          <a:p>
            <a:r>
              <a:rPr lang="en-US" b="1" dirty="0" smtClean="0"/>
              <a:t>Instructor Note: </a:t>
            </a:r>
            <a:r>
              <a:rPr lang="en-US" dirty="0" smtClean="0"/>
              <a:t>For this slide,</a:t>
            </a:r>
            <a:r>
              <a:rPr lang="en-US" baseline="0" dirty="0" smtClean="0"/>
              <a:t> encourage students to use a dictionary and look up “Identity,” “ Self,” “Soul,” and “spirit”.  See if a good working definition of identity can come from studying these words.</a:t>
            </a:r>
          </a:p>
          <a:p>
            <a:r>
              <a:rPr lang="en-US" baseline="0" dirty="0" smtClean="0"/>
              <a:t>*Have a recorder put the ideas on white board to facilitate a working definition of ‘identity.’</a:t>
            </a:r>
          </a:p>
          <a:p>
            <a:endParaRPr lang="en-US" baseline="0" dirty="0" smtClean="0"/>
          </a:p>
          <a:p>
            <a:r>
              <a:rPr lang="en-US" dirty="0" smtClean="0"/>
              <a:t>(Display</a:t>
            </a:r>
            <a:r>
              <a:rPr lang="en-US" baseline="0" dirty="0" smtClean="0"/>
              <a:t> Slide 5)</a:t>
            </a:r>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4</a:t>
            </a:fld>
            <a:endParaRPr lang="en-US"/>
          </a:p>
        </p:txBody>
      </p:sp>
    </p:spTree>
    <p:extLst>
      <p:ext uri="{BB962C8B-B14F-4D97-AF65-F5344CB8AC3E}">
        <p14:creationId xmlns:p14="http://schemas.microsoft.com/office/powerpoint/2010/main" val="99390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STATE: </a:t>
            </a:r>
            <a:r>
              <a:rPr lang="en-US" b="1" dirty="0" smtClean="0"/>
              <a:t>The Chief of Chaplains has highlighted the importance</a:t>
            </a:r>
            <a:r>
              <a:rPr lang="en-US" b="1" baseline="0" dirty="0" smtClean="0"/>
              <a:t> of chaplains work being found in a healthy identity.  </a:t>
            </a:r>
            <a:r>
              <a:rPr lang="en-US" b="1" dirty="0" smtClean="0"/>
              <a:t> </a:t>
            </a:r>
          </a:p>
          <a:p>
            <a:endParaRPr lang="en-US" b="1" dirty="0" smtClean="0"/>
          </a:p>
          <a:p>
            <a:r>
              <a:rPr lang="en-US" b="1" dirty="0" smtClean="0"/>
              <a:t>A recent</a:t>
            </a:r>
            <a:r>
              <a:rPr lang="en-US" b="1" baseline="0" dirty="0" smtClean="0"/>
              <a:t> study performed by a working group appointed by CH Hurley identified 5 elements of chaplain identity:  Advisor, Prophet, Religious Leader, Military Leader, and Servant.  </a:t>
            </a:r>
          </a:p>
          <a:p>
            <a:endParaRPr lang="en-US" b="1" baseline="0" dirty="0" smtClean="0"/>
          </a:p>
          <a:p>
            <a:r>
              <a:rPr lang="en-US" b="0" baseline="0" dirty="0" smtClean="0"/>
              <a:t>ASK: </a:t>
            </a:r>
            <a:r>
              <a:rPr lang="en-US" b="1" baseline="0" dirty="0" smtClean="0"/>
              <a:t>What is your reaction to these 5 elements?</a:t>
            </a:r>
          </a:p>
          <a:p>
            <a:r>
              <a:rPr lang="en-US" b="0" baseline="0" dirty="0" smtClean="0"/>
              <a:t>   </a:t>
            </a:r>
          </a:p>
          <a:p>
            <a:r>
              <a:rPr lang="en-US" b="1" baseline="0" dirty="0" smtClean="0"/>
              <a:t>Instructor Note: </a:t>
            </a:r>
            <a:r>
              <a:rPr lang="en-US" b="0" baseline="0" dirty="0" smtClean="0">
                <a:solidFill>
                  <a:srgbClr val="FF0000"/>
                </a:solidFill>
              </a:rPr>
              <a:t>Discuss at tables to gather ideas and report back to whole group after 4-5 minutes.</a:t>
            </a:r>
            <a:endParaRPr lang="en-US" b="0" dirty="0" smtClean="0">
              <a:solidFill>
                <a:srgbClr val="FF0000"/>
              </a:solidFill>
            </a:endParaRPr>
          </a:p>
          <a:p>
            <a:endParaRPr lang="en-US" b="0" dirty="0" smtClean="0"/>
          </a:p>
          <a:p>
            <a:r>
              <a:rPr lang="en-US" b="0" baseline="0" dirty="0" smtClean="0"/>
              <a:t>ASK: </a:t>
            </a:r>
            <a:r>
              <a:rPr lang="en-US" b="1" baseline="0" dirty="0" smtClean="0"/>
              <a:t>How does the phrase “Chaplain Identity” or “ecclesiastical identity” make sense to you?  </a:t>
            </a:r>
          </a:p>
          <a:p>
            <a:endParaRPr lang="en-US" b="1" baseline="0" dirty="0" smtClean="0"/>
          </a:p>
          <a:p>
            <a:r>
              <a:rPr lang="en-US" b="1" baseline="0" dirty="0" smtClean="0"/>
              <a:t>How would you define “Chaplain Identity”? </a:t>
            </a:r>
          </a:p>
          <a:p>
            <a:endParaRPr lang="en-US" b="0" baseline="0" dirty="0" smtClean="0"/>
          </a:p>
          <a:p>
            <a:r>
              <a:rPr lang="en-US" b="1" dirty="0" smtClean="0"/>
              <a:t>Instructor Note: </a:t>
            </a:r>
            <a:r>
              <a:rPr lang="en-US" dirty="0" smtClean="0"/>
              <a:t>*Each person writes their own definition on notecard, then each group discusses to come up with one definition.</a:t>
            </a:r>
            <a:endParaRPr lang="en-US" baseline="0" dirty="0" smtClean="0"/>
          </a:p>
          <a:p>
            <a:endParaRPr lang="en-US" baseline="0" dirty="0" smtClean="0"/>
          </a:p>
          <a:p>
            <a:r>
              <a:rPr lang="en-US" baseline="0" dirty="0" smtClean="0"/>
              <a:t>(Display Slide 6)</a:t>
            </a:r>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5</a:t>
            </a:fld>
            <a:endParaRPr lang="en-US"/>
          </a:p>
        </p:txBody>
      </p:sp>
    </p:spTree>
    <p:extLst>
      <p:ext uri="{BB962C8B-B14F-4D97-AF65-F5344CB8AC3E}">
        <p14:creationId xmlns:p14="http://schemas.microsoft.com/office/powerpoint/2010/main" val="369093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b="1" dirty="0" smtClean="0"/>
          </a:p>
          <a:p>
            <a:endParaRPr lang="en-US" b="1" dirty="0" smtClean="0"/>
          </a:p>
          <a:p>
            <a:r>
              <a:rPr lang="en-US" b="1" dirty="0" smtClean="0"/>
              <a:t>Instructor Note: </a:t>
            </a:r>
            <a:r>
              <a:rPr lang="en-US" dirty="0" smtClean="0"/>
              <a:t>Discuss each section as a class </a:t>
            </a:r>
            <a:r>
              <a:rPr lang="en-US" u="sng" dirty="0" smtClean="0"/>
              <a:t>as it populates</a:t>
            </a:r>
            <a:r>
              <a:rPr lang="en-US" baseline="0" dirty="0" smtClean="0"/>
              <a:t>, and ask each group to consider their definition compared to the one above. *Allow 2-3 minutes table discussion time.</a:t>
            </a:r>
          </a:p>
          <a:p>
            <a:endParaRPr lang="en-US" baseline="0" dirty="0" smtClean="0"/>
          </a:p>
          <a:p>
            <a:r>
              <a:rPr lang="en-US" baseline="0" dirty="0" smtClean="0"/>
              <a:t>(Display slide 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9EA77F-ACCB-417F-980F-3660DE3862B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7400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ASK: </a:t>
            </a:r>
            <a:r>
              <a:rPr lang="en-US" b="1" dirty="0" smtClean="0"/>
              <a:t>What exactly is pastoral care?  </a:t>
            </a:r>
          </a:p>
          <a:p>
            <a:endParaRPr lang="en-US" b="1" dirty="0" smtClean="0"/>
          </a:p>
          <a:p>
            <a:r>
              <a:rPr lang="en-US" b="0" dirty="0" smtClean="0"/>
              <a:t>STATE: </a:t>
            </a:r>
            <a:r>
              <a:rPr lang="en-US" b="1" dirty="0" smtClean="0"/>
              <a:t>Ther</a:t>
            </a:r>
            <a:r>
              <a:rPr lang="en-US" b="1" baseline="0" dirty="0" smtClean="0"/>
              <a:t>e is one sheet per table and I would like each person to take a turn to write their thoughts on that paper. </a:t>
            </a:r>
          </a:p>
          <a:p>
            <a:r>
              <a:rPr lang="en-US" b="1" baseline="0" dirty="0" smtClean="0"/>
              <a:t>After everyone has a chance to write, review as a group. Is there anything else that may need to be added?</a:t>
            </a:r>
            <a:endParaRPr lang="en-US" b="1" dirty="0" smtClean="0"/>
          </a:p>
          <a:p>
            <a:endParaRPr lang="en-US" dirty="0" smtClean="0"/>
          </a:p>
          <a:p>
            <a:r>
              <a:rPr lang="en-US" b="1" dirty="0" smtClean="0"/>
              <a:t>Instructor note:</a:t>
            </a:r>
            <a:r>
              <a:rPr lang="en-US" b="1" baseline="0" dirty="0" smtClean="0"/>
              <a:t> </a:t>
            </a:r>
            <a:r>
              <a:rPr lang="en-US" b="0" baseline="0" dirty="0" smtClean="0"/>
              <a:t>Allow 7-8 minutes</a:t>
            </a:r>
            <a:endParaRPr lang="en-US" b="0" dirty="0" smtClean="0"/>
          </a:p>
          <a:p>
            <a:endParaRPr lang="en-US" b="0" dirty="0" smtClean="0"/>
          </a:p>
          <a:p>
            <a:r>
              <a:rPr lang="en-US" b="0" dirty="0" smtClean="0"/>
              <a:t>ASK: </a:t>
            </a:r>
            <a:r>
              <a:rPr lang="en-US" b="1" dirty="0" smtClean="0"/>
              <a:t>How is pastoral care connected to the concept of identity?  </a:t>
            </a:r>
          </a:p>
          <a:p>
            <a:endParaRPr lang="en-US" dirty="0" smtClean="0"/>
          </a:p>
          <a:p>
            <a:r>
              <a:rPr lang="en-US" b="1" dirty="0" smtClean="0"/>
              <a:t>        How does the definition of identity your group came up with,</a:t>
            </a:r>
            <a:r>
              <a:rPr lang="en-US" b="1" baseline="0" dirty="0" smtClean="0"/>
              <a:t> connect to what you all wrote on the pastoral care sheet? </a:t>
            </a:r>
            <a:r>
              <a:rPr lang="en-US" baseline="0" dirty="0" smtClean="0"/>
              <a:t>(Discussion in groups)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2FA97A-2897-4DFE-9549-9B52FF47E23E}" type="slidenum">
              <a:rPr lang="en-US" smtClean="0"/>
              <a:t>7</a:t>
            </a:fld>
            <a:endParaRPr lang="en-US"/>
          </a:p>
        </p:txBody>
      </p:sp>
    </p:spTree>
    <p:extLst>
      <p:ext uri="{BB962C8B-B14F-4D97-AF65-F5344CB8AC3E}">
        <p14:creationId xmlns:p14="http://schemas.microsoft.com/office/powerpoint/2010/main" val="363674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LSA 2: [50 minutes] Compare differences between company and field grade identity.</a:t>
            </a:r>
          </a:p>
          <a:p>
            <a:endParaRPr lang="en-US" baseline="0" dirty="0" smtClean="0"/>
          </a:p>
          <a:p>
            <a:r>
              <a:rPr lang="en-US" b="1" baseline="0" dirty="0" smtClean="0"/>
              <a:t>Instructor note</a:t>
            </a:r>
            <a:r>
              <a:rPr lang="en-US" baseline="0" dirty="0" smtClean="0"/>
              <a:t>: Allow students to read quote.</a:t>
            </a:r>
          </a:p>
          <a:p>
            <a:endParaRPr lang="en-US" baseline="0" dirty="0" smtClean="0"/>
          </a:p>
          <a:p>
            <a:r>
              <a:rPr lang="en-US" b="0" baseline="0" dirty="0" smtClean="0"/>
              <a:t>STATE: </a:t>
            </a:r>
            <a:r>
              <a:rPr lang="en-US" b="1" baseline="0" dirty="0" smtClean="0"/>
              <a:t>If we are not intentionally developing or maturing in our identity, we run the risk of (at best) operating from an immature identity or (at worst) operating from a false self. </a:t>
            </a:r>
          </a:p>
          <a:p>
            <a:r>
              <a:rPr lang="en-US" b="1" baseline="0" dirty="0" smtClean="0"/>
              <a:t>Field grade leadership demands a field grade identity.  Field grade chaplains must embrace and develop a field grade chaplain identity.</a:t>
            </a:r>
          </a:p>
          <a:p>
            <a:endParaRPr lang="en-US" baseline="0" dirty="0" smtClean="0"/>
          </a:p>
          <a:p>
            <a:r>
              <a:rPr lang="en-US" baseline="0" dirty="0" smtClean="0"/>
              <a:t>(Display Slide 9)</a:t>
            </a:r>
          </a:p>
        </p:txBody>
      </p:sp>
      <p:sp>
        <p:nvSpPr>
          <p:cNvPr id="4" name="Slide Number Placeholder 3"/>
          <p:cNvSpPr>
            <a:spLocks noGrp="1"/>
          </p:cNvSpPr>
          <p:nvPr>
            <p:ph type="sldNum" sz="quarter" idx="10"/>
          </p:nvPr>
        </p:nvSpPr>
        <p:spPr/>
        <p:txBody>
          <a:bodyPr/>
          <a:lstStyle/>
          <a:p>
            <a:fld id="{4D2FA97A-2897-4DFE-9549-9B52FF47E23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7507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Instructor Note: </a:t>
            </a:r>
            <a:r>
              <a:rPr lang="en-US" baseline="0" dirty="0" smtClean="0"/>
              <a:t>Allow students to read the quote.</a:t>
            </a:r>
          </a:p>
          <a:p>
            <a:endParaRPr lang="en-US" baseline="0" dirty="0" smtClean="0"/>
          </a:p>
          <a:p>
            <a:r>
              <a:rPr lang="en-US" b="0" baseline="0" dirty="0" smtClean="0"/>
              <a:t>STATE: </a:t>
            </a:r>
            <a:r>
              <a:rPr lang="en-US" b="1" baseline="0" dirty="0" smtClean="0"/>
              <a:t>Identity and pastoral care are closely connected.  In the old leadership construct of BE-KNOW-DO, identity is the "BE" and the pastoral care is the "DO".  Focusing on and developing a healthy identity allows for excellence and consistency in the delivery of pastoral care that is useful and good.</a:t>
            </a:r>
          </a:p>
          <a:p>
            <a:endParaRPr lang="en-US" b="1" baseline="0" dirty="0" smtClean="0"/>
          </a:p>
          <a:p>
            <a:r>
              <a:rPr lang="en-US" b="1" baseline="0" dirty="0" smtClean="0"/>
              <a:t>Consider thinking about the connection between identity and pastoral care in the old leadership construct of BE-KNOW-DO.  The BE is identity, who we are and our maturity, the KNOW is knowledge and skills needed to do a job, and the DO is performing chaplaincy tasks and the ministry of religious support in the Army.</a:t>
            </a:r>
          </a:p>
          <a:p>
            <a:endParaRPr lang="en-US" b="1" baseline="0" dirty="0" smtClean="0"/>
          </a:p>
          <a:p>
            <a:r>
              <a:rPr lang="en-US" baseline="0" dirty="0" smtClean="0"/>
              <a:t>(Display Slide 10)</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2FA97A-2897-4DFE-9549-9B52FF47E2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2998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74638"/>
            <a:ext cx="9867900"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1" y="1228725"/>
            <a:ext cx="9867900" cy="4714874"/>
          </a:xfrm>
          <a:prstGeom prst="rect">
            <a:avLst/>
          </a:prstGeom>
          <a:noFill/>
          <a:ln w="9525">
            <a:noFill/>
            <a:miter lim="800000"/>
            <a:headEnd/>
            <a:tailEnd/>
          </a:ln>
        </p:spPr>
        <p:txBody>
          <a:bodyPr/>
          <a:lstStyle>
            <a:lvl1pPr marL="0" indent="0">
              <a:buNone/>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Slide Number Placeholder 5"/>
          <p:cNvSpPr>
            <a:spLocks noGrp="1"/>
          </p:cNvSpPr>
          <p:nvPr>
            <p:ph type="sldNum" sz="quarter" idx="10"/>
          </p:nvPr>
        </p:nvSpPr>
        <p:spPr/>
        <p:txBody>
          <a:bodyPr/>
          <a:lstStyle>
            <a:lvl1pPr>
              <a:defRPr/>
            </a:lvl1pPr>
          </a:lstStyle>
          <a:p>
            <a:fld id="{208E3531-0A67-4BD6-B733-BBE5465281B8}" type="slidenum">
              <a:rPr lang="en-US"/>
              <a:pPr/>
              <a:t>‹#›</a:t>
            </a:fld>
            <a:endParaRPr lang="en-US"/>
          </a:p>
        </p:txBody>
      </p:sp>
    </p:spTree>
    <p:extLst>
      <p:ext uri="{BB962C8B-B14F-4D97-AF65-F5344CB8AC3E}">
        <p14:creationId xmlns:p14="http://schemas.microsoft.com/office/powerpoint/2010/main" val="76030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245D5C95-E054-4AB1-8A14-98F1FBC06044}" type="slidenum">
              <a:rPr lang="en-US"/>
              <a:pPr/>
              <a:t>‹#›</a:t>
            </a:fld>
            <a:endParaRPr lang="en-US"/>
          </a:p>
        </p:txBody>
      </p:sp>
    </p:spTree>
    <p:extLst>
      <p:ext uri="{BB962C8B-B14F-4D97-AF65-F5344CB8AC3E}">
        <p14:creationId xmlns:p14="http://schemas.microsoft.com/office/powerpoint/2010/main" val="188390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77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74638"/>
            <a:ext cx="9867900"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1" y="1228725"/>
            <a:ext cx="9867900" cy="4714874"/>
          </a:xfrm>
          <a:prstGeom prst="rect">
            <a:avLst/>
          </a:prstGeom>
          <a:noFill/>
          <a:ln w="9525">
            <a:noFill/>
            <a:miter lim="800000"/>
            <a:headEnd/>
            <a:tailEnd/>
          </a:ln>
        </p:spPr>
        <p:txBody>
          <a:bodyPr/>
          <a:lstStyle>
            <a:lvl1pPr marL="0" indent="0">
              <a:buNone/>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Slide Number Placeholder 5"/>
          <p:cNvSpPr>
            <a:spLocks noGrp="1"/>
          </p:cNvSpPr>
          <p:nvPr>
            <p:ph type="sldNum" sz="quarter" idx="10"/>
          </p:nvPr>
        </p:nvSpPr>
        <p:spPr/>
        <p:txBody>
          <a:bodyPr/>
          <a:lstStyle>
            <a:lvl1pPr>
              <a:defRPr/>
            </a:lvl1pPr>
          </a:lstStyle>
          <a:p>
            <a:fld id="{208E3531-0A67-4BD6-B733-BBE5465281B8}" type="slidenum">
              <a:rPr lang="en-US"/>
              <a:pPr/>
              <a:t>‹#›</a:t>
            </a:fld>
            <a:endParaRPr lang="en-US"/>
          </a:p>
        </p:txBody>
      </p:sp>
    </p:spTree>
    <p:extLst>
      <p:ext uri="{BB962C8B-B14F-4D97-AF65-F5344CB8AC3E}">
        <p14:creationId xmlns:p14="http://schemas.microsoft.com/office/powerpoint/2010/main" val="420308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74638"/>
            <a:ext cx="9867900"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5452240" y="1230511"/>
            <a:ext cx="4825557" cy="663266"/>
          </a:xfrm>
        </p:spPr>
        <p:txBody>
          <a:bodyPr/>
          <a:lstStyle>
            <a:lvl1pPr>
              <a:defRPr sz="1800"/>
            </a:lvl1pPr>
          </a:lstStyle>
          <a:p>
            <a:pPr lvl="0"/>
            <a:r>
              <a:rPr lang="en-US" smtClean="0"/>
              <a:t>Click to edit Master text styles</a:t>
            </a:r>
          </a:p>
        </p:txBody>
      </p:sp>
      <p:sp>
        <p:nvSpPr>
          <p:cNvPr id="9" name="Text Placeholder 3"/>
          <p:cNvSpPr>
            <a:spLocks noGrp="1"/>
          </p:cNvSpPr>
          <p:nvPr>
            <p:ph type="body" sz="quarter" idx="13"/>
          </p:nvPr>
        </p:nvSpPr>
        <p:spPr>
          <a:xfrm>
            <a:off x="392647" y="1233486"/>
            <a:ext cx="4825557" cy="663266"/>
          </a:xfrm>
        </p:spPr>
        <p:txBody>
          <a:bodyPr/>
          <a:lstStyle>
            <a:lvl1pPr>
              <a:defRPr sz="1800"/>
            </a:lvl1pPr>
          </a:lstStyle>
          <a:p>
            <a:pPr lvl="0"/>
            <a:r>
              <a:rPr lang="en-US" smtClean="0"/>
              <a:t>Click to edit Master text styles</a:t>
            </a:r>
          </a:p>
        </p:txBody>
      </p:sp>
      <p:sp>
        <p:nvSpPr>
          <p:cNvPr id="3" name="Content Placeholder 2"/>
          <p:cNvSpPr>
            <a:spLocks noGrp="1"/>
          </p:cNvSpPr>
          <p:nvPr>
            <p:ph sz="quarter" idx="15"/>
          </p:nvPr>
        </p:nvSpPr>
        <p:spPr>
          <a:xfrm>
            <a:off x="389467" y="1981200"/>
            <a:ext cx="4809067"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5452533" y="1981200"/>
            <a:ext cx="48260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AF910B5B-3AE8-412C-8088-9F9775D2C769}" type="slidenum">
              <a:rPr lang="en-US"/>
              <a:pPr/>
              <a:t>‹#›</a:t>
            </a:fld>
            <a:endParaRPr lang="en-US"/>
          </a:p>
        </p:txBody>
      </p:sp>
    </p:spTree>
    <p:extLst>
      <p:ext uri="{BB962C8B-B14F-4D97-AF65-F5344CB8AC3E}">
        <p14:creationId xmlns:p14="http://schemas.microsoft.com/office/powerpoint/2010/main" val="4164995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st Page with camo">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alpha val="89018"/>
            </a:srgbClr>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pic>
        <p:nvPicPr>
          <p:cNvPr id="5" name="Picture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31351" y="5029199"/>
            <a:ext cx="1947635" cy="1663701"/>
          </a:xfrm>
          <a:prstGeom prst="rect">
            <a:avLst/>
          </a:prstGeom>
          <a:noFill/>
          <a:ln w="9525">
            <a:noFill/>
            <a:miter lim="800000"/>
            <a:headEnd/>
            <a:tailEnd/>
          </a:ln>
        </p:spPr>
      </p:pic>
      <p:sp>
        <p:nvSpPr>
          <p:cNvPr id="2"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solidFill>
                  <a:schemeClr val="bg1"/>
                </a:solidFill>
              </a:defRPr>
            </a:lvl1pPr>
          </a:lstStyle>
          <a:p>
            <a:fld id="{961F88F3-44FF-4388-86E2-387CAFDE6511}" type="slidenum">
              <a:rPr lang="en-US">
                <a:solidFill>
                  <a:srgbClr val="FFFFFF"/>
                </a:solidFill>
              </a:rPr>
              <a:pPr/>
              <a:t>‹#›</a:t>
            </a:fld>
            <a:endParaRPr lang="en-US">
              <a:solidFill>
                <a:srgbClr val="FFFFFF"/>
              </a:solidFill>
            </a:endParaRP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l="69091" t="11248" r="1770" b="9277"/>
          <a:stretch/>
        </p:blipFill>
        <p:spPr>
          <a:xfrm>
            <a:off x="8722480" y="5255020"/>
            <a:ext cx="808871" cy="1231110"/>
          </a:xfrm>
          <a:prstGeom prst="rect">
            <a:avLst/>
          </a:prstGeom>
        </p:spPr>
      </p:pic>
    </p:spTree>
    <p:extLst>
      <p:ext uri="{BB962C8B-B14F-4D97-AF65-F5344CB8AC3E}">
        <p14:creationId xmlns:p14="http://schemas.microsoft.com/office/powerpoint/2010/main" val="354066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st Page dark">
    <p:bg>
      <p:bgPr>
        <a:solidFill>
          <a:srgbClr val="82786F"/>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B4324"/>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sp>
        <p:nvSpPr>
          <p:cNvPr id="7" name="TextBox 11"/>
          <p:cNvSpPr txBox="1">
            <a:spLocks noChangeArrowheads="1"/>
          </p:cNvSpPr>
          <p:nvPr/>
        </p:nvSpPr>
        <p:spPr bwMode="auto">
          <a:xfrm>
            <a:off x="-717551" y="498792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endParaRPr lang="en-US" sz="1800" smtClean="0">
              <a:solidFill>
                <a:srgbClr val="000000"/>
              </a:solidFill>
            </a:endParaRPr>
          </a:p>
        </p:txBody>
      </p:sp>
      <p:sp>
        <p:nvSpPr>
          <p:cNvPr id="2"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9" name="Slide Number Placeholder 3"/>
          <p:cNvSpPr>
            <a:spLocks noGrp="1"/>
          </p:cNvSpPr>
          <p:nvPr>
            <p:ph type="sldNum" sz="quarter" idx="13"/>
          </p:nvPr>
        </p:nvSpPr>
        <p:spPr/>
        <p:txBody>
          <a:bodyPr/>
          <a:lstStyle>
            <a:lvl1pPr>
              <a:defRPr>
                <a:solidFill>
                  <a:schemeClr val="bg1"/>
                </a:solidFill>
              </a:defRPr>
            </a:lvl1pPr>
          </a:lstStyle>
          <a:p>
            <a:fld id="{CD56C675-5632-4009-8937-B24E43D0703A}" type="slidenum">
              <a:rPr lang="en-US">
                <a:solidFill>
                  <a:srgbClr val="FFFFFF"/>
                </a:solidFill>
              </a:rPr>
              <a:pPr/>
              <a:t>‹#›</a:t>
            </a:fld>
            <a:endParaRPr lang="en-US">
              <a:solidFill>
                <a:srgbClr val="FFFFFF"/>
              </a:solidFill>
            </a:endParaRPr>
          </a:p>
        </p:txBody>
      </p:sp>
      <p:pic>
        <p:nvPicPr>
          <p:cNvPr id="10" name="Picture 1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531351" y="5029199"/>
            <a:ext cx="1947635" cy="1663701"/>
          </a:xfrm>
          <a:prstGeom prst="rect">
            <a:avLst/>
          </a:prstGeom>
          <a:noFill/>
          <a:ln w="9525">
            <a:noFill/>
            <a:miter lim="800000"/>
            <a:headEnd/>
            <a:tailEnd/>
          </a:ln>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9091" t="11248" r="1770" b="9277"/>
          <a:stretch/>
        </p:blipFill>
        <p:spPr>
          <a:xfrm>
            <a:off x="8722480" y="5255020"/>
            <a:ext cx="808871" cy="1231110"/>
          </a:xfrm>
          <a:prstGeom prst="rect">
            <a:avLst/>
          </a:prstGeom>
        </p:spPr>
      </p:pic>
    </p:spTree>
    <p:extLst>
      <p:ext uri="{BB962C8B-B14F-4D97-AF65-F5344CB8AC3E}">
        <p14:creationId xmlns:p14="http://schemas.microsoft.com/office/powerpoint/2010/main" val="773780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st Page light">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sp>
        <p:nvSpPr>
          <p:cNvPr id="2"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B247403C-5909-47DD-99F5-DC7B2C044542}" type="slidenum">
              <a:rPr lang="en-US"/>
              <a:pPr/>
              <a:t>‹#›</a:t>
            </a:fld>
            <a:endParaRPr lang="en-US"/>
          </a:p>
        </p:txBody>
      </p:sp>
      <p:pic>
        <p:nvPicPr>
          <p:cNvPr id="9" name="Picture 1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531351" y="5029199"/>
            <a:ext cx="1947635" cy="1663701"/>
          </a:xfrm>
          <a:prstGeom prst="rect">
            <a:avLst/>
          </a:prstGeom>
          <a:noFill/>
          <a:ln w="9525">
            <a:noFill/>
            <a:miter lim="800000"/>
            <a:headEnd/>
            <a:tailEnd/>
          </a:ln>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9091" t="11248" r="1770" b="9277"/>
          <a:stretch/>
        </p:blipFill>
        <p:spPr>
          <a:xfrm>
            <a:off x="8722480" y="5255020"/>
            <a:ext cx="808871" cy="1231110"/>
          </a:xfrm>
          <a:prstGeom prst="rect">
            <a:avLst/>
          </a:prstGeom>
        </p:spPr>
      </p:pic>
    </p:spTree>
    <p:extLst>
      <p:ext uri="{BB962C8B-B14F-4D97-AF65-F5344CB8AC3E}">
        <p14:creationId xmlns:p14="http://schemas.microsoft.com/office/powerpoint/2010/main" val="179276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9C9C9"/>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chemeClr val="bg1"/>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sp>
        <p:nvSpPr>
          <p:cNvPr id="9"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0"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tx1">
                    <a:lumMod val="65000"/>
                    <a:lumOff val="35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A302B7F9-CD2C-4F57-9694-1A208931A75D}" type="slidenum">
              <a:rPr lang="en-US"/>
              <a:pPr/>
              <a:t>‹#›</a:t>
            </a:fld>
            <a:endParaRPr lang="en-US"/>
          </a:p>
        </p:txBody>
      </p:sp>
      <p:pic>
        <p:nvPicPr>
          <p:cNvPr id="8" name="Picture 1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531351" y="5029199"/>
            <a:ext cx="1947635" cy="1663701"/>
          </a:xfrm>
          <a:prstGeom prst="rect">
            <a:avLst/>
          </a:prstGeom>
          <a:noFill/>
          <a:ln w="9525">
            <a:noFill/>
            <a:miter lim="800000"/>
            <a:headEnd/>
            <a:tailEnd/>
          </a:ln>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9091" t="11248" r="1770" b="9277"/>
          <a:stretch/>
        </p:blipFill>
        <p:spPr>
          <a:xfrm>
            <a:off x="8722480" y="5255020"/>
            <a:ext cx="808871" cy="1231110"/>
          </a:xfrm>
          <a:prstGeom prst="rect">
            <a:avLst/>
          </a:prstGeom>
        </p:spPr>
      </p:pic>
    </p:spTree>
    <p:extLst>
      <p:ext uri="{BB962C8B-B14F-4D97-AF65-F5344CB8AC3E}">
        <p14:creationId xmlns:p14="http://schemas.microsoft.com/office/powerpoint/2010/main" val="3069994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286001"/>
            <a:ext cx="9867900" cy="1285874"/>
          </a:xfrm>
          <a:prstGeom prst="rect">
            <a:avLst/>
          </a:prstGeom>
          <a:noFill/>
          <a:ln w="9525">
            <a:noFill/>
            <a:miter lim="800000"/>
            <a:headEnd/>
            <a:tailEnd/>
          </a:ln>
        </p:spPr>
        <p:txBody>
          <a:bodyPr anchor="b"/>
          <a:lstStyle>
            <a:lvl1pPr>
              <a:defRPr sz="3600" baseline="0">
                <a:solidFill>
                  <a:schemeClr val="tx2"/>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406401" y="3687764"/>
            <a:ext cx="9901767" cy="854075"/>
          </a:xfrm>
        </p:spPr>
        <p:txBody>
          <a:body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fld id="{AB1A7DF2-B97F-47DB-A442-9297A3D23B0B}" type="slidenum">
              <a:rPr lang="en-US"/>
              <a:pPr/>
              <a:t>‹#›</a:t>
            </a:fld>
            <a:endParaRPr lang="en-US"/>
          </a:p>
        </p:txBody>
      </p:sp>
    </p:spTree>
    <p:extLst>
      <p:ext uri="{BB962C8B-B14F-4D97-AF65-F5344CB8AC3E}">
        <p14:creationId xmlns:p14="http://schemas.microsoft.com/office/powerpoint/2010/main" val="7884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 top">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74638"/>
            <a:ext cx="9867900"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3" name="Slide Number Placeholder 5"/>
          <p:cNvSpPr>
            <a:spLocks noGrp="1"/>
          </p:cNvSpPr>
          <p:nvPr>
            <p:ph type="sldNum" sz="quarter" idx="10"/>
          </p:nvPr>
        </p:nvSpPr>
        <p:spPr/>
        <p:txBody>
          <a:bodyPr/>
          <a:lstStyle>
            <a:lvl1pPr>
              <a:defRPr/>
            </a:lvl1pPr>
          </a:lstStyle>
          <a:p>
            <a:fld id="{5A38D5EA-7F71-427A-BF29-9B891F2EFE52}" type="slidenum">
              <a:rPr lang="en-US"/>
              <a:pPr/>
              <a:t>‹#›</a:t>
            </a:fld>
            <a:endParaRPr lang="en-US"/>
          </a:p>
        </p:txBody>
      </p:sp>
    </p:spTree>
    <p:extLst>
      <p:ext uri="{BB962C8B-B14F-4D97-AF65-F5344CB8AC3E}">
        <p14:creationId xmlns:p14="http://schemas.microsoft.com/office/powerpoint/2010/main" val="14850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74638"/>
            <a:ext cx="9867900"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5452240" y="1230511"/>
            <a:ext cx="4825557" cy="663266"/>
          </a:xfrm>
        </p:spPr>
        <p:txBody>
          <a:bodyPr/>
          <a:lstStyle>
            <a:lvl1pPr>
              <a:defRPr sz="1800"/>
            </a:lvl1pPr>
          </a:lstStyle>
          <a:p>
            <a:pPr lvl="0"/>
            <a:r>
              <a:rPr lang="en-US" smtClean="0"/>
              <a:t>Click to edit Master text styles</a:t>
            </a:r>
          </a:p>
        </p:txBody>
      </p:sp>
      <p:sp>
        <p:nvSpPr>
          <p:cNvPr id="9" name="Text Placeholder 3"/>
          <p:cNvSpPr>
            <a:spLocks noGrp="1"/>
          </p:cNvSpPr>
          <p:nvPr>
            <p:ph type="body" sz="quarter" idx="13"/>
          </p:nvPr>
        </p:nvSpPr>
        <p:spPr>
          <a:xfrm>
            <a:off x="392647" y="1233486"/>
            <a:ext cx="4825557" cy="663266"/>
          </a:xfrm>
        </p:spPr>
        <p:txBody>
          <a:bodyPr/>
          <a:lstStyle>
            <a:lvl1pPr>
              <a:defRPr sz="1800"/>
            </a:lvl1pPr>
          </a:lstStyle>
          <a:p>
            <a:pPr lvl="0"/>
            <a:r>
              <a:rPr lang="en-US" smtClean="0"/>
              <a:t>Click to edit Master text styles</a:t>
            </a:r>
          </a:p>
        </p:txBody>
      </p:sp>
      <p:sp>
        <p:nvSpPr>
          <p:cNvPr id="3" name="Content Placeholder 2"/>
          <p:cNvSpPr>
            <a:spLocks noGrp="1"/>
          </p:cNvSpPr>
          <p:nvPr>
            <p:ph sz="quarter" idx="15"/>
          </p:nvPr>
        </p:nvSpPr>
        <p:spPr>
          <a:xfrm>
            <a:off x="389467" y="1981200"/>
            <a:ext cx="4809067"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5452533" y="1981200"/>
            <a:ext cx="48260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AF910B5B-3AE8-412C-8088-9F9775D2C769}" type="slidenum">
              <a:rPr lang="en-US"/>
              <a:pPr/>
              <a:t>‹#›</a:t>
            </a:fld>
            <a:endParaRPr lang="en-US"/>
          </a:p>
        </p:txBody>
      </p:sp>
    </p:spTree>
    <p:extLst>
      <p:ext uri="{BB962C8B-B14F-4D97-AF65-F5344CB8AC3E}">
        <p14:creationId xmlns:p14="http://schemas.microsoft.com/office/powerpoint/2010/main" val="389763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40386B2-3817-4918-A310-D69F76A7304A}" type="slidenum">
              <a:rPr lang="en-US"/>
              <a:pPr/>
              <a:t>‹#›</a:t>
            </a:fld>
            <a:endParaRPr lang="en-US"/>
          </a:p>
        </p:txBody>
      </p:sp>
    </p:spTree>
    <p:extLst>
      <p:ext uri="{BB962C8B-B14F-4D97-AF65-F5344CB8AC3E}">
        <p14:creationId xmlns:p14="http://schemas.microsoft.com/office/powerpoint/2010/main" val="53721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245D5C95-E054-4AB1-8A14-98F1FBC06044}" type="slidenum">
              <a:rPr lang="en-US"/>
              <a:pPr/>
              <a:t>‹#›</a:t>
            </a:fld>
            <a:endParaRPr lang="en-US"/>
          </a:p>
        </p:txBody>
      </p:sp>
    </p:spTree>
    <p:extLst>
      <p:ext uri="{BB962C8B-B14F-4D97-AF65-F5344CB8AC3E}">
        <p14:creationId xmlns:p14="http://schemas.microsoft.com/office/powerpoint/2010/main" val="2206112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lack 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57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1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771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579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74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1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23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9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st Page with camo">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alpha val="89018"/>
            </a:srgbClr>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pic>
        <p:nvPicPr>
          <p:cNvPr id="5" name="Picture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31351" y="5118100"/>
            <a:ext cx="2309283" cy="1504950"/>
          </a:xfrm>
          <a:prstGeom prst="rect">
            <a:avLst/>
          </a:prstGeom>
          <a:noFill/>
          <a:ln w="9525">
            <a:noFill/>
            <a:miter lim="800000"/>
            <a:headEnd/>
            <a:tailEnd/>
          </a:ln>
        </p:spPr>
      </p:pic>
      <p:sp>
        <p:nvSpPr>
          <p:cNvPr id="2"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solidFill>
                  <a:schemeClr val="bg1"/>
                </a:solidFill>
              </a:defRPr>
            </a:lvl1pPr>
          </a:lstStyle>
          <a:p>
            <a:fld id="{961F88F3-44FF-4388-86E2-387CAFDE6511}" type="slidenum">
              <a:rPr lang="en-US">
                <a:solidFill>
                  <a:srgbClr val="FFFFFF"/>
                </a:solidFill>
              </a:rPr>
              <a:pPr/>
              <a:t>‹#›</a:t>
            </a:fld>
            <a:endParaRPr lang="en-US">
              <a:solidFill>
                <a:srgbClr val="FFFFFF"/>
              </a:solidFill>
            </a:endParaRPr>
          </a:p>
        </p:txBody>
      </p:sp>
      <p:pic>
        <p:nvPicPr>
          <p:cNvPr id="10" name="Picture 9" descr="USACHCS Seal2.png"/>
          <p:cNvPicPr>
            <a:picLocks noChangeAspect="1"/>
          </p:cNvPicPr>
          <p:nvPr userDrawn="1"/>
        </p:nvPicPr>
        <p:blipFill>
          <a:blip r:embed="rId4" cstate="screen">
            <a:clrChange>
              <a:clrFrom>
                <a:srgbClr val="21B14C"/>
              </a:clrFrom>
              <a:clrTo>
                <a:srgbClr val="21B14C">
                  <a:alpha val="0"/>
                </a:srgbClr>
              </a:clrTo>
            </a:clrChange>
            <a:extLst>
              <a:ext uri="{28A0092B-C50C-407E-A947-70E740481C1C}">
                <a14:useLocalDpi xmlns:a14="http://schemas.microsoft.com/office/drawing/2010/main"/>
              </a:ext>
            </a:extLst>
          </a:blip>
          <a:srcRect/>
          <a:stretch>
            <a:fillRect/>
          </a:stretch>
        </p:blipFill>
        <p:spPr>
          <a:xfrm>
            <a:off x="8865833" y="5380692"/>
            <a:ext cx="780996" cy="980159"/>
          </a:xfrm>
          <a:prstGeom prst="rect">
            <a:avLst/>
          </a:prstGeom>
        </p:spPr>
      </p:pic>
    </p:spTree>
    <p:extLst>
      <p:ext uri="{BB962C8B-B14F-4D97-AF65-F5344CB8AC3E}">
        <p14:creationId xmlns:p14="http://schemas.microsoft.com/office/powerpoint/2010/main" val="219669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97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93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639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15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st Page dark">
    <p:bg>
      <p:bgPr>
        <a:solidFill>
          <a:srgbClr val="82786F"/>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B4324"/>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pic>
        <p:nvPicPr>
          <p:cNvPr id="5" name="Picture 1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31351" y="5118100"/>
            <a:ext cx="2309283" cy="1504950"/>
          </a:xfrm>
          <a:prstGeom prst="rect">
            <a:avLst/>
          </a:prstGeom>
          <a:noFill/>
          <a:ln w="9525">
            <a:noFill/>
            <a:miter lim="800000"/>
            <a:headEnd/>
            <a:tailEnd/>
          </a:ln>
        </p:spPr>
      </p:pic>
      <p:sp>
        <p:nvSpPr>
          <p:cNvPr id="7" name="TextBox 11"/>
          <p:cNvSpPr txBox="1">
            <a:spLocks noChangeArrowheads="1"/>
          </p:cNvSpPr>
          <p:nvPr/>
        </p:nvSpPr>
        <p:spPr bwMode="auto">
          <a:xfrm>
            <a:off x="-717551" y="498792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endParaRPr lang="en-US" sz="1800" smtClean="0">
              <a:solidFill>
                <a:srgbClr val="000000"/>
              </a:solidFill>
            </a:endParaRPr>
          </a:p>
        </p:txBody>
      </p:sp>
      <p:sp>
        <p:nvSpPr>
          <p:cNvPr id="2"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9" name="Slide Number Placeholder 3"/>
          <p:cNvSpPr>
            <a:spLocks noGrp="1"/>
          </p:cNvSpPr>
          <p:nvPr>
            <p:ph type="sldNum" sz="quarter" idx="13"/>
          </p:nvPr>
        </p:nvSpPr>
        <p:spPr/>
        <p:txBody>
          <a:bodyPr/>
          <a:lstStyle>
            <a:lvl1pPr>
              <a:defRPr>
                <a:solidFill>
                  <a:schemeClr val="bg1"/>
                </a:solidFill>
              </a:defRPr>
            </a:lvl1pPr>
          </a:lstStyle>
          <a:p>
            <a:fld id="{CD56C675-5632-4009-8937-B24E43D0703A}" type="slidenum">
              <a:rPr lang="en-US">
                <a:solidFill>
                  <a:srgbClr val="FFFFFF"/>
                </a:solidFill>
              </a:rPr>
              <a:pPr/>
              <a:t>‹#›</a:t>
            </a:fld>
            <a:endParaRPr lang="en-US">
              <a:solidFill>
                <a:srgbClr val="FFFFFF"/>
              </a:solidFill>
            </a:endParaRPr>
          </a:p>
        </p:txBody>
      </p:sp>
      <p:pic>
        <p:nvPicPr>
          <p:cNvPr id="11" name="Picture 10" descr="USACHCS Seal2.png"/>
          <p:cNvPicPr>
            <a:picLocks noChangeAspect="1"/>
          </p:cNvPicPr>
          <p:nvPr userDrawn="1"/>
        </p:nvPicPr>
        <p:blipFill>
          <a:blip r:embed="rId3" cstate="screen">
            <a:clrChange>
              <a:clrFrom>
                <a:srgbClr val="21B14C"/>
              </a:clrFrom>
              <a:clrTo>
                <a:srgbClr val="21B14C">
                  <a:alpha val="0"/>
                </a:srgbClr>
              </a:clrTo>
            </a:clrChange>
            <a:extLst>
              <a:ext uri="{28A0092B-C50C-407E-A947-70E740481C1C}">
                <a14:useLocalDpi xmlns:a14="http://schemas.microsoft.com/office/drawing/2010/main"/>
              </a:ext>
            </a:extLst>
          </a:blip>
          <a:srcRect/>
          <a:stretch>
            <a:fillRect/>
          </a:stretch>
        </p:blipFill>
        <p:spPr>
          <a:xfrm>
            <a:off x="8865833" y="5380692"/>
            <a:ext cx="780996" cy="980159"/>
          </a:xfrm>
          <a:prstGeom prst="rect">
            <a:avLst/>
          </a:prstGeom>
        </p:spPr>
      </p:pic>
    </p:spTree>
    <p:extLst>
      <p:ext uri="{BB962C8B-B14F-4D97-AF65-F5344CB8AC3E}">
        <p14:creationId xmlns:p14="http://schemas.microsoft.com/office/powerpoint/2010/main" val="174006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st Page light">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pic>
        <p:nvPicPr>
          <p:cNvPr id="5" name="Picture 1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31351" y="5118100"/>
            <a:ext cx="2309283" cy="1504950"/>
          </a:xfrm>
          <a:prstGeom prst="rect">
            <a:avLst/>
          </a:prstGeom>
          <a:noFill/>
          <a:ln w="9525">
            <a:noFill/>
            <a:miter lim="800000"/>
            <a:headEnd/>
            <a:tailEnd/>
          </a:ln>
        </p:spPr>
      </p:pic>
      <p:sp>
        <p:nvSpPr>
          <p:cNvPr id="2"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B247403C-5909-47DD-99F5-DC7B2C044542}" type="slidenum">
              <a:rPr lang="en-US"/>
              <a:pPr/>
              <a:t>‹#›</a:t>
            </a:fld>
            <a:endParaRPr lang="en-US"/>
          </a:p>
        </p:txBody>
      </p:sp>
      <p:pic>
        <p:nvPicPr>
          <p:cNvPr id="10" name="Picture 9" descr="USACHCS Seal2.png"/>
          <p:cNvPicPr>
            <a:picLocks noChangeAspect="1"/>
          </p:cNvPicPr>
          <p:nvPr userDrawn="1"/>
        </p:nvPicPr>
        <p:blipFill>
          <a:blip r:embed="rId3" cstate="screen">
            <a:clrChange>
              <a:clrFrom>
                <a:srgbClr val="21B14C"/>
              </a:clrFrom>
              <a:clrTo>
                <a:srgbClr val="21B14C">
                  <a:alpha val="0"/>
                </a:srgbClr>
              </a:clrTo>
            </a:clrChange>
            <a:extLst>
              <a:ext uri="{28A0092B-C50C-407E-A947-70E740481C1C}">
                <a14:useLocalDpi xmlns:a14="http://schemas.microsoft.com/office/drawing/2010/main"/>
              </a:ext>
            </a:extLst>
          </a:blip>
          <a:srcRect/>
          <a:stretch>
            <a:fillRect/>
          </a:stretch>
        </p:blipFill>
        <p:spPr>
          <a:xfrm>
            <a:off x="8865833" y="5380692"/>
            <a:ext cx="780996" cy="980159"/>
          </a:xfrm>
          <a:prstGeom prst="rect">
            <a:avLst/>
          </a:prstGeom>
        </p:spPr>
      </p:pic>
    </p:spTree>
    <p:extLst>
      <p:ext uri="{BB962C8B-B14F-4D97-AF65-F5344CB8AC3E}">
        <p14:creationId xmlns:p14="http://schemas.microsoft.com/office/powerpoint/2010/main" val="422760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9C9C9"/>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264584" y="161925"/>
            <a:ext cx="11421533"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chemeClr val="bg1"/>
          </a:solidFill>
          <a:ln w="9525">
            <a:noFill/>
            <a:round/>
            <a:headEnd/>
            <a:tailEnd/>
          </a:ln>
        </p:spPr>
        <p:txBody>
          <a:bodyPr/>
          <a:lstStyle/>
          <a:p>
            <a:pPr fontAlgn="base">
              <a:spcBef>
                <a:spcPct val="0"/>
              </a:spcBef>
              <a:spcAft>
                <a:spcPct val="0"/>
              </a:spcAft>
            </a:pPr>
            <a:endParaRPr lang="en-US" sz="2400">
              <a:solidFill>
                <a:srgbClr val="000000"/>
              </a:solidFill>
              <a:ea typeface="ＭＳ Ｐゴシック" pitchFamily="34" charset="-128"/>
            </a:endParaRPr>
          </a:p>
        </p:txBody>
      </p:sp>
      <p:pic>
        <p:nvPicPr>
          <p:cNvPr id="6" name="Picture 3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9234" y="5118101"/>
            <a:ext cx="2302933" cy="1503363"/>
          </a:xfrm>
          <a:prstGeom prst="rect">
            <a:avLst/>
          </a:prstGeom>
          <a:noFill/>
          <a:ln w="9525">
            <a:noFill/>
            <a:miter lim="800000"/>
            <a:headEnd/>
            <a:tailEnd/>
          </a:ln>
        </p:spPr>
      </p:pic>
      <p:sp>
        <p:nvSpPr>
          <p:cNvPr id="9" name="Title 1"/>
          <p:cNvSpPr>
            <a:spLocks noGrp="1"/>
          </p:cNvSpPr>
          <p:nvPr>
            <p:ph type="title"/>
          </p:nvPr>
        </p:nvSpPr>
        <p:spPr>
          <a:xfrm>
            <a:off x="546100" y="531813"/>
            <a:ext cx="9144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0" name="Text Placeholder 7"/>
          <p:cNvSpPr>
            <a:spLocks noGrp="1"/>
          </p:cNvSpPr>
          <p:nvPr>
            <p:ph type="body" sz="quarter" idx="12"/>
          </p:nvPr>
        </p:nvSpPr>
        <p:spPr>
          <a:xfrm>
            <a:off x="546100" y="3275013"/>
            <a:ext cx="9144000" cy="1371600"/>
          </a:xfrm>
          <a:noFill/>
          <a:ln w="9525">
            <a:noFill/>
            <a:miter lim="800000"/>
            <a:headEnd/>
            <a:tailEnd/>
          </a:ln>
        </p:spPr>
        <p:txBody>
          <a:bodyPr/>
          <a:lstStyle>
            <a:lvl1pPr>
              <a:lnSpc>
                <a:spcPts val="2000"/>
              </a:lnSpc>
              <a:defRPr lang="en-US" sz="2000" kern="1200" dirty="0" smtClean="0">
                <a:solidFill>
                  <a:schemeClr val="tx1">
                    <a:lumMod val="65000"/>
                    <a:lumOff val="35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A302B7F9-CD2C-4F57-9694-1A208931A75D}" type="slidenum">
              <a:rPr lang="en-US"/>
              <a:pPr/>
              <a:t>‹#›</a:t>
            </a:fld>
            <a:endParaRPr lang="en-US"/>
          </a:p>
        </p:txBody>
      </p:sp>
      <p:pic>
        <p:nvPicPr>
          <p:cNvPr id="11" name="Picture 10" descr="USACHCS Seal2.png"/>
          <p:cNvPicPr>
            <a:picLocks noChangeAspect="1"/>
          </p:cNvPicPr>
          <p:nvPr userDrawn="1"/>
        </p:nvPicPr>
        <p:blipFill>
          <a:blip r:embed="rId3" cstate="screen">
            <a:clrChange>
              <a:clrFrom>
                <a:srgbClr val="21B14C"/>
              </a:clrFrom>
              <a:clrTo>
                <a:srgbClr val="21B14C">
                  <a:alpha val="0"/>
                </a:srgbClr>
              </a:clrTo>
            </a:clrChange>
            <a:extLst>
              <a:ext uri="{28A0092B-C50C-407E-A947-70E740481C1C}">
                <a14:useLocalDpi xmlns:a14="http://schemas.microsoft.com/office/drawing/2010/main"/>
              </a:ext>
            </a:extLst>
          </a:blip>
          <a:srcRect/>
          <a:stretch>
            <a:fillRect/>
          </a:stretch>
        </p:blipFill>
        <p:spPr>
          <a:xfrm>
            <a:off x="8865833" y="5380692"/>
            <a:ext cx="780996" cy="980159"/>
          </a:xfrm>
          <a:prstGeom prst="rect">
            <a:avLst/>
          </a:prstGeom>
        </p:spPr>
      </p:pic>
    </p:spTree>
    <p:extLst>
      <p:ext uri="{BB962C8B-B14F-4D97-AF65-F5344CB8AC3E}">
        <p14:creationId xmlns:p14="http://schemas.microsoft.com/office/powerpoint/2010/main" val="29332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286001"/>
            <a:ext cx="9867900" cy="1285874"/>
          </a:xfrm>
          <a:prstGeom prst="rect">
            <a:avLst/>
          </a:prstGeom>
          <a:noFill/>
          <a:ln w="9525">
            <a:noFill/>
            <a:miter lim="800000"/>
            <a:headEnd/>
            <a:tailEnd/>
          </a:ln>
        </p:spPr>
        <p:txBody>
          <a:bodyPr anchor="b"/>
          <a:lstStyle>
            <a:lvl1pPr>
              <a:defRPr sz="3600" baseline="0">
                <a:solidFill>
                  <a:schemeClr val="tx2"/>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406401" y="3687764"/>
            <a:ext cx="9901767" cy="854075"/>
          </a:xfrm>
        </p:spPr>
        <p:txBody>
          <a:body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fld id="{AB1A7DF2-B97F-47DB-A442-9297A3D23B0B}" type="slidenum">
              <a:rPr lang="en-US"/>
              <a:pPr/>
              <a:t>‹#›</a:t>
            </a:fld>
            <a:endParaRPr lang="en-US"/>
          </a:p>
        </p:txBody>
      </p:sp>
    </p:spTree>
    <p:extLst>
      <p:ext uri="{BB962C8B-B14F-4D97-AF65-F5344CB8AC3E}">
        <p14:creationId xmlns:p14="http://schemas.microsoft.com/office/powerpoint/2010/main" val="258300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op">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1" y="274638"/>
            <a:ext cx="9867900"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3" name="Slide Number Placeholder 5"/>
          <p:cNvSpPr>
            <a:spLocks noGrp="1"/>
          </p:cNvSpPr>
          <p:nvPr>
            <p:ph type="sldNum" sz="quarter" idx="10"/>
          </p:nvPr>
        </p:nvSpPr>
        <p:spPr/>
        <p:txBody>
          <a:bodyPr/>
          <a:lstStyle>
            <a:lvl1pPr>
              <a:defRPr/>
            </a:lvl1pPr>
          </a:lstStyle>
          <a:p>
            <a:fld id="{5A38D5EA-7F71-427A-BF29-9B891F2EFE52}" type="slidenum">
              <a:rPr lang="en-US"/>
              <a:pPr/>
              <a:t>‹#›</a:t>
            </a:fld>
            <a:endParaRPr lang="en-US"/>
          </a:p>
        </p:txBody>
      </p:sp>
    </p:spTree>
    <p:extLst>
      <p:ext uri="{BB962C8B-B14F-4D97-AF65-F5344CB8AC3E}">
        <p14:creationId xmlns:p14="http://schemas.microsoft.com/office/powerpoint/2010/main" val="298761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40386B2-3817-4918-A310-D69F76A7304A}" type="slidenum">
              <a:rPr lang="en-US"/>
              <a:pPr/>
              <a:t>‹#›</a:t>
            </a:fld>
            <a:endParaRPr lang="en-US"/>
          </a:p>
        </p:txBody>
      </p:sp>
    </p:spTree>
    <p:extLst>
      <p:ext uri="{BB962C8B-B14F-4D97-AF65-F5344CB8AC3E}">
        <p14:creationId xmlns:p14="http://schemas.microsoft.com/office/powerpoint/2010/main" val="306826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grpSp>
        <p:nvGrpSpPr>
          <p:cNvPr id="16" name="Group 15"/>
          <p:cNvGrpSpPr/>
          <p:nvPr/>
        </p:nvGrpSpPr>
        <p:grpSpPr>
          <a:xfrm>
            <a:off x="245535" y="167421"/>
            <a:ext cx="11716335" cy="6516053"/>
            <a:chOff x="184151" y="167420"/>
            <a:chExt cx="8787251" cy="6516053"/>
          </a:xfrm>
          <a:solidFill>
            <a:schemeClr val="bg1"/>
          </a:solidFill>
        </p:grpSpPr>
        <p:sp>
          <p:nvSpPr>
            <p:cNvPr id="17" name="Round Same Side Corner Rectangle 23"/>
            <p:cNvSpPr/>
            <p:nvPr/>
          </p:nvSpPr>
          <p:spPr>
            <a:xfrm rot="10800000" flipH="1" flipV="1">
              <a:off x="6787401" y="603816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18" name="Round Same Side Corner Rectangle 23"/>
            <p:cNvSpPr/>
            <p:nvPr/>
          </p:nvSpPr>
          <p:spPr>
            <a:xfrm rot="16200000" flipH="1">
              <a:off x="7950622" y="534084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19" name="Round Same Side Corner Rectangle 18"/>
            <p:cNvSpPr/>
            <p:nvPr/>
          </p:nvSpPr>
          <p:spPr>
            <a:xfrm>
              <a:off x="7280275"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20" name="Round Same Side Corner Rectangle 19"/>
            <p:cNvSpPr/>
            <p:nvPr/>
          </p:nvSpPr>
          <p:spPr>
            <a:xfrm>
              <a:off x="184597" y="4590507"/>
              <a:ext cx="8070570"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21" name="Round Same Side Corner Rectangle 20"/>
            <p:cNvSpPr/>
            <p:nvPr/>
          </p:nvSpPr>
          <p:spPr>
            <a:xfrm>
              <a:off x="184151" y="167420"/>
              <a:ext cx="8071016"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22" name="Rectangle 21"/>
            <p:cNvSpPr/>
            <p:nvPr/>
          </p:nvSpPr>
          <p:spPr>
            <a:xfrm>
              <a:off x="184597" y="1078081"/>
              <a:ext cx="8070403" cy="37215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grpSp>
      <p:pic>
        <p:nvPicPr>
          <p:cNvPr id="1027" name="Picture 33"/>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566401" y="5715001"/>
            <a:ext cx="1477433" cy="963613"/>
          </a:xfrm>
          <a:prstGeom prst="rect">
            <a:avLst/>
          </a:prstGeom>
          <a:noFill/>
          <a:ln w="9525">
            <a:noFill/>
            <a:miter lim="800000"/>
            <a:headEnd/>
            <a:tailEnd/>
          </a:ln>
        </p:spPr>
      </p:pic>
      <p:sp>
        <p:nvSpPr>
          <p:cNvPr id="4099" name="Title Placeholder 1"/>
          <p:cNvSpPr>
            <a:spLocks noGrp="1"/>
          </p:cNvSpPr>
          <p:nvPr>
            <p:ph type="title"/>
          </p:nvPr>
        </p:nvSpPr>
        <p:spPr bwMode="auto">
          <a:xfrm>
            <a:off x="406401" y="274639"/>
            <a:ext cx="9867900"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1" y="1228726"/>
            <a:ext cx="9867900"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1884" y="6356351"/>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ea typeface="+mn-ea"/>
                <a:cs typeface="Arial" pitchFamily="34" charset="0"/>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11074400" y="228601"/>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cs typeface="Arial" pitchFamily="34" charset="0"/>
              </a:defRPr>
            </a:lvl1pPr>
          </a:lstStyle>
          <a:p>
            <a:pPr fontAlgn="base">
              <a:spcBef>
                <a:spcPct val="0"/>
              </a:spcBef>
              <a:spcAft>
                <a:spcPct val="0"/>
              </a:spcAft>
            </a:pPr>
            <a:fld id="{8963873F-C6B6-4729-B88F-4655270CF96A}" type="slidenum">
              <a:rPr lang="en-US">
                <a:ea typeface="ＭＳ Ｐゴシック" pitchFamily="34" charset="-128"/>
              </a:rPr>
              <a:pPr fontAlgn="base">
                <a:spcBef>
                  <a:spcPct val="0"/>
                </a:spcBef>
                <a:spcAft>
                  <a:spcPct val="0"/>
                </a:spcAft>
              </a:pPr>
              <a:t>‹#›</a:t>
            </a:fld>
            <a:endParaRPr lang="en-US">
              <a:ea typeface="ＭＳ Ｐゴシック" pitchFamily="34" charset="-128"/>
            </a:endParaRPr>
          </a:p>
        </p:txBody>
      </p:sp>
      <p:pic>
        <p:nvPicPr>
          <p:cNvPr id="1033" name="Picture 6"/>
          <p:cNvPicPr>
            <a:picLocks noChangeAspect="1"/>
          </p:cNvPicPr>
          <p:nvPr/>
        </p:nvPicPr>
        <p:blipFill>
          <a:blip r:embed="rId14"/>
          <a:srcRect/>
          <a:stretch>
            <a:fillRect/>
          </a:stretch>
        </p:blipFill>
        <p:spPr bwMode="auto">
          <a:xfrm>
            <a:off x="6079067" y="3416301"/>
            <a:ext cx="25400" cy="3175"/>
          </a:xfrm>
          <a:prstGeom prst="rect">
            <a:avLst/>
          </a:prstGeom>
          <a:noFill/>
          <a:ln w="9525">
            <a:noFill/>
            <a:miter lim="800000"/>
            <a:headEnd/>
            <a:tailEnd/>
          </a:ln>
        </p:spPr>
      </p:pic>
      <p:pic>
        <p:nvPicPr>
          <p:cNvPr id="23" name="Picture 22" descr="USACHCS LOGO POWER POINT.jp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26424" y="5890847"/>
            <a:ext cx="570523" cy="641838"/>
          </a:xfrm>
          <a:prstGeom prst="rect">
            <a:avLst/>
          </a:prstGeom>
        </p:spPr>
      </p:pic>
    </p:spTree>
    <p:extLst>
      <p:ext uri="{BB962C8B-B14F-4D97-AF65-F5344CB8AC3E}">
        <p14:creationId xmlns:p14="http://schemas.microsoft.com/office/powerpoint/2010/main" val="739133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2400" b="1" kern="1200" cap="all">
          <a:solidFill>
            <a:srgbClr val="97847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defRPr sz="2400" kern="1200">
          <a:solidFill>
            <a:schemeClr val="tx2"/>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grpSp>
        <p:nvGrpSpPr>
          <p:cNvPr id="16" name="Group 15"/>
          <p:cNvGrpSpPr/>
          <p:nvPr/>
        </p:nvGrpSpPr>
        <p:grpSpPr>
          <a:xfrm>
            <a:off x="245535" y="167421"/>
            <a:ext cx="11716335" cy="6516053"/>
            <a:chOff x="184151" y="167420"/>
            <a:chExt cx="8787251" cy="6516053"/>
          </a:xfrm>
          <a:solidFill>
            <a:schemeClr val="bg1"/>
          </a:solidFill>
        </p:grpSpPr>
        <p:sp>
          <p:nvSpPr>
            <p:cNvPr id="17" name="Round Same Side Corner Rectangle 23"/>
            <p:cNvSpPr/>
            <p:nvPr/>
          </p:nvSpPr>
          <p:spPr>
            <a:xfrm rot="10800000" flipH="1" flipV="1">
              <a:off x="6787401" y="603816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18" name="Round Same Side Corner Rectangle 23"/>
            <p:cNvSpPr/>
            <p:nvPr/>
          </p:nvSpPr>
          <p:spPr>
            <a:xfrm rot="16200000" flipH="1">
              <a:off x="7950622" y="534084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19" name="Round Same Side Corner Rectangle 18"/>
            <p:cNvSpPr/>
            <p:nvPr/>
          </p:nvSpPr>
          <p:spPr>
            <a:xfrm>
              <a:off x="7280275"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20" name="Round Same Side Corner Rectangle 19"/>
            <p:cNvSpPr/>
            <p:nvPr/>
          </p:nvSpPr>
          <p:spPr>
            <a:xfrm>
              <a:off x="184597" y="4590507"/>
              <a:ext cx="8070570"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21" name="Round Same Side Corner Rectangle 20"/>
            <p:cNvSpPr/>
            <p:nvPr/>
          </p:nvSpPr>
          <p:spPr>
            <a:xfrm>
              <a:off x="184151" y="167420"/>
              <a:ext cx="8071016"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22" name="Rectangle 21"/>
            <p:cNvSpPr/>
            <p:nvPr/>
          </p:nvSpPr>
          <p:spPr>
            <a:xfrm>
              <a:off x="184597" y="1078081"/>
              <a:ext cx="8070403" cy="37215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grpSp>
      <p:pic>
        <p:nvPicPr>
          <p:cNvPr id="1027" name="Picture 33"/>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608649" y="5671382"/>
            <a:ext cx="1477433" cy="1102348"/>
          </a:xfrm>
          <a:prstGeom prst="rect">
            <a:avLst/>
          </a:prstGeom>
          <a:noFill/>
          <a:ln w="9525">
            <a:noFill/>
            <a:miter lim="800000"/>
            <a:headEnd/>
            <a:tailEnd/>
          </a:ln>
        </p:spPr>
      </p:pic>
      <p:sp>
        <p:nvSpPr>
          <p:cNvPr id="4099" name="Title Placeholder 1"/>
          <p:cNvSpPr>
            <a:spLocks noGrp="1"/>
          </p:cNvSpPr>
          <p:nvPr>
            <p:ph type="title"/>
          </p:nvPr>
        </p:nvSpPr>
        <p:spPr bwMode="auto">
          <a:xfrm>
            <a:off x="406401" y="274639"/>
            <a:ext cx="9867900"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1" y="1228726"/>
            <a:ext cx="9867900"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1884" y="6356351"/>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ea typeface="+mn-ea"/>
                <a:cs typeface="Arial" pitchFamily="34" charset="0"/>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11074400" y="228601"/>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cs typeface="Arial" pitchFamily="34" charset="0"/>
              </a:defRPr>
            </a:lvl1pPr>
          </a:lstStyle>
          <a:p>
            <a:pPr fontAlgn="base">
              <a:spcBef>
                <a:spcPct val="0"/>
              </a:spcBef>
              <a:spcAft>
                <a:spcPct val="0"/>
              </a:spcAft>
            </a:pPr>
            <a:fld id="{8963873F-C6B6-4729-B88F-4655270CF96A}" type="slidenum">
              <a:rPr lang="en-US">
                <a:ea typeface="ＭＳ Ｐゴシック" pitchFamily="34" charset="-128"/>
              </a:rPr>
              <a:pPr fontAlgn="base">
                <a:spcBef>
                  <a:spcPct val="0"/>
                </a:spcBef>
                <a:spcAft>
                  <a:spcPct val="0"/>
                </a:spcAft>
              </a:pPr>
              <a:t>‹#›</a:t>
            </a:fld>
            <a:endParaRPr lang="en-US">
              <a:ea typeface="ＭＳ Ｐゴシック" pitchFamily="34" charset="-128"/>
            </a:endParaRPr>
          </a:p>
        </p:txBody>
      </p:sp>
      <p:pic>
        <p:nvPicPr>
          <p:cNvPr id="1033" name="Picture 6"/>
          <p:cNvPicPr>
            <a:picLocks noChangeAspect="1"/>
          </p:cNvPicPr>
          <p:nvPr/>
        </p:nvPicPr>
        <p:blipFill>
          <a:blip r:embed="rId14"/>
          <a:srcRect/>
          <a:stretch>
            <a:fillRect/>
          </a:stretch>
        </p:blipFill>
        <p:spPr bwMode="auto">
          <a:xfrm>
            <a:off x="6079067" y="3416301"/>
            <a:ext cx="25400" cy="3175"/>
          </a:xfrm>
          <a:prstGeom prst="rect">
            <a:avLst/>
          </a:prstGeom>
          <a:noFill/>
          <a:ln w="9525">
            <a:noFill/>
            <a:miter lim="800000"/>
            <a:headEnd/>
            <a:tailEnd/>
          </a:ln>
        </p:spPr>
      </p:pic>
      <p:pic>
        <p:nvPicPr>
          <p:cNvPr id="25" name="Picture 24"/>
          <p:cNvPicPr>
            <a:picLocks noChangeAspect="1"/>
          </p:cNvPicPr>
          <p:nvPr userDrawn="1"/>
        </p:nvPicPr>
        <p:blipFill rotWithShape="1">
          <a:blip r:embed="rId15" cstate="print">
            <a:extLst>
              <a:ext uri="{BEBA8EAE-BF5A-486C-A8C5-ECC9F3942E4B}">
                <a14:imgProps xmlns:a14="http://schemas.microsoft.com/office/drawing/2010/main">
                  <a14:imgLayer r:embed="rId16">
                    <a14:imgEffect>
                      <a14:backgroundRemoval t="11877" b="90038" l="69872" r="98077">
                        <a14:foregroundMark x1="83547" y1="52107" x2="82265" y2="51724"/>
                      </a14:backgroundRemoval>
                    </a14:imgEffect>
                  </a14:imgLayer>
                </a14:imgProps>
              </a:ext>
              <a:ext uri="{28A0092B-C50C-407E-A947-70E740481C1C}">
                <a14:useLocalDpi xmlns:a14="http://schemas.microsoft.com/office/drawing/2010/main" val="0"/>
              </a:ext>
            </a:extLst>
          </a:blip>
          <a:srcRect l="69091" t="11248" r="1770" b="9277"/>
          <a:stretch/>
        </p:blipFill>
        <p:spPr>
          <a:xfrm>
            <a:off x="10223146" y="5853793"/>
            <a:ext cx="497145" cy="756660"/>
          </a:xfrm>
          <a:prstGeom prst="rect">
            <a:avLst/>
          </a:prstGeom>
        </p:spPr>
      </p:pic>
    </p:spTree>
    <p:extLst>
      <p:ext uri="{BB962C8B-B14F-4D97-AF65-F5344CB8AC3E}">
        <p14:creationId xmlns:p14="http://schemas.microsoft.com/office/powerpoint/2010/main" val="3854775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2400" b="1" kern="1200" cap="all">
          <a:solidFill>
            <a:srgbClr val="97847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defRPr sz="2400" kern="1200">
          <a:solidFill>
            <a:schemeClr val="tx2"/>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6A077-AE95-495F-B169-97FA6ECE8AD1}" type="datetimeFigureOut">
              <a:rPr lang="en-US" smtClean="0">
                <a:solidFill>
                  <a:prstClr val="black">
                    <a:tint val="75000"/>
                  </a:prstClr>
                </a:solidFill>
              </a:rPr>
              <a:pPr/>
              <a:t>7/28/2020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48306-3604-4596-9BB1-D443EF1234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81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Chaplain </a:t>
            </a:r>
            <a:r>
              <a:rPr lang="en-US" dirty="0"/>
              <a:t>Identity &amp;</a:t>
            </a:r>
            <a:br>
              <a:rPr lang="en-US" dirty="0"/>
            </a:br>
            <a:r>
              <a:rPr lang="en-US" dirty="0"/>
              <a:t>pastoral care</a:t>
            </a:r>
            <a:endParaRPr dirty="0"/>
          </a:p>
        </p:txBody>
      </p:sp>
      <p:sp>
        <p:nvSpPr>
          <p:cNvPr id="15363" name="Slide Number Placeholder 4"/>
          <p:cNvSpPr>
            <a:spLocks noGrp="1"/>
          </p:cNvSpPr>
          <p:nvPr>
            <p:ph type="sldNum" sz="quarter" idx="13"/>
          </p:nvPr>
        </p:nvSpPr>
        <p:spPr bwMode="auto">
          <a:noFill/>
          <a:ln>
            <a:miter lim="800000"/>
            <a:headEnd/>
            <a:tailEnd/>
          </a:ln>
        </p:spPr>
        <p:txBody>
          <a:bodyPr/>
          <a:lstStyle/>
          <a:p>
            <a:fld id="{8B019D11-1541-4902-AB4C-31AE1E88C6D8}" type="slidenum">
              <a:rPr lang="en-US">
                <a:solidFill>
                  <a:srgbClr val="FFFFFF"/>
                </a:solidFill>
              </a:rPr>
              <a:pPr/>
              <a:t>1</a:t>
            </a:fld>
            <a:endParaRPr lang="en-US">
              <a:solidFill>
                <a:srgbClr val="FFFFFF"/>
              </a:solidFill>
            </a:endParaRPr>
          </a:p>
        </p:txBody>
      </p:sp>
      <p:sp>
        <p:nvSpPr>
          <p:cNvPr id="5" name="TextBox 4"/>
          <p:cNvSpPr txBox="1"/>
          <p:nvPr/>
        </p:nvSpPr>
        <p:spPr>
          <a:xfrm>
            <a:off x="1936750" y="5272088"/>
            <a:ext cx="5518150" cy="862012"/>
          </a:xfrm>
          <a:prstGeom prst="rect">
            <a:avLst/>
          </a:prstGeom>
          <a:noFill/>
        </p:spPr>
        <p:txBody>
          <a:bodyPr>
            <a:spAutoFit/>
          </a:bodyPr>
          <a:lstStyle/>
          <a:p>
            <a:pPr fontAlgn="base">
              <a:spcBef>
                <a:spcPct val="0"/>
              </a:spcBef>
              <a:spcAft>
                <a:spcPct val="0"/>
              </a:spcAft>
            </a:pPr>
            <a:r>
              <a:rPr lang="en-US" altLang="en-US" sz="1200" i="1" dirty="0">
                <a:solidFill>
                  <a:srgbClr val="FFFFFF"/>
                </a:solidFill>
                <a:ea typeface="ＭＳ Ｐゴシック" pitchFamily="34" charset="-128"/>
              </a:rPr>
              <a:t>“</a:t>
            </a:r>
            <a:r>
              <a:rPr lang="en-US" sz="1200" i="1" dirty="0">
                <a:solidFill>
                  <a:srgbClr val="FFFFFF"/>
                </a:solidFill>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FFFFFF"/>
                </a:solidFill>
                <a:ea typeface="ＭＳ Ｐゴシック" pitchFamily="34" charset="-128"/>
              </a:rPr>
              <a:t>”</a:t>
            </a:r>
            <a:endParaRPr lang="en-US" sz="1200" i="1" dirty="0">
              <a:solidFill>
                <a:srgbClr val="FFFFFF"/>
              </a:solidFill>
              <a:ea typeface="ＭＳ Ｐゴシック" pitchFamily="34" charset="-128"/>
            </a:endParaRPr>
          </a:p>
        </p:txBody>
      </p:sp>
      <p:sp>
        <p:nvSpPr>
          <p:cNvPr id="8" name="Text Placeholder 2"/>
          <p:cNvSpPr>
            <a:spLocks noGrp="1"/>
          </p:cNvSpPr>
          <p:nvPr>
            <p:ph type="body" sz="quarter" idx="12"/>
          </p:nvPr>
        </p:nvSpPr>
        <p:spPr>
          <a:xfrm>
            <a:off x="546100" y="3275013"/>
            <a:ext cx="9144000" cy="1777434"/>
          </a:xfrm>
        </p:spPr>
        <p:txBody>
          <a:bodyPr/>
          <a:lstStyle/>
          <a:p>
            <a:pPr marL="0" indent="0"/>
            <a:endParaRPr dirty="0">
              <a:solidFill>
                <a:srgbClr val="E6E4E2"/>
              </a:solidFill>
              <a:ea typeface="ＭＳ Ｐゴシック" pitchFamily="34" charset="-128"/>
            </a:endParaRPr>
          </a:p>
          <a:p>
            <a:pPr marL="0" indent="0"/>
            <a:r>
              <a:rPr dirty="0">
                <a:solidFill>
                  <a:srgbClr val="E6E4E2"/>
                </a:solidFill>
                <a:ea typeface="ＭＳ Ｐゴシック" pitchFamily="34" charset="-128"/>
              </a:rPr>
              <a:t>Prepared by </a:t>
            </a:r>
            <a:r>
              <a:rPr dirty="0" smtClean="0">
                <a:solidFill>
                  <a:srgbClr val="E6E4E2"/>
                </a:solidFill>
                <a:ea typeface="ＭＳ Ｐゴシック" pitchFamily="34" charset="-128"/>
              </a:rPr>
              <a:t>CH (MAJ) Wallace Waldrop and CH (MAJ) Mike DeRienzo</a:t>
            </a:r>
          </a:p>
          <a:p>
            <a:pPr marL="0" indent="0"/>
            <a:r>
              <a:rPr lang="en-US" dirty="0" smtClean="0">
                <a:solidFill>
                  <a:srgbClr val="E6E4E2"/>
                </a:solidFill>
                <a:ea typeface="ＭＳ Ｐゴシック" pitchFamily="34" charset="-128"/>
              </a:rPr>
              <a:t>For the Operational Religious Support Leaders Course</a:t>
            </a:r>
            <a:endParaRPr dirty="0">
              <a:solidFill>
                <a:srgbClr val="E6E4E2"/>
              </a:solidFill>
              <a:ea typeface="ＭＳ Ｐゴシック" pitchFamily="34" charset="-128"/>
            </a:endParaRPr>
          </a:p>
          <a:p>
            <a:pPr marL="0" indent="0"/>
            <a:r>
              <a:rPr dirty="0" smtClean="0">
                <a:solidFill>
                  <a:srgbClr val="E6E4E2"/>
                </a:solidFill>
                <a:ea typeface="ＭＳ Ｐゴシック" pitchFamily="34" charset="-128"/>
              </a:rPr>
              <a:t>United States Army Chaplain Center &amp; School</a:t>
            </a:r>
            <a:endParaRPr dirty="0">
              <a:solidFill>
                <a:srgbClr val="E6E4E2"/>
              </a:solidFill>
              <a:ea typeface="ＭＳ Ｐゴシック" pitchFamily="34" charset="-128"/>
            </a:endParaRPr>
          </a:p>
          <a:p>
            <a:pPr marL="0" indent="0"/>
            <a:r>
              <a:rPr lang="en-US" dirty="0" smtClean="0">
                <a:solidFill>
                  <a:srgbClr val="E6E4E2"/>
                </a:solidFill>
                <a:ea typeface="ＭＳ Ｐゴシック" pitchFamily="34" charset="-128"/>
              </a:rPr>
              <a:t>16 January 2020</a:t>
            </a:r>
            <a:endParaRPr dirty="0">
              <a:solidFill>
                <a:srgbClr val="E6E4E2"/>
              </a:solidFill>
              <a:ea typeface="ＭＳ Ｐゴシック" pitchFamily="34" charset="-128"/>
            </a:endParaRPr>
          </a:p>
          <a:p>
            <a:pPr marL="0" indent="0"/>
            <a:endParaRPr dirty="0">
              <a:solidFill>
                <a:srgbClr val="E6E4E2"/>
              </a:solidFill>
              <a:ea typeface="ＭＳ Ｐゴシック" pitchFamily="34" charset="-128"/>
            </a:endParaRPr>
          </a:p>
        </p:txBody>
      </p:sp>
    </p:spTree>
    <p:extLst>
      <p:ext uri="{BB962C8B-B14F-4D97-AF65-F5344CB8AC3E}">
        <p14:creationId xmlns:p14="http://schemas.microsoft.com/office/powerpoint/2010/main" val="13319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943601"/>
            <a:ext cx="8875986" cy="692497"/>
          </a:xfrm>
          <a:prstGeom prst="rect">
            <a:avLst/>
          </a:prstGeom>
          <a:noFill/>
        </p:spPr>
        <p:txBody>
          <a:bodyPr wrap="square" lIns="68580" tIns="34290" rIns="68580" bIns="34290">
            <a:spAutoFit/>
            <a:scene3d>
              <a:camera prst="orthographicFront"/>
              <a:lightRig rig="threePt" dir="t"/>
            </a:scene3d>
            <a:sp3d extrusionH="57150">
              <a:bevelT w="82550" h="38100" prst="coolSlant"/>
            </a:sp3d>
          </a:bodyPr>
          <a:lstStyle/>
          <a:p>
            <a:r>
              <a:rPr lang="en-US" sz="4050" i="1"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Battalion Chaplain Identity</a:t>
            </a:r>
            <a:endParaRPr lang="en-US" sz="4050"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917" y="3712272"/>
            <a:ext cx="592283" cy="1621728"/>
          </a:xfrm>
          <a:prstGeom prst="rect">
            <a:avLst/>
          </a:prstGeom>
          <a:effectLst>
            <a:glow rad="63500">
              <a:schemeClr val="accent4">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213647"/>
            <a:ext cx="1600200" cy="1621728"/>
          </a:xfrm>
          <a:prstGeom prst="rect">
            <a:avLst/>
          </a:prstGeom>
          <a:effectLst>
            <a:glow rad="63500">
              <a:schemeClr val="accent4">
                <a:satMod val="175000"/>
                <a:alpha val="40000"/>
              </a:schemeClr>
            </a:glow>
          </a:effectLst>
        </p:spPr>
      </p:pic>
      <p:sp>
        <p:nvSpPr>
          <p:cNvPr id="6" name="Rectangle 5"/>
          <p:cNvSpPr/>
          <p:nvPr/>
        </p:nvSpPr>
        <p:spPr>
          <a:xfrm>
            <a:off x="1752599" y="678828"/>
            <a:ext cx="9379857" cy="2623795"/>
          </a:xfrm>
          <a:prstGeom prst="rect">
            <a:avLst/>
          </a:prstGeom>
          <a:noFill/>
        </p:spPr>
        <p:txBody>
          <a:bodyPr wrap="square" lIns="68580" tIns="34290" rIns="68580" bIns="34290">
            <a:spAutoFit/>
            <a:scene3d>
              <a:camera prst="orthographicFront"/>
              <a:lightRig rig="threePt" dir="t"/>
            </a:scene3d>
            <a:sp3d extrusionH="57150">
              <a:bevelT w="82550" h="38100" prst="coolSlant"/>
            </a:sp3d>
          </a:bodyPr>
          <a:lstStyle/>
          <a:p>
            <a:r>
              <a:rPr lang="en-US" sz="16600" i="1"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W    O </a:t>
            </a:r>
            <a:r>
              <a:rPr lang="en-US" sz="8800" i="1" u="sng"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was</a:t>
            </a:r>
            <a:endParaRPr lang="en-US" sz="16600" u="sng"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p:txBody>
      </p:sp>
      <p:sp>
        <p:nvSpPr>
          <p:cNvPr id="7" name="Rectangle 6"/>
          <p:cNvSpPr/>
          <p:nvPr/>
        </p:nvSpPr>
        <p:spPr>
          <a:xfrm>
            <a:off x="1509584" y="3211239"/>
            <a:ext cx="8843306" cy="2623795"/>
          </a:xfrm>
          <a:prstGeom prst="rect">
            <a:avLst/>
          </a:prstGeom>
          <a:noFill/>
        </p:spPr>
        <p:txBody>
          <a:bodyPr wrap="square" lIns="68580" tIns="34290" rIns="68580" bIns="34290">
            <a:spAutoFit/>
            <a:scene3d>
              <a:camera prst="orthographicFront"/>
              <a:lightRig rig="threePt" dir="t"/>
            </a:scene3d>
            <a:sp3d extrusionH="57150">
              <a:bevelT w="82550" h="38100" prst="coolSlant"/>
            </a:sp3d>
          </a:bodyPr>
          <a:lstStyle/>
          <a:p>
            <a:r>
              <a:rPr lang="en-US" sz="16600" i="1"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       ? </a:t>
            </a:r>
            <a:r>
              <a:rPr lang="en-US" sz="8800" i="1"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 </a:t>
            </a:r>
            <a:endParaRPr lang="en-US" sz="16600"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2379366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943601"/>
            <a:ext cx="8875986" cy="692497"/>
          </a:xfrm>
          <a:prstGeom prst="rect">
            <a:avLst/>
          </a:prstGeom>
          <a:noFill/>
        </p:spPr>
        <p:txBody>
          <a:bodyPr wrap="square" lIns="68580" tIns="34290" rIns="68580" bIns="34290">
            <a:spAutoFit/>
            <a:scene3d>
              <a:camera prst="orthographicFront"/>
              <a:lightRig rig="threePt" dir="t"/>
            </a:scene3d>
            <a:sp3d extrusionH="57150">
              <a:bevelT w="82550" h="38100" prst="coolSlant"/>
            </a:sp3d>
          </a:bodyPr>
          <a:lstStyle/>
          <a:p>
            <a:r>
              <a:rPr lang="en-US" sz="4050" i="1"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Supervisory Chaplain Identity</a:t>
            </a:r>
            <a:endParaRPr lang="en-US" sz="4050"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p:txBody>
      </p:sp>
      <p:sp>
        <p:nvSpPr>
          <p:cNvPr id="4" name="Rectangle 3"/>
          <p:cNvSpPr/>
          <p:nvPr/>
        </p:nvSpPr>
        <p:spPr>
          <a:xfrm>
            <a:off x="1676400" y="308941"/>
            <a:ext cx="8843306" cy="2623795"/>
          </a:xfrm>
          <a:prstGeom prst="rect">
            <a:avLst/>
          </a:prstGeom>
          <a:noFill/>
        </p:spPr>
        <p:txBody>
          <a:bodyPr wrap="square" lIns="68580" tIns="34290" rIns="68580" bIns="34290">
            <a:spAutoFit/>
            <a:scene3d>
              <a:camera prst="orthographicFront"/>
              <a:lightRig rig="threePt" dir="t"/>
            </a:scene3d>
            <a:sp3d extrusionH="57150">
              <a:bevelT w="82550" h="38100" prst="coolSlant"/>
            </a:sp3d>
          </a:bodyPr>
          <a:lstStyle/>
          <a:p>
            <a:r>
              <a:rPr lang="en-US" sz="16600" i="1" dirty="0" err="1" smtClean="0">
                <a:ln w="0"/>
                <a:solidFill>
                  <a:schemeClr val="accent1">
                    <a:lumMod val="75000"/>
                  </a:schemeClr>
                </a:solidFill>
                <a:effectLst>
                  <a:outerShdw blurRad="38100" dist="19050" dir="2700000" algn="tl" rotWithShape="0">
                    <a:srgbClr val="000000">
                      <a:alpha val="40000"/>
                    </a:srgbClr>
                  </a:outerShdw>
                </a:effectLst>
                <a:latin typeface="Century Gothic" panose="020B0502020202020204" pitchFamily="34" charset="0"/>
              </a:rPr>
              <a:t>Wh</a:t>
            </a:r>
            <a:r>
              <a:rPr lang="en-US" sz="16600" i="1" dirty="0" smtClean="0">
                <a:ln w="0"/>
                <a:solidFill>
                  <a:schemeClr val="accent1">
                    <a:lumMod val="75000"/>
                  </a:schemeClr>
                </a:solidFill>
                <a:effectLst>
                  <a:outerShdw blurRad="38100" dist="19050" dir="2700000" algn="tl" rotWithShape="0">
                    <a:srgbClr val="000000">
                      <a:alpha val="40000"/>
                    </a:srgbClr>
                  </a:outerShdw>
                </a:effectLst>
                <a:latin typeface="Century Gothic" panose="020B0502020202020204" pitchFamily="34" charset="0"/>
              </a:rPr>
              <a:t>   </a:t>
            </a:r>
            <a:r>
              <a:rPr lang="en-US" sz="8800" i="1" u="sng" dirty="0">
                <a:ln w="0"/>
                <a:solidFill>
                  <a:schemeClr val="accent1">
                    <a:lumMod val="75000"/>
                  </a:schemeClr>
                </a:solidFill>
                <a:effectLst>
                  <a:outerShdw blurRad="38100" dist="19050" dir="2700000" algn="tl" rotWithShape="0">
                    <a:srgbClr val="000000">
                      <a:alpha val="40000"/>
                    </a:srgbClr>
                  </a:outerShdw>
                </a:effectLst>
                <a:latin typeface="Century Gothic" panose="020B0502020202020204" pitchFamily="34" charset="0"/>
              </a:rPr>
              <a:t>are</a:t>
            </a:r>
            <a:endParaRPr lang="en-US" sz="16600" u="sng" dirty="0">
              <a:ln w="0"/>
              <a:solidFill>
                <a:schemeClr val="accent1">
                  <a:lumMod val="75000"/>
                </a:schemeClr>
              </a:solidFill>
              <a:effectLst>
                <a:outerShdw blurRad="38100" dist="19050" dir="2700000" algn="tl" rotWithShape="0">
                  <a:srgbClr val="000000">
                    <a:alpha val="40000"/>
                  </a:srgbClr>
                </a:outerShdw>
              </a:effectLst>
              <a:latin typeface="Century Gothic" panose="020B0502020202020204" pitchFamily="34" charset="0"/>
            </a:endParaRPr>
          </a:p>
        </p:txBody>
      </p:sp>
      <p:sp>
        <p:nvSpPr>
          <p:cNvPr id="5" name="Rectangle 4"/>
          <p:cNvSpPr/>
          <p:nvPr/>
        </p:nvSpPr>
        <p:spPr>
          <a:xfrm>
            <a:off x="2105892" y="3666054"/>
            <a:ext cx="7652951" cy="2623795"/>
          </a:xfrm>
          <a:prstGeom prst="rect">
            <a:avLst/>
          </a:prstGeom>
          <a:noFill/>
        </p:spPr>
        <p:txBody>
          <a:bodyPr wrap="square" lIns="68580" tIns="34290" rIns="68580" bIns="34290">
            <a:spAutoFit/>
            <a:scene3d>
              <a:camera prst="orthographicFront"/>
              <a:lightRig rig="threePt" dir="t"/>
            </a:scene3d>
            <a:sp3d extrusionH="57150">
              <a:bevelT w="82550" h="38100" prst="coolSlant"/>
            </a:sp3d>
          </a:bodyPr>
          <a:lstStyle/>
          <a:p>
            <a:r>
              <a:rPr lang="en-US" sz="16600" i="1" dirty="0">
                <a:ln w="0"/>
                <a:solidFill>
                  <a:schemeClr val="accent1">
                    <a:lumMod val="75000"/>
                  </a:schemeClr>
                </a:solidFill>
                <a:effectLst>
                  <a:outerShdw blurRad="38100" dist="19050" dir="2700000" algn="tl" rotWithShape="0">
                    <a:srgbClr val="000000">
                      <a:alpha val="40000"/>
                    </a:srgbClr>
                  </a:outerShdw>
                </a:effectLst>
                <a:latin typeface="Century Gothic" panose="020B0502020202020204" pitchFamily="34" charset="0"/>
              </a:rPr>
              <a:t>Y   U ?</a:t>
            </a:r>
            <a:endParaRPr lang="en-US" sz="16600" dirty="0">
              <a:ln w="0"/>
              <a:solidFill>
                <a:schemeClr val="accent1">
                  <a:lumMod val="75000"/>
                </a:schemeClr>
              </a:solidFill>
              <a:effectLst>
                <a:outerShdw blurRad="38100" dist="19050" dir="2700000" algn="tl" rotWithShape="0">
                  <a:srgbClr val="000000">
                    <a:alpha val="40000"/>
                  </a:srgbClr>
                </a:outerShdw>
              </a:effectLst>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854" y="1093757"/>
            <a:ext cx="1350819" cy="1433523"/>
          </a:xfrm>
          <a:prstGeom prst="rect">
            <a:avLst/>
          </a:prstGeom>
          <a:effectLst>
            <a:glow rad="63500">
              <a:schemeClr val="accent1">
                <a:satMod val="175000"/>
                <a:alpha val="40000"/>
              </a:schemeClr>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45" y="3900378"/>
            <a:ext cx="1676224" cy="2155145"/>
          </a:xfrm>
          <a:prstGeom prst="rect">
            <a:avLst/>
          </a:prstGeom>
        </p:spPr>
      </p:pic>
    </p:spTree>
    <p:extLst>
      <p:ext uri="{BB962C8B-B14F-4D97-AF65-F5344CB8AC3E}">
        <p14:creationId xmlns:p14="http://schemas.microsoft.com/office/powerpoint/2010/main" val="1264402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5103674"/>
            <a:ext cx="11757485" cy="175432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54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I</a:t>
            </a:r>
            <a:r>
              <a:rPr lang="en-US" sz="54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dentity and the delivery of pastoral care</a:t>
            </a:r>
            <a:endParaRPr lang="en-US" sz="5400" b="0" cap="none" spc="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658" y="1077773"/>
            <a:ext cx="5730240" cy="3610052"/>
          </a:xfrm>
          <a:prstGeom prst="rect">
            <a:avLst/>
          </a:prstGeom>
          <a:ln>
            <a:noFill/>
          </a:ln>
          <a:effectLst>
            <a:softEdge rad="112500"/>
          </a:effectLst>
        </p:spPr>
      </p:pic>
    </p:spTree>
    <p:extLst>
      <p:ext uri="{BB962C8B-B14F-4D97-AF65-F5344CB8AC3E}">
        <p14:creationId xmlns:p14="http://schemas.microsoft.com/office/powerpoint/2010/main" val="1520186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478" y="467226"/>
            <a:ext cx="8246599" cy="4636448"/>
          </a:xfrm>
          <a:prstGeom prst="rect">
            <a:avLst/>
          </a:prstGeom>
          <a:ln>
            <a:noFill/>
          </a:ln>
          <a:effectLst>
            <a:softEdge rad="112500"/>
          </a:effectLst>
        </p:spPr>
      </p:pic>
    </p:spTree>
    <p:extLst>
      <p:ext uri="{BB962C8B-B14F-4D97-AF65-F5344CB8AC3E}">
        <p14:creationId xmlns:p14="http://schemas.microsoft.com/office/powerpoint/2010/main" val="1866774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5103674"/>
            <a:ext cx="11757485" cy="769441"/>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4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 Subordinate </a:t>
            </a:r>
            <a:r>
              <a:rPr lang="en-US" sz="44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I</a:t>
            </a:r>
            <a:r>
              <a:rPr lang="en-US" sz="44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dentity Formation</a:t>
            </a:r>
            <a:endParaRPr lang="en-US" sz="4400" b="0" cap="none" spc="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40" y="753745"/>
            <a:ext cx="4714875" cy="3867150"/>
          </a:xfrm>
          <a:prstGeom prst="rect">
            <a:avLst/>
          </a:prstGeom>
          <a:ln>
            <a:noFill/>
          </a:ln>
          <a:effectLst>
            <a:softEdge rad="112500"/>
          </a:effectLst>
        </p:spPr>
      </p:pic>
    </p:spTree>
    <p:extLst>
      <p:ext uri="{BB962C8B-B14F-4D97-AF65-F5344CB8AC3E}">
        <p14:creationId xmlns:p14="http://schemas.microsoft.com/office/powerpoint/2010/main" val="3258891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47737"/>
            <a:ext cx="7620000" cy="4962525"/>
          </a:xfrm>
          <a:prstGeom prst="rect">
            <a:avLst/>
          </a:prstGeom>
        </p:spPr>
      </p:pic>
    </p:spTree>
    <p:extLst>
      <p:ext uri="{BB962C8B-B14F-4D97-AF65-F5344CB8AC3E}">
        <p14:creationId xmlns:p14="http://schemas.microsoft.com/office/powerpoint/2010/main" val="2378380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483" y="1098235"/>
            <a:ext cx="11132041" cy="590931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r>
              <a:rPr lang="en-US" sz="54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References:</a:t>
            </a:r>
          </a:p>
          <a:p>
            <a:endParaRPr lang="en-US" sz="5400" i="1" dirty="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a:p>
            <a:r>
              <a:rPr lang="en-US" sz="36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“Internal Family Systems,” </a:t>
            </a:r>
            <a:r>
              <a:rPr lang="en-US" sz="36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Dr. Richard Schwartz</a:t>
            </a:r>
          </a:p>
          <a:p>
            <a:r>
              <a:rPr lang="en-US" sz="36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“There’s Part of Me,” </a:t>
            </a:r>
            <a:r>
              <a:rPr lang="en-US" sz="36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Jon Schwartz</a:t>
            </a:r>
          </a:p>
          <a:p>
            <a:r>
              <a:rPr lang="en-US" sz="36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“When Hearts Become Flame,” </a:t>
            </a:r>
            <a:r>
              <a:rPr lang="en-US" sz="36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Dr. Stephen Muse</a:t>
            </a:r>
          </a:p>
          <a:p>
            <a:r>
              <a:rPr lang="en-US" sz="36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“Becoming Who You Are,” </a:t>
            </a:r>
            <a:r>
              <a:rPr lang="en-US" sz="36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James Martin</a:t>
            </a:r>
          </a:p>
          <a:p>
            <a:r>
              <a:rPr lang="en-US" sz="36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“Spiritual Direction,” </a:t>
            </a:r>
            <a:r>
              <a:rPr lang="en-US" sz="36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Henri Nouwen</a:t>
            </a:r>
          </a:p>
          <a:p>
            <a:endParaRPr lang="en-US" sz="36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a:p>
            <a:endParaRPr lang="en-US" sz="54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100736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126" y="1252986"/>
            <a:ext cx="7230979" cy="5268880"/>
          </a:xfrm>
          <a:prstGeom prst="rect">
            <a:avLst/>
          </a:prstGeom>
          <a:ln>
            <a:noFill/>
          </a:ln>
          <a:effectLst>
            <a:softEdge rad="112500"/>
          </a:effectLst>
        </p:spPr>
      </p:pic>
    </p:spTree>
    <p:extLst>
      <p:ext uri="{BB962C8B-B14F-4D97-AF65-F5344CB8AC3E}">
        <p14:creationId xmlns:p14="http://schemas.microsoft.com/office/powerpoint/2010/main" val="3728952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Learning objective</a:t>
            </a:r>
            <a:endParaRPr lang="en-US" dirty="0"/>
          </a:p>
        </p:txBody>
      </p:sp>
      <p:sp>
        <p:nvSpPr>
          <p:cNvPr id="3" name="Content Placeholder 2"/>
          <p:cNvSpPr>
            <a:spLocks noGrp="1"/>
          </p:cNvSpPr>
          <p:nvPr>
            <p:ph idx="1"/>
          </p:nvPr>
        </p:nvSpPr>
        <p:spPr>
          <a:xfrm>
            <a:off x="406400" y="1228725"/>
            <a:ext cx="10383519" cy="4714874"/>
          </a:xfrm>
        </p:spPr>
        <p:txBody>
          <a:bodyPr/>
          <a:lstStyle/>
          <a:p>
            <a:r>
              <a:rPr lang="en-US" dirty="0" smtClean="0"/>
              <a:t>ACTION:  </a:t>
            </a:r>
            <a:r>
              <a:rPr lang="en-US" dirty="0"/>
              <a:t>Determine how developing chaplain identity informs pastoral care and supervision</a:t>
            </a:r>
            <a:r>
              <a:rPr lang="en-US" dirty="0" smtClean="0"/>
              <a:t>.</a:t>
            </a:r>
          </a:p>
          <a:p>
            <a:endParaRPr lang="en-US" dirty="0"/>
          </a:p>
          <a:p>
            <a:r>
              <a:rPr lang="en-US" dirty="0" smtClean="0"/>
              <a:t>CONDITIONS:  </a:t>
            </a:r>
            <a:r>
              <a:rPr lang="en-US" dirty="0"/>
              <a:t>In a classroom, given access to regulations AR 165-1 and FM </a:t>
            </a:r>
            <a:r>
              <a:rPr lang="en-US" dirty="0" smtClean="0"/>
              <a:t>1-05</a:t>
            </a:r>
          </a:p>
          <a:p>
            <a:endParaRPr lang="en-US" dirty="0"/>
          </a:p>
          <a:p>
            <a:r>
              <a:rPr lang="en-US" dirty="0" smtClean="0"/>
              <a:t>STANDARD:  </a:t>
            </a:r>
            <a:r>
              <a:rPr lang="en-US" dirty="0">
                <a:latin typeface="+mn-lt"/>
                <a:ea typeface="Times New Roman" panose="02020603050405020304" pitchFamily="18" charset="0"/>
              </a:rPr>
              <a:t>Determine how developing chaplain identity informs pastoral care and supervision by:</a:t>
            </a:r>
            <a:br>
              <a:rPr lang="en-US" dirty="0">
                <a:latin typeface="+mn-lt"/>
                <a:ea typeface="Times New Roman" panose="02020603050405020304" pitchFamily="18" charset="0"/>
              </a:rPr>
            </a:br>
            <a:r>
              <a:rPr lang="en-US" dirty="0">
                <a:latin typeface="+mn-lt"/>
                <a:ea typeface="Times New Roman" panose="02020603050405020304" pitchFamily="18" charset="0"/>
              </a:rPr>
              <a:t>1. </a:t>
            </a:r>
            <a:r>
              <a:rPr lang="en-US" dirty="0" smtClean="0">
                <a:latin typeface="+mn-lt"/>
                <a:ea typeface="Times New Roman" panose="02020603050405020304" pitchFamily="18" charset="0"/>
              </a:rPr>
              <a:t>Determining </a:t>
            </a:r>
            <a:r>
              <a:rPr lang="en-US" dirty="0">
                <a:latin typeface="+mn-lt"/>
                <a:ea typeface="Times New Roman" panose="02020603050405020304" pitchFamily="18" charset="0"/>
              </a:rPr>
              <a:t>the correlation between chaplain identity and pastoral care</a:t>
            </a:r>
            <a:br>
              <a:rPr lang="en-US" dirty="0">
                <a:latin typeface="+mn-lt"/>
                <a:ea typeface="Times New Roman" panose="02020603050405020304" pitchFamily="18" charset="0"/>
              </a:rPr>
            </a:br>
            <a:r>
              <a:rPr lang="en-US" dirty="0">
                <a:latin typeface="+mn-lt"/>
                <a:ea typeface="Times New Roman" panose="02020603050405020304" pitchFamily="18" charset="0"/>
              </a:rPr>
              <a:t>2. </a:t>
            </a:r>
            <a:r>
              <a:rPr lang="en-US" dirty="0" smtClean="0">
                <a:latin typeface="+mn-lt"/>
                <a:ea typeface="Times New Roman" panose="02020603050405020304" pitchFamily="18" charset="0"/>
              </a:rPr>
              <a:t>Comparing </a:t>
            </a:r>
            <a:r>
              <a:rPr lang="en-US" dirty="0">
                <a:latin typeface="+mn-lt"/>
                <a:ea typeface="Times New Roman" panose="02020603050405020304" pitchFamily="18" charset="0"/>
              </a:rPr>
              <a:t>differences between company and field grade identity</a:t>
            </a:r>
            <a:br>
              <a:rPr lang="en-US" dirty="0">
                <a:latin typeface="+mn-lt"/>
                <a:ea typeface="Times New Roman" panose="02020603050405020304" pitchFamily="18" charset="0"/>
              </a:rPr>
            </a:br>
            <a:r>
              <a:rPr lang="en-US" dirty="0">
                <a:latin typeface="+mn-lt"/>
                <a:ea typeface="Times New Roman" panose="02020603050405020304" pitchFamily="18" charset="0"/>
              </a:rPr>
              <a:t>3. </a:t>
            </a:r>
            <a:r>
              <a:rPr lang="en-US" smtClean="0">
                <a:latin typeface="+mn-lt"/>
                <a:ea typeface="Times New Roman" panose="02020603050405020304" pitchFamily="18" charset="0"/>
              </a:rPr>
              <a:t>Validating </a:t>
            </a:r>
            <a:r>
              <a:rPr lang="en-US" dirty="0">
                <a:latin typeface="+mn-lt"/>
                <a:ea typeface="Times New Roman" panose="02020603050405020304" pitchFamily="18" charset="0"/>
              </a:rPr>
              <a:t>understanding of chaplain identity, pastoral care and supervision</a:t>
            </a:r>
            <a:endParaRPr lang="en-US" dirty="0">
              <a:latin typeface="+mn-lt"/>
            </a:endParaRPr>
          </a:p>
          <a:p>
            <a:endParaRPr lang="en-US" dirty="0" smtClean="0"/>
          </a:p>
        </p:txBody>
      </p:sp>
      <p:sp>
        <p:nvSpPr>
          <p:cNvPr id="4" name="Slide Number Placeholder 3"/>
          <p:cNvSpPr>
            <a:spLocks noGrp="1"/>
          </p:cNvSpPr>
          <p:nvPr>
            <p:ph type="sldNum" sz="quarter" idx="10"/>
          </p:nvPr>
        </p:nvSpPr>
        <p:spPr/>
        <p:txBody>
          <a:bodyPr/>
          <a:lstStyle/>
          <a:p>
            <a:fld id="{208E3531-0A67-4BD6-B733-BBE5465281B8}" type="slidenum">
              <a:rPr lang="en-US" smtClean="0"/>
              <a:pPr/>
              <a:t>18</a:t>
            </a:fld>
            <a:endParaRPr lang="en-US"/>
          </a:p>
        </p:txBody>
      </p:sp>
    </p:spTree>
    <p:extLst>
      <p:ext uri="{BB962C8B-B14F-4D97-AF65-F5344CB8AC3E}">
        <p14:creationId xmlns:p14="http://schemas.microsoft.com/office/powerpoint/2010/main" val="83376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6000" dirty="0"/>
              <a:t>What’s my name</a:t>
            </a:r>
            <a:r>
              <a:rPr lang="en-US" sz="6000" dirty="0" smtClean="0"/>
              <a:t>?</a:t>
            </a:r>
            <a:br>
              <a:rPr lang="en-US" sz="6000" dirty="0" smtClean="0"/>
            </a:br>
            <a:r>
              <a:rPr lang="en-US" dirty="0" smtClean="0"/>
              <a:t/>
            </a:r>
            <a:br>
              <a:rPr lang="en-US" dirty="0" smtClean="0"/>
            </a:br>
            <a:r>
              <a:rPr lang="en-US" dirty="0" smtClean="0"/>
              <a:t>- </a:t>
            </a:r>
            <a:r>
              <a:rPr lang="en-US" sz="3200" dirty="0" smtClean="0"/>
              <a:t>move </a:t>
            </a:r>
            <a:r>
              <a:rPr lang="en-US" sz="3200" dirty="0"/>
              <a:t>around the room asking </a:t>
            </a:r>
            <a:r>
              <a:rPr lang="en-US" sz="3200" dirty="0" smtClean="0"/>
              <a:t/>
            </a:r>
            <a:br>
              <a:rPr lang="en-US" sz="3200" dirty="0" smtClean="0"/>
            </a:br>
            <a:r>
              <a:rPr lang="en-US" sz="3200" dirty="0"/>
              <a:t> </a:t>
            </a:r>
            <a:r>
              <a:rPr lang="en-US" sz="3200" dirty="0" smtClean="0"/>
              <a:t> different </a:t>
            </a:r>
            <a:r>
              <a:rPr lang="en-US" sz="3200" dirty="0"/>
              <a:t>people </a:t>
            </a:r>
            <a:r>
              <a:rPr lang="en-US" sz="3200" dirty="0" smtClean="0"/>
              <a:t>One yes </a:t>
            </a:r>
            <a:r>
              <a:rPr lang="en-US" sz="3200" dirty="0"/>
              <a:t>or no </a:t>
            </a:r>
            <a:r>
              <a:rPr lang="en-US" sz="3200" dirty="0" smtClean="0"/>
              <a:t/>
            </a:r>
            <a:br>
              <a:rPr lang="en-US" sz="3200" dirty="0" smtClean="0"/>
            </a:br>
            <a:r>
              <a:rPr lang="en-US" sz="3200" dirty="0"/>
              <a:t> </a:t>
            </a:r>
            <a:r>
              <a:rPr lang="en-US" sz="3200" dirty="0" smtClean="0"/>
              <a:t> question </a:t>
            </a:r>
            <a:br>
              <a:rPr lang="en-US" sz="3200" dirty="0" smtClean="0"/>
            </a:br>
            <a:r>
              <a:rPr lang="en-US" sz="3200" dirty="0"/>
              <a:t/>
            </a:r>
            <a:br>
              <a:rPr lang="en-US" sz="3200" dirty="0"/>
            </a:br>
            <a:r>
              <a:rPr lang="en-US" sz="3200" dirty="0" smtClean="0"/>
              <a:t>- SIT DOWN WHEN YOU </a:t>
            </a:r>
            <a:r>
              <a:rPr lang="en-US" sz="3200" dirty="0"/>
              <a:t>guess </a:t>
            </a:r>
            <a:r>
              <a:rPr lang="en-US" sz="3200" dirty="0" smtClean="0"/>
              <a:t> </a:t>
            </a:r>
            <a:br>
              <a:rPr lang="en-US" sz="3200" dirty="0" smtClean="0"/>
            </a:br>
            <a:r>
              <a:rPr lang="en-US" sz="3200" dirty="0"/>
              <a:t> </a:t>
            </a:r>
            <a:r>
              <a:rPr lang="en-US" sz="3200" dirty="0" smtClean="0"/>
              <a:t> correctly</a:t>
            </a:r>
            <a:r>
              <a:rPr lang="en-US" sz="3200" dirty="0"/>
              <a:t/>
            </a:r>
            <a:br>
              <a:rPr lang="en-US" sz="3200" dirty="0"/>
            </a:br>
            <a:endParaRPr lang="en-US" dirty="0"/>
          </a:p>
        </p:txBody>
      </p:sp>
      <p:sp>
        <p:nvSpPr>
          <p:cNvPr id="10" name="Text Placeholder 9"/>
          <p:cNvSpPr>
            <a:spLocks noGrp="1"/>
          </p:cNvSpPr>
          <p:nvPr>
            <p:ph type="body" sz="quarter" idx="12"/>
          </p:nvPr>
        </p:nvSpPr>
        <p:spPr/>
        <p:txBody>
          <a:bodyPr/>
          <a:lstStyle/>
          <a:p>
            <a:r>
              <a:rPr lang="en-US" dirty="0" smtClean="0"/>
              <a:t>   </a:t>
            </a:r>
            <a:endParaRPr lang="en-US" dirty="0"/>
          </a:p>
        </p:txBody>
      </p:sp>
      <p:sp>
        <p:nvSpPr>
          <p:cNvPr id="7" name="Slide Number Placeholder 6"/>
          <p:cNvSpPr>
            <a:spLocks noGrp="1"/>
          </p:cNvSpPr>
          <p:nvPr>
            <p:ph type="sldNum" sz="quarter" idx="13"/>
          </p:nvPr>
        </p:nvSpPr>
        <p:spPr/>
        <p:txBody>
          <a:bodyPr/>
          <a:lstStyle/>
          <a:p>
            <a:fld id="{AF910B5B-3AE8-412C-8088-9F9775D2C769}" type="slidenum">
              <a:rPr lang="en-US" smtClean="0"/>
              <a:pPr/>
              <a:t>2</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901" y="2507714"/>
            <a:ext cx="2729345" cy="2637492"/>
          </a:xfrm>
          <a:prstGeom prst="rect">
            <a:avLst/>
          </a:prstGeom>
        </p:spPr>
      </p:pic>
    </p:spTree>
    <p:extLst>
      <p:ext uri="{BB962C8B-B14F-4D97-AF65-F5344CB8AC3E}">
        <p14:creationId xmlns:p14="http://schemas.microsoft.com/office/powerpoint/2010/main" val="929929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Learning objective</a:t>
            </a:r>
            <a:endParaRPr lang="en-US" dirty="0"/>
          </a:p>
        </p:txBody>
      </p:sp>
      <p:sp>
        <p:nvSpPr>
          <p:cNvPr id="3" name="Content Placeholder 2"/>
          <p:cNvSpPr>
            <a:spLocks noGrp="1"/>
          </p:cNvSpPr>
          <p:nvPr>
            <p:ph idx="1"/>
          </p:nvPr>
        </p:nvSpPr>
        <p:spPr>
          <a:xfrm>
            <a:off x="406400" y="1228725"/>
            <a:ext cx="10383519" cy="4714874"/>
          </a:xfrm>
        </p:spPr>
        <p:txBody>
          <a:bodyPr/>
          <a:lstStyle/>
          <a:p>
            <a:r>
              <a:rPr lang="en-US" dirty="0" smtClean="0"/>
              <a:t>ACTION:  </a:t>
            </a:r>
            <a:r>
              <a:rPr lang="en-US" dirty="0"/>
              <a:t>Determine how developing chaplain identity informs pastoral care and supervision</a:t>
            </a:r>
            <a:r>
              <a:rPr lang="en-US" dirty="0" smtClean="0"/>
              <a:t>.</a:t>
            </a:r>
          </a:p>
          <a:p>
            <a:endParaRPr lang="en-US" dirty="0"/>
          </a:p>
          <a:p>
            <a:r>
              <a:rPr lang="en-US" dirty="0" smtClean="0"/>
              <a:t>CONDITIONS:  </a:t>
            </a:r>
            <a:r>
              <a:rPr lang="en-US" dirty="0"/>
              <a:t>In a classroom, given access to regulations AR 165-1 and FM </a:t>
            </a:r>
            <a:r>
              <a:rPr lang="en-US" dirty="0" smtClean="0"/>
              <a:t>1-05</a:t>
            </a:r>
          </a:p>
          <a:p>
            <a:endParaRPr lang="en-US" dirty="0"/>
          </a:p>
          <a:p>
            <a:r>
              <a:rPr lang="en-US" dirty="0" smtClean="0"/>
              <a:t>STANDARD:  </a:t>
            </a:r>
            <a:r>
              <a:rPr lang="en-US" dirty="0">
                <a:latin typeface="+mn-lt"/>
                <a:ea typeface="Times New Roman" panose="02020603050405020304" pitchFamily="18" charset="0"/>
              </a:rPr>
              <a:t>Determine how developing chaplain identity informs pastoral care and supervision by:</a:t>
            </a:r>
            <a:br>
              <a:rPr lang="en-US" dirty="0">
                <a:latin typeface="+mn-lt"/>
                <a:ea typeface="Times New Roman" panose="02020603050405020304" pitchFamily="18" charset="0"/>
              </a:rPr>
            </a:br>
            <a:r>
              <a:rPr lang="en-US" dirty="0">
                <a:latin typeface="+mn-lt"/>
                <a:ea typeface="Times New Roman" panose="02020603050405020304" pitchFamily="18" charset="0"/>
              </a:rPr>
              <a:t>1. </a:t>
            </a:r>
            <a:r>
              <a:rPr lang="en-US" dirty="0" smtClean="0">
                <a:latin typeface="+mn-lt"/>
                <a:ea typeface="Times New Roman" panose="02020603050405020304" pitchFamily="18" charset="0"/>
              </a:rPr>
              <a:t>Determining </a:t>
            </a:r>
            <a:r>
              <a:rPr lang="en-US" dirty="0">
                <a:latin typeface="+mn-lt"/>
                <a:ea typeface="Times New Roman" panose="02020603050405020304" pitchFamily="18" charset="0"/>
              </a:rPr>
              <a:t>the correlation between chaplain identity and pastoral care</a:t>
            </a:r>
            <a:br>
              <a:rPr lang="en-US" dirty="0">
                <a:latin typeface="+mn-lt"/>
                <a:ea typeface="Times New Roman" panose="02020603050405020304" pitchFamily="18" charset="0"/>
              </a:rPr>
            </a:br>
            <a:r>
              <a:rPr lang="en-US" dirty="0">
                <a:latin typeface="+mn-lt"/>
                <a:ea typeface="Times New Roman" panose="02020603050405020304" pitchFamily="18" charset="0"/>
              </a:rPr>
              <a:t>2. </a:t>
            </a:r>
            <a:r>
              <a:rPr lang="en-US" dirty="0" smtClean="0">
                <a:latin typeface="+mn-lt"/>
                <a:ea typeface="Times New Roman" panose="02020603050405020304" pitchFamily="18" charset="0"/>
              </a:rPr>
              <a:t>Comparing </a:t>
            </a:r>
            <a:r>
              <a:rPr lang="en-US" dirty="0">
                <a:latin typeface="+mn-lt"/>
                <a:ea typeface="Times New Roman" panose="02020603050405020304" pitchFamily="18" charset="0"/>
              </a:rPr>
              <a:t>differences between company and field grade identity</a:t>
            </a:r>
            <a:br>
              <a:rPr lang="en-US" dirty="0">
                <a:latin typeface="+mn-lt"/>
                <a:ea typeface="Times New Roman" panose="02020603050405020304" pitchFamily="18" charset="0"/>
              </a:rPr>
            </a:br>
            <a:r>
              <a:rPr lang="en-US" dirty="0">
                <a:latin typeface="+mn-lt"/>
                <a:ea typeface="Times New Roman" panose="02020603050405020304" pitchFamily="18" charset="0"/>
              </a:rPr>
              <a:t>3. </a:t>
            </a:r>
            <a:r>
              <a:rPr lang="en-US" dirty="0" smtClean="0">
                <a:latin typeface="+mn-lt"/>
                <a:ea typeface="Times New Roman" panose="02020603050405020304" pitchFamily="18" charset="0"/>
              </a:rPr>
              <a:t>Validating </a:t>
            </a:r>
            <a:r>
              <a:rPr lang="en-US" dirty="0">
                <a:latin typeface="+mn-lt"/>
                <a:ea typeface="Times New Roman" panose="02020603050405020304" pitchFamily="18" charset="0"/>
              </a:rPr>
              <a:t>understanding of chaplain identity, pastoral care and supervision</a:t>
            </a:r>
            <a:endParaRPr lang="en-US" dirty="0">
              <a:latin typeface="+mn-lt"/>
            </a:endParaRPr>
          </a:p>
          <a:p>
            <a:endParaRPr lang="en-US" dirty="0" smtClean="0"/>
          </a:p>
        </p:txBody>
      </p:sp>
      <p:sp>
        <p:nvSpPr>
          <p:cNvPr id="4" name="Slide Number Placeholder 3"/>
          <p:cNvSpPr>
            <a:spLocks noGrp="1"/>
          </p:cNvSpPr>
          <p:nvPr>
            <p:ph type="sldNum" sz="quarter" idx="10"/>
          </p:nvPr>
        </p:nvSpPr>
        <p:spPr/>
        <p:txBody>
          <a:bodyPr/>
          <a:lstStyle/>
          <a:p>
            <a:fld id="{208E3531-0A67-4BD6-B733-BBE5465281B8}" type="slidenum">
              <a:rPr lang="en-US" smtClean="0"/>
              <a:pPr/>
              <a:t>3</a:t>
            </a:fld>
            <a:endParaRPr lang="en-US"/>
          </a:p>
        </p:txBody>
      </p:sp>
    </p:spTree>
    <p:extLst>
      <p:ext uri="{BB962C8B-B14F-4D97-AF65-F5344CB8AC3E}">
        <p14:creationId xmlns:p14="http://schemas.microsoft.com/office/powerpoint/2010/main" val="55699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9173">
            <a:off x="1135117" y="1278821"/>
            <a:ext cx="6369269" cy="3582714"/>
          </a:xfrm>
          <a:prstGeom prst="ellipse">
            <a:avLst/>
          </a:prstGeom>
          <a:ln>
            <a:noFill/>
          </a:ln>
          <a:effectLst>
            <a:softEdge rad="112500"/>
          </a:effectLst>
        </p:spPr>
      </p:pic>
      <p:pic>
        <p:nvPicPr>
          <p:cNvPr id="4" name="Picture 3"/>
          <p:cNvPicPr>
            <a:picLocks noChangeAspect="1"/>
          </p:cNvPicPr>
          <p:nvPr/>
        </p:nvPicPr>
        <p:blipFill>
          <a:blip r:embed="rId4" cstate="print">
            <a:duotone>
              <a:prstClr val="black"/>
              <a:schemeClr val="accent4">
                <a:lumMod val="40000"/>
                <a:lumOff val="60000"/>
                <a:tint val="45000"/>
                <a:satMod val="400000"/>
              </a:schemeClr>
            </a:duotone>
            <a:extLst>
              <a:ext uri="{BEBA8EAE-BF5A-486C-A8C5-ECC9F3942E4B}">
                <a14:imgProps xmlns:a14="http://schemas.microsoft.com/office/drawing/2010/main">
                  <a14:imgLayer r:embed="rId5">
                    <a14:imgEffect>
                      <a14:artisticPhotocopy/>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rot="1560837">
            <a:off x="9119346" y="1365018"/>
            <a:ext cx="2410461" cy="3576453"/>
          </a:xfrm>
          <a:prstGeom prst="rect">
            <a:avLst/>
          </a:prstGeom>
        </p:spPr>
      </p:pic>
      <p:sp>
        <p:nvSpPr>
          <p:cNvPr id="5" name="Rectangle 4"/>
          <p:cNvSpPr/>
          <p:nvPr/>
        </p:nvSpPr>
        <p:spPr>
          <a:xfrm rot="20140776">
            <a:off x="637850" y="555922"/>
            <a:ext cx="145424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Self</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rot="1206500">
            <a:off x="6109850" y="4549909"/>
            <a:ext cx="1954382"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pirit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angle 6"/>
          <p:cNvSpPr/>
          <p:nvPr/>
        </p:nvSpPr>
        <p:spPr>
          <a:xfrm rot="20140776">
            <a:off x="7463052" y="2398177"/>
            <a:ext cx="1685077"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Soul</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45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847" y="5733894"/>
            <a:ext cx="5958682" cy="92333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54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Chaplain Identity</a:t>
            </a:r>
            <a:endParaRPr lang="en-US" sz="5400" b="0" cap="none" spc="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593" r="15852"/>
          <a:stretch/>
        </p:blipFill>
        <p:spPr>
          <a:xfrm>
            <a:off x="1264194" y="477519"/>
            <a:ext cx="5394960" cy="5317336"/>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440" y="3411257"/>
            <a:ext cx="4236720" cy="2383598"/>
          </a:xfrm>
          <a:prstGeom prst="rect">
            <a:avLst/>
          </a:prstGeom>
          <a:ln>
            <a:noFill/>
          </a:ln>
          <a:effectLst>
            <a:softEdge rad="112500"/>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0343"/>
          <a:stretch/>
        </p:blipFill>
        <p:spPr>
          <a:xfrm>
            <a:off x="6949440" y="477519"/>
            <a:ext cx="4226657" cy="2580642"/>
          </a:xfrm>
          <a:prstGeom prst="rect">
            <a:avLst/>
          </a:prstGeom>
          <a:ln>
            <a:noFill/>
          </a:ln>
          <a:effectLst>
            <a:softEdge rad="112500"/>
          </a:effectLst>
        </p:spPr>
      </p:pic>
      <p:sp>
        <p:nvSpPr>
          <p:cNvPr id="7" name="Rectangle 6"/>
          <p:cNvSpPr/>
          <p:nvPr/>
        </p:nvSpPr>
        <p:spPr>
          <a:xfrm>
            <a:off x="4861586" y="820946"/>
            <a:ext cx="2762295"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Advisor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p:cNvSpPr/>
          <p:nvPr/>
        </p:nvSpPr>
        <p:spPr>
          <a:xfrm>
            <a:off x="4842350" y="1713796"/>
            <a:ext cx="2800767"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Prophet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p:cNvSpPr/>
          <p:nvPr/>
        </p:nvSpPr>
        <p:spPr>
          <a:xfrm>
            <a:off x="3361176" y="2617305"/>
            <a:ext cx="5763116"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Religious Leader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Rectangle 9"/>
          <p:cNvSpPr/>
          <p:nvPr/>
        </p:nvSpPr>
        <p:spPr>
          <a:xfrm>
            <a:off x="3707423" y="3469525"/>
            <a:ext cx="507061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Military Leader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Rectangle 10"/>
          <p:cNvSpPr/>
          <p:nvPr/>
        </p:nvSpPr>
        <p:spPr>
          <a:xfrm>
            <a:off x="4896308" y="4467137"/>
            <a:ext cx="2762295"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Servant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Rectangle 11"/>
          <p:cNvSpPr/>
          <p:nvPr/>
        </p:nvSpPr>
        <p:spPr>
          <a:xfrm>
            <a:off x="4861586" y="820946"/>
            <a:ext cx="2762295"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Advisor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Rectangle 12"/>
          <p:cNvSpPr/>
          <p:nvPr/>
        </p:nvSpPr>
        <p:spPr>
          <a:xfrm>
            <a:off x="4842350" y="1713796"/>
            <a:ext cx="2800767"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Prophet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Rectangle 13"/>
          <p:cNvSpPr/>
          <p:nvPr/>
        </p:nvSpPr>
        <p:spPr>
          <a:xfrm>
            <a:off x="3361176" y="2617305"/>
            <a:ext cx="5763116"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Religious Leader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 name="Rectangle 14"/>
          <p:cNvSpPr/>
          <p:nvPr/>
        </p:nvSpPr>
        <p:spPr>
          <a:xfrm>
            <a:off x="3707423" y="3469525"/>
            <a:ext cx="507061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Military Leader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6" name="Rectangle 15"/>
          <p:cNvSpPr/>
          <p:nvPr/>
        </p:nvSpPr>
        <p:spPr>
          <a:xfrm>
            <a:off x="4896308" y="4467137"/>
            <a:ext cx="2762295"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Servant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53167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512593" y="1738062"/>
            <a:ext cx="4691960" cy="3953786"/>
          </a:xfrm>
          <a:prstGeom prst="ellipse">
            <a:avLst/>
          </a:prstGeom>
          <a:solidFill>
            <a:srgbClr val="C0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p:nvPr>
        </p:nvSpPr>
        <p:spPr>
          <a:xfrm>
            <a:off x="2562496" y="339637"/>
            <a:ext cx="6858000" cy="985036"/>
          </a:xfrm>
        </p:spPr>
        <p:txBody>
          <a:bodyPr>
            <a:noAutofit/>
          </a:bodyPr>
          <a:lstStyle/>
          <a:p>
            <a:r>
              <a:rPr lang="en-US" sz="6600" b="1" dirty="0" smtClean="0"/>
              <a:t>Chaplain Identity</a:t>
            </a:r>
            <a:endParaRPr lang="en-US" sz="6600" b="1" dirty="0"/>
          </a:p>
        </p:txBody>
      </p:sp>
      <p:sp>
        <p:nvSpPr>
          <p:cNvPr id="4" name="Oval 3"/>
          <p:cNvSpPr/>
          <p:nvPr/>
        </p:nvSpPr>
        <p:spPr>
          <a:xfrm>
            <a:off x="2886892" y="1738061"/>
            <a:ext cx="4713460" cy="3953786"/>
          </a:xfrm>
          <a:prstGeom prst="ellipse">
            <a:avLst/>
          </a:prstGeom>
          <a:solidFill>
            <a:srgbClr val="002060">
              <a:alpha val="49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TextBox 5"/>
          <p:cNvSpPr txBox="1"/>
          <p:nvPr/>
        </p:nvSpPr>
        <p:spPr>
          <a:xfrm>
            <a:off x="6286822" y="5809900"/>
            <a:ext cx="4472506" cy="584775"/>
          </a:xfrm>
          <a:prstGeom prst="rect">
            <a:avLst/>
          </a:prstGeom>
          <a:noFill/>
        </p:spPr>
        <p:txBody>
          <a:bodyPr wrap="none" rtlCol="0">
            <a:spAutoFit/>
          </a:bodyPr>
          <a:lstStyle/>
          <a:p>
            <a:r>
              <a:rPr lang="en-US" sz="3200" b="1" dirty="0">
                <a:solidFill>
                  <a:prstClr val="black"/>
                </a:solidFill>
              </a:rPr>
              <a:t>Civilian Religious Identity</a:t>
            </a:r>
          </a:p>
        </p:txBody>
      </p:sp>
      <p:sp>
        <p:nvSpPr>
          <p:cNvPr id="7" name="TextBox 6"/>
          <p:cNvSpPr txBox="1"/>
          <p:nvPr/>
        </p:nvSpPr>
        <p:spPr>
          <a:xfrm>
            <a:off x="2264416" y="5809902"/>
            <a:ext cx="3778599" cy="584775"/>
          </a:xfrm>
          <a:prstGeom prst="rect">
            <a:avLst/>
          </a:prstGeom>
          <a:noFill/>
        </p:spPr>
        <p:txBody>
          <a:bodyPr wrap="none" rtlCol="0">
            <a:spAutoFit/>
          </a:bodyPr>
          <a:lstStyle/>
          <a:p>
            <a:r>
              <a:rPr lang="en-US" sz="3200" b="1" dirty="0">
                <a:solidFill>
                  <a:prstClr val="black"/>
                </a:solidFill>
              </a:rPr>
              <a:t>Army Officer Identity</a:t>
            </a:r>
          </a:p>
        </p:txBody>
      </p:sp>
      <p:sp>
        <p:nvSpPr>
          <p:cNvPr id="8" name="TextBox 7"/>
          <p:cNvSpPr txBox="1"/>
          <p:nvPr/>
        </p:nvSpPr>
        <p:spPr>
          <a:xfrm>
            <a:off x="5090111" y="2474989"/>
            <a:ext cx="2092945" cy="415498"/>
          </a:xfrm>
          <a:prstGeom prst="rect">
            <a:avLst/>
          </a:prstGeom>
          <a:noFill/>
        </p:spPr>
        <p:txBody>
          <a:bodyPr wrap="none" rtlCol="0">
            <a:spAutoFit/>
          </a:bodyPr>
          <a:lstStyle/>
          <a:p>
            <a:r>
              <a:rPr lang="en-US" sz="2100" b="1" u="sng" dirty="0">
                <a:solidFill>
                  <a:prstClr val="white"/>
                </a:solidFill>
              </a:rPr>
              <a:t>Chaplain Identity</a:t>
            </a:r>
          </a:p>
        </p:txBody>
      </p:sp>
      <p:sp>
        <p:nvSpPr>
          <p:cNvPr id="9" name="TextBox 8"/>
          <p:cNvSpPr txBox="1"/>
          <p:nvPr/>
        </p:nvSpPr>
        <p:spPr>
          <a:xfrm>
            <a:off x="3314929" y="2631848"/>
            <a:ext cx="1828834" cy="2585323"/>
          </a:xfrm>
          <a:prstGeom prst="rect">
            <a:avLst/>
          </a:prstGeom>
          <a:noFill/>
        </p:spPr>
        <p:txBody>
          <a:bodyPr wrap="none" rtlCol="0">
            <a:spAutoFit/>
          </a:bodyPr>
          <a:lstStyle/>
          <a:p>
            <a:r>
              <a:rPr lang="en-US" sz="1350" dirty="0">
                <a:solidFill>
                  <a:prstClr val="black"/>
                </a:solidFill>
              </a:rPr>
              <a:t>Service to Country</a:t>
            </a:r>
          </a:p>
          <a:p>
            <a:endParaRPr lang="en-US" sz="1350" dirty="0">
              <a:solidFill>
                <a:prstClr val="black"/>
              </a:solidFill>
            </a:endParaRPr>
          </a:p>
          <a:p>
            <a:r>
              <a:rPr lang="en-US" sz="1350" dirty="0">
                <a:solidFill>
                  <a:prstClr val="black"/>
                </a:solidFill>
              </a:rPr>
              <a:t>   Commissioned</a:t>
            </a:r>
          </a:p>
          <a:p>
            <a:endParaRPr lang="en-US" sz="1350" dirty="0">
              <a:solidFill>
                <a:prstClr val="black"/>
              </a:solidFill>
            </a:endParaRPr>
          </a:p>
          <a:p>
            <a:r>
              <a:rPr lang="en-US" sz="1350" dirty="0">
                <a:solidFill>
                  <a:prstClr val="black"/>
                </a:solidFill>
              </a:rPr>
              <a:t>              Secular</a:t>
            </a:r>
          </a:p>
          <a:p>
            <a:endParaRPr lang="en-US" sz="1350" dirty="0">
              <a:solidFill>
                <a:prstClr val="black"/>
              </a:solidFill>
            </a:endParaRPr>
          </a:p>
          <a:p>
            <a:r>
              <a:rPr lang="en-US" sz="1350" dirty="0">
                <a:solidFill>
                  <a:prstClr val="black"/>
                </a:solidFill>
              </a:rPr>
              <a:t>      Army Values</a:t>
            </a:r>
            <a:br>
              <a:rPr lang="en-US" sz="1350" dirty="0">
                <a:solidFill>
                  <a:prstClr val="black"/>
                </a:solidFill>
              </a:rPr>
            </a:br>
            <a:endParaRPr lang="en-US" sz="1350" dirty="0">
              <a:solidFill>
                <a:prstClr val="black"/>
              </a:solidFill>
            </a:endParaRPr>
          </a:p>
          <a:p>
            <a:r>
              <a:rPr lang="en-US" sz="1350" dirty="0">
                <a:solidFill>
                  <a:prstClr val="black"/>
                </a:solidFill>
              </a:rPr>
              <a:t>   US Constitution, </a:t>
            </a:r>
          </a:p>
          <a:p>
            <a:r>
              <a:rPr lang="en-US" sz="1350" dirty="0">
                <a:solidFill>
                  <a:prstClr val="black"/>
                </a:solidFill>
              </a:rPr>
              <a:t>      Law, Regulation</a:t>
            </a:r>
          </a:p>
          <a:p>
            <a:endParaRPr lang="en-US" sz="1350" dirty="0">
              <a:solidFill>
                <a:prstClr val="black"/>
              </a:solidFill>
            </a:endParaRPr>
          </a:p>
          <a:p>
            <a:r>
              <a:rPr lang="en-US" sz="1350" dirty="0">
                <a:solidFill>
                  <a:prstClr val="black"/>
                </a:solidFill>
              </a:rPr>
              <a:t>                       Patriotism </a:t>
            </a:r>
          </a:p>
        </p:txBody>
      </p:sp>
      <p:sp>
        <p:nvSpPr>
          <p:cNvPr id="10" name="TextBox 9"/>
          <p:cNvSpPr txBox="1"/>
          <p:nvPr/>
        </p:nvSpPr>
        <p:spPr>
          <a:xfrm>
            <a:off x="7271655" y="2592659"/>
            <a:ext cx="2448688" cy="2377574"/>
          </a:xfrm>
          <a:prstGeom prst="rect">
            <a:avLst/>
          </a:prstGeom>
          <a:noFill/>
        </p:spPr>
        <p:txBody>
          <a:bodyPr wrap="square" rtlCol="0">
            <a:spAutoFit/>
          </a:bodyPr>
          <a:lstStyle/>
          <a:p>
            <a:r>
              <a:rPr lang="en-US" sz="1350" dirty="0">
                <a:solidFill>
                  <a:prstClr val="black"/>
                </a:solidFill>
              </a:rPr>
              <a:t>   Service to God</a:t>
            </a:r>
          </a:p>
          <a:p>
            <a:endParaRPr lang="en-US" sz="1350" dirty="0">
              <a:solidFill>
                <a:prstClr val="black"/>
              </a:solidFill>
            </a:endParaRPr>
          </a:p>
          <a:p>
            <a:r>
              <a:rPr lang="en-US" sz="1350" dirty="0">
                <a:solidFill>
                  <a:prstClr val="black"/>
                </a:solidFill>
              </a:rPr>
              <a:t>       Called / Set Apart</a:t>
            </a:r>
          </a:p>
          <a:p>
            <a:endParaRPr lang="en-US" sz="1350" dirty="0">
              <a:solidFill>
                <a:prstClr val="black"/>
              </a:solidFill>
            </a:endParaRPr>
          </a:p>
          <a:p>
            <a:r>
              <a:rPr lang="en-US" sz="1350" dirty="0">
                <a:solidFill>
                  <a:prstClr val="black"/>
                </a:solidFill>
              </a:rPr>
              <a:t>         Sacred</a:t>
            </a:r>
          </a:p>
          <a:p>
            <a:endParaRPr lang="en-US" sz="1350" dirty="0">
              <a:solidFill>
                <a:prstClr val="black"/>
              </a:solidFill>
            </a:endParaRPr>
          </a:p>
          <a:p>
            <a:r>
              <a:rPr lang="en-US" sz="1350" dirty="0">
                <a:solidFill>
                  <a:prstClr val="black"/>
                </a:solidFill>
              </a:rPr>
              <a:t>        Religious Values</a:t>
            </a:r>
          </a:p>
          <a:p>
            <a:endParaRPr lang="en-US" sz="1350" dirty="0">
              <a:solidFill>
                <a:prstClr val="black"/>
              </a:solidFill>
            </a:endParaRPr>
          </a:p>
          <a:p>
            <a:r>
              <a:rPr lang="en-US" sz="1350" dirty="0">
                <a:solidFill>
                  <a:prstClr val="black"/>
                </a:solidFill>
              </a:rPr>
              <a:t>      </a:t>
            </a:r>
            <a:r>
              <a:rPr lang="en-US" sz="1350" dirty="0" smtClean="0">
                <a:solidFill>
                  <a:prstClr val="black"/>
                </a:solidFill>
              </a:rPr>
              <a:t>Sacred </a:t>
            </a:r>
            <a:r>
              <a:rPr lang="en-US" sz="1350" dirty="0">
                <a:solidFill>
                  <a:prstClr val="black"/>
                </a:solidFill>
              </a:rPr>
              <a:t>Texts / Oral </a:t>
            </a:r>
            <a:r>
              <a:rPr lang="en-US" sz="1350" dirty="0" smtClean="0">
                <a:solidFill>
                  <a:prstClr val="black"/>
                </a:solidFill>
              </a:rPr>
              <a:t>                          </a:t>
            </a:r>
            <a:endParaRPr lang="en-US" sz="1350" dirty="0">
              <a:solidFill>
                <a:prstClr val="black"/>
              </a:solidFill>
            </a:endParaRPr>
          </a:p>
          <a:p>
            <a:r>
              <a:rPr lang="en-US" sz="1350" dirty="0" smtClean="0">
                <a:solidFill>
                  <a:prstClr val="black"/>
                </a:solidFill>
              </a:rPr>
              <a:t>      Traditions</a:t>
            </a:r>
            <a:endParaRPr lang="en-US" sz="1350" dirty="0">
              <a:solidFill>
                <a:prstClr val="black"/>
              </a:solidFill>
            </a:endParaRPr>
          </a:p>
          <a:p>
            <a:r>
              <a:rPr lang="en-US" sz="1350" dirty="0">
                <a:solidFill>
                  <a:prstClr val="black"/>
                </a:solidFill>
              </a:rPr>
              <a:t>Obedience / Love</a:t>
            </a:r>
          </a:p>
        </p:txBody>
      </p:sp>
      <p:sp>
        <p:nvSpPr>
          <p:cNvPr id="11" name="TextBox 10"/>
          <p:cNvSpPr txBox="1"/>
          <p:nvPr/>
        </p:nvSpPr>
        <p:spPr>
          <a:xfrm>
            <a:off x="4755038" y="2950002"/>
            <a:ext cx="2559378" cy="3208571"/>
          </a:xfrm>
          <a:prstGeom prst="rect">
            <a:avLst/>
          </a:prstGeom>
          <a:noFill/>
        </p:spPr>
        <p:txBody>
          <a:bodyPr wrap="square" rtlCol="0">
            <a:spAutoFit/>
          </a:bodyPr>
          <a:lstStyle/>
          <a:p>
            <a:pPr algn="ctr"/>
            <a:r>
              <a:rPr lang="en-US" sz="1350" dirty="0">
                <a:solidFill>
                  <a:prstClr val="white"/>
                </a:solidFill>
              </a:rPr>
              <a:t>It is a unique, divine calling and state of being for the special ministry of the US Army Chaplaincy demanding the blending of clerical and Army officer identity to create a new, distinct identity that is more than the sum of its parts.</a:t>
            </a:r>
          </a:p>
          <a:p>
            <a:pPr algn="ctr"/>
            <a:endParaRPr lang="en-US" sz="1350" i="1" dirty="0">
              <a:solidFill>
                <a:prstClr val="white"/>
              </a:solidFill>
            </a:endParaRPr>
          </a:p>
          <a:p>
            <a:pPr algn="ctr"/>
            <a:endParaRPr lang="en-US" sz="1350" i="1" dirty="0">
              <a:solidFill>
                <a:prstClr val="white"/>
              </a:solidFill>
            </a:endParaRPr>
          </a:p>
          <a:p>
            <a:pPr algn="ctr"/>
            <a:endParaRPr lang="en-US" sz="1350" i="1" dirty="0">
              <a:solidFill>
                <a:prstClr val="white"/>
              </a:solidFill>
            </a:endParaRPr>
          </a:p>
          <a:p>
            <a:pPr algn="ctr"/>
            <a:endParaRPr lang="en-US" sz="1350" i="1" dirty="0">
              <a:solidFill>
                <a:prstClr val="white"/>
              </a:solidFill>
            </a:endParaRPr>
          </a:p>
          <a:p>
            <a:pPr algn="ctr"/>
            <a:endParaRPr lang="en-US" sz="1350" i="1" dirty="0">
              <a:solidFill>
                <a:prstClr val="white"/>
              </a:solidFill>
            </a:endParaRPr>
          </a:p>
          <a:p>
            <a:endParaRPr lang="en-US" sz="1350" dirty="0">
              <a:solidFill>
                <a:prstClr val="white"/>
              </a:solidFill>
            </a:endParaRPr>
          </a:p>
          <a:p>
            <a:r>
              <a:rPr lang="en-US" sz="1350" dirty="0">
                <a:solidFill>
                  <a:prstClr val="white"/>
                </a:solidFill>
              </a:rPr>
              <a:t> </a:t>
            </a:r>
          </a:p>
        </p:txBody>
      </p:sp>
      <p:sp>
        <p:nvSpPr>
          <p:cNvPr id="3" name="TextBox 2"/>
          <p:cNvSpPr txBox="1"/>
          <p:nvPr/>
        </p:nvSpPr>
        <p:spPr>
          <a:xfrm rot="19197466">
            <a:off x="5051805" y="2082444"/>
            <a:ext cx="813749" cy="369332"/>
          </a:xfrm>
          <a:prstGeom prst="rect">
            <a:avLst/>
          </a:prstGeom>
          <a:noFill/>
        </p:spPr>
        <p:txBody>
          <a:bodyPr wrap="none" rtlCol="0">
            <a:spAutoFit/>
          </a:bodyPr>
          <a:lstStyle/>
          <a:p>
            <a:r>
              <a:rPr lang="en-US" i="1" dirty="0">
                <a:solidFill>
                  <a:srgbClr val="FFFF00"/>
                </a:solidFill>
              </a:rPr>
              <a:t>Officer</a:t>
            </a:r>
          </a:p>
        </p:txBody>
      </p:sp>
      <p:sp>
        <p:nvSpPr>
          <p:cNvPr id="12" name="TextBox 11"/>
          <p:cNvSpPr txBox="1"/>
          <p:nvPr/>
        </p:nvSpPr>
        <p:spPr>
          <a:xfrm rot="2142504">
            <a:off x="6178314" y="2080690"/>
            <a:ext cx="957057" cy="369332"/>
          </a:xfrm>
          <a:prstGeom prst="rect">
            <a:avLst/>
          </a:prstGeom>
          <a:noFill/>
        </p:spPr>
        <p:txBody>
          <a:bodyPr wrap="none" rtlCol="0">
            <a:spAutoFit/>
          </a:bodyPr>
          <a:lstStyle/>
          <a:p>
            <a:r>
              <a:rPr lang="en-US" i="1" dirty="0">
                <a:solidFill>
                  <a:srgbClr val="FFFF00"/>
                </a:solidFill>
              </a:rPr>
              <a:t>Minister</a:t>
            </a:r>
          </a:p>
        </p:txBody>
      </p:sp>
      <p:sp>
        <p:nvSpPr>
          <p:cNvPr id="13" name="TextBox 12"/>
          <p:cNvSpPr txBox="1"/>
          <p:nvPr/>
        </p:nvSpPr>
        <p:spPr>
          <a:xfrm rot="3058544">
            <a:off x="4746312" y="4689771"/>
            <a:ext cx="878767" cy="369332"/>
          </a:xfrm>
          <a:prstGeom prst="rect">
            <a:avLst/>
          </a:prstGeom>
          <a:noFill/>
        </p:spPr>
        <p:txBody>
          <a:bodyPr wrap="none" rtlCol="0">
            <a:spAutoFit/>
          </a:bodyPr>
          <a:lstStyle/>
          <a:p>
            <a:r>
              <a:rPr lang="en-US" i="1" dirty="0">
                <a:solidFill>
                  <a:srgbClr val="FFFF00"/>
                </a:solidFill>
              </a:rPr>
              <a:t>Advisor</a:t>
            </a:r>
          </a:p>
        </p:txBody>
      </p:sp>
      <p:sp>
        <p:nvSpPr>
          <p:cNvPr id="14" name="TextBox 13"/>
          <p:cNvSpPr txBox="1"/>
          <p:nvPr/>
        </p:nvSpPr>
        <p:spPr>
          <a:xfrm rot="18583066">
            <a:off x="6466857" y="4704318"/>
            <a:ext cx="924036" cy="369332"/>
          </a:xfrm>
          <a:prstGeom prst="rect">
            <a:avLst/>
          </a:prstGeom>
          <a:noFill/>
        </p:spPr>
        <p:txBody>
          <a:bodyPr wrap="none" rtlCol="0">
            <a:spAutoFit/>
          </a:bodyPr>
          <a:lstStyle/>
          <a:p>
            <a:r>
              <a:rPr lang="en-US" i="1" dirty="0">
                <a:solidFill>
                  <a:srgbClr val="FFFF00"/>
                </a:solidFill>
              </a:rPr>
              <a:t>Prophet</a:t>
            </a:r>
          </a:p>
        </p:txBody>
      </p:sp>
      <p:sp>
        <p:nvSpPr>
          <p:cNvPr id="15" name="TextBox 14"/>
          <p:cNvSpPr txBox="1"/>
          <p:nvPr/>
        </p:nvSpPr>
        <p:spPr>
          <a:xfrm>
            <a:off x="5648665" y="5217171"/>
            <a:ext cx="894669" cy="369332"/>
          </a:xfrm>
          <a:prstGeom prst="rect">
            <a:avLst/>
          </a:prstGeom>
          <a:noFill/>
        </p:spPr>
        <p:txBody>
          <a:bodyPr wrap="none" rtlCol="0">
            <a:spAutoFit/>
          </a:bodyPr>
          <a:lstStyle/>
          <a:p>
            <a:r>
              <a:rPr lang="en-US" i="1" dirty="0">
                <a:solidFill>
                  <a:srgbClr val="FFFF00"/>
                </a:solidFill>
              </a:rPr>
              <a:t>Servant</a:t>
            </a:r>
          </a:p>
        </p:txBody>
      </p:sp>
    </p:spTree>
    <p:extLst>
      <p:ext uri="{BB962C8B-B14F-4D97-AF65-F5344CB8AC3E}">
        <p14:creationId xmlns:p14="http://schemas.microsoft.com/office/powerpoint/2010/main" val="335879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521" y="5733894"/>
            <a:ext cx="4730782" cy="92333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54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Pastoral Care</a:t>
            </a:r>
            <a:endParaRPr lang="en-US" sz="5400" b="0" cap="none" spc="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0" y="475820"/>
            <a:ext cx="3465340" cy="5322194"/>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790" y="475819"/>
            <a:ext cx="3152656" cy="2496879"/>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790" y="3280998"/>
            <a:ext cx="3152656" cy="2480089"/>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6569" y="475819"/>
            <a:ext cx="3044225" cy="2496879"/>
          </a:xfrm>
          <a:prstGeom prst="rect">
            <a:avLst/>
          </a:prstGeom>
          <a:ln>
            <a:noFill/>
          </a:ln>
          <a:effectLst>
            <a:softEdge rad="112500"/>
          </a:effectLst>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21695"/>
          <a:stretch/>
        </p:blipFill>
        <p:spPr>
          <a:xfrm>
            <a:off x="8382000" y="3280998"/>
            <a:ext cx="3048794" cy="2452896"/>
          </a:xfrm>
          <a:prstGeom prst="rect">
            <a:avLst/>
          </a:prstGeom>
          <a:ln>
            <a:noFill/>
          </a:ln>
          <a:effectLst>
            <a:softEdge rad="112500"/>
          </a:effectLst>
        </p:spPr>
      </p:pic>
    </p:spTree>
    <p:extLst>
      <p:ext uri="{BB962C8B-B14F-4D97-AF65-F5344CB8AC3E}">
        <p14:creationId xmlns:p14="http://schemas.microsoft.com/office/powerpoint/2010/main" val="64891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76483" y="1170972"/>
            <a:ext cx="11132041" cy="507831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r>
              <a:rPr lang="en-US" sz="5400" b="1" i="1" dirty="0" smtClean="0">
                <a:ln w="0"/>
                <a:solidFill>
                  <a:srgbClr val="FF0000"/>
                </a:solidFill>
                <a:effectLst>
                  <a:outerShdw blurRad="38100" dist="19050" dir="2700000" algn="tl" rotWithShape="0">
                    <a:srgbClr val="000000">
                      <a:alpha val="40000"/>
                    </a:srgbClr>
                  </a:outerShdw>
                </a:effectLst>
                <a:latin typeface="Century Gothic" panose="020B0502020202020204" pitchFamily="34" charset="0"/>
              </a:rPr>
              <a:t>“The False Self is the person we wish to present to the world, the person we want the world to revolve around.”</a:t>
            </a:r>
          </a:p>
          <a:p>
            <a:endParaRPr lang="en-US" sz="5400" b="1" dirty="0" smtClean="0">
              <a:ln w="0"/>
              <a:solidFill>
                <a:srgbClr val="FF0000"/>
              </a:solidFill>
              <a:effectLst>
                <a:outerShdw blurRad="38100" dist="19050" dir="2700000" algn="tl" rotWithShape="0">
                  <a:srgbClr val="000000">
                    <a:alpha val="40000"/>
                  </a:srgbClr>
                </a:outerShdw>
              </a:effectLst>
              <a:latin typeface="Century Gothic" panose="020B0502020202020204" pitchFamily="34" charset="0"/>
            </a:endParaRPr>
          </a:p>
          <a:p>
            <a:r>
              <a:rPr lang="en-US" sz="5400" b="1" dirty="0" smtClean="0">
                <a:ln w="0"/>
                <a:solidFill>
                  <a:srgbClr val="FF0000"/>
                </a:solidFill>
                <a:effectLst>
                  <a:outerShdw blurRad="38100" dist="19050" dir="2700000" algn="tl" rotWithShape="0">
                    <a:srgbClr val="000000">
                      <a:alpha val="40000"/>
                    </a:srgbClr>
                  </a:outerShdw>
                </a:effectLst>
                <a:latin typeface="Century Gothic" panose="020B0502020202020204" pitchFamily="34" charset="0"/>
              </a:rPr>
              <a:t>-James Martin</a:t>
            </a:r>
            <a:endParaRPr lang="en-US" sz="5400" b="1" dirty="0">
              <a:ln w="0"/>
              <a:solidFill>
                <a:srgbClr val="FF0000"/>
              </a:solidFill>
              <a:effectLst>
                <a:outerShdw blurRad="38100" dist="19050" dir="27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1596787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4987" t="16830" r="33896" b="37436"/>
          <a:stretch/>
        </p:blipFill>
        <p:spPr>
          <a:xfrm>
            <a:off x="8250621" y="3237186"/>
            <a:ext cx="3552496" cy="3468414"/>
          </a:xfrm>
          <a:prstGeom prst="rect">
            <a:avLst/>
          </a:prstGeom>
        </p:spPr>
      </p:pic>
      <p:sp>
        <p:nvSpPr>
          <p:cNvPr id="2" name="Rectangle 1"/>
          <p:cNvSpPr/>
          <p:nvPr/>
        </p:nvSpPr>
        <p:spPr>
          <a:xfrm>
            <a:off x="576483" y="1098235"/>
            <a:ext cx="10436957" cy="507831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r>
              <a:rPr lang="en-US" sz="5400" i="1"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“The problem of sanctity and salvation is in fact the problem of finding out who I am and discovering my true self.”</a:t>
            </a:r>
          </a:p>
          <a:p>
            <a:endParaRPr lang="en-US" sz="54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endParaRPr>
          </a:p>
          <a:p>
            <a:r>
              <a:rPr lang="en-US" sz="5400" dirty="0" smtClean="0">
                <a:ln w="0"/>
                <a:solidFill>
                  <a:srgbClr val="FFFFFF"/>
                </a:solidFill>
                <a:effectLst>
                  <a:outerShdw blurRad="38100" dist="19050" dir="2700000" algn="tl" rotWithShape="0">
                    <a:srgbClr val="000000">
                      <a:alpha val="40000"/>
                    </a:srgbClr>
                  </a:outerShdw>
                </a:effectLst>
                <a:latin typeface="Century Gothic" panose="020B0502020202020204" pitchFamily="34" charset="0"/>
              </a:rPr>
              <a:t>-Thomas Merton</a:t>
            </a:r>
          </a:p>
        </p:txBody>
      </p:sp>
    </p:spTree>
    <p:extLst>
      <p:ext uri="{BB962C8B-B14F-4D97-AF65-F5344CB8AC3E}">
        <p14:creationId xmlns:p14="http://schemas.microsoft.com/office/powerpoint/2010/main" val="307688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Army_Enterprise-Dual-Brand_Vertical_Template">
  <a:themeElements>
    <a:clrScheme name="US Army">
      <a:dk1>
        <a:srgbClr val="000000"/>
      </a:dk1>
      <a:lt1>
        <a:srgbClr val="FFFFFF"/>
      </a:lt1>
      <a:dk2>
        <a:srgbClr val="57584F"/>
      </a:dk2>
      <a:lt2>
        <a:srgbClr val="BDB1A6"/>
      </a:lt2>
      <a:accent1>
        <a:srgbClr val="F9C931"/>
      </a:accent1>
      <a:accent2>
        <a:srgbClr val="778648"/>
      </a:accent2>
      <a:accent3>
        <a:srgbClr val="705C38"/>
      </a:accent3>
      <a:accent4>
        <a:srgbClr val="3E6682"/>
      </a:accent4>
      <a:accent5>
        <a:srgbClr val="663830"/>
      </a:accent5>
      <a:accent6>
        <a:srgbClr val="82786F"/>
      </a:accent6>
      <a:hlink>
        <a:srgbClr val="0070C0"/>
      </a:hlink>
      <a:folHlink>
        <a:srgbClr val="7692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Army_Enterprise-Dual-Brand_Vertical_Template">
  <a:themeElements>
    <a:clrScheme name="US Army">
      <a:dk1>
        <a:srgbClr val="000000"/>
      </a:dk1>
      <a:lt1>
        <a:srgbClr val="FFFFFF"/>
      </a:lt1>
      <a:dk2>
        <a:srgbClr val="57584F"/>
      </a:dk2>
      <a:lt2>
        <a:srgbClr val="BDB1A6"/>
      </a:lt2>
      <a:accent1>
        <a:srgbClr val="F9C931"/>
      </a:accent1>
      <a:accent2>
        <a:srgbClr val="778648"/>
      </a:accent2>
      <a:accent3>
        <a:srgbClr val="705C38"/>
      </a:accent3>
      <a:accent4>
        <a:srgbClr val="3E6682"/>
      </a:accent4>
      <a:accent5>
        <a:srgbClr val="663830"/>
      </a:accent5>
      <a:accent6>
        <a:srgbClr val="82786F"/>
      </a:accent6>
      <a:hlink>
        <a:srgbClr val="0070C0"/>
      </a:hlink>
      <a:folHlink>
        <a:srgbClr val="7692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62658</TotalTime>
  <Words>1853</Words>
  <Application>Microsoft Office PowerPoint</Application>
  <PresentationFormat>Widescreen</PresentationFormat>
  <Paragraphs>286</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ＭＳ Ｐゴシック</vt:lpstr>
      <vt:lpstr>Arial</vt:lpstr>
      <vt:lpstr>Calibri</vt:lpstr>
      <vt:lpstr>Calibri Light</vt:lpstr>
      <vt:lpstr>Century Gothic</vt:lpstr>
      <vt:lpstr>Times New Roman</vt:lpstr>
      <vt:lpstr>Army_Enterprise-Dual-Brand_Vertical_Template</vt:lpstr>
      <vt:lpstr>1_Army_Enterprise-Dual-Brand_Vertical_Template</vt:lpstr>
      <vt:lpstr>Office Theme</vt:lpstr>
      <vt:lpstr>Chaplain Identity &amp; pastoral care</vt:lpstr>
      <vt:lpstr>What’s my name?  - move around the room asking    different people One yes or no    question   - SIT DOWN WHEN YOU guess     correctly </vt:lpstr>
      <vt:lpstr>Terminal Learning objective</vt:lpstr>
      <vt:lpstr>PowerPoint Presentation</vt:lpstr>
      <vt:lpstr>PowerPoint Presentation</vt:lpstr>
      <vt:lpstr>Chaplain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Terminal Learning objective</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Order of Family Life Classes for CHBOLC</dc:title>
  <dc:creator>Hardin, Daniel W MAJ</dc:creator>
  <cp:lastModifiedBy>Derienzo, Michael A MAJ</cp:lastModifiedBy>
  <cp:revision>293</cp:revision>
  <cp:lastPrinted>2019-06-17T13:45:08Z</cp:lastPrinted>
  <dcterms:created xsi:type="dcterms:W3CDTF">2015-08-24T12:42:29Z</dcterms:created>
  <dcterms:modified xsi:type="dcterms:W3CDTF">2020-07-28T21:59:53Z</dcterms:modified>
</cp:coreProperties>
</file>