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6"/>
  </p:notesMasterIdLst>
  <p:handoutMasterIdLst>
    <p:handoutMasterId r:id="rId27"/>
  </p:handoutMasterIdLst>
  <p:sldIdLst>
    <p:sldId id="258" r:id="rId2"/>
    <p:sldId id="288" r:id="rId3"/>
    <p:sldId id="289" r:id="rId4"/>
    <p:sldId id="290" r:id="rId5"/>
    <p:sldId id="291" r:id="rId6"/>
    <p:sldId id="273" r:id="rId7"/>
    <p:sldId id="274" r:id="rId8"/>
    <p:sldId id="275" r:id="rId9"/>
    <p:sldId id="276" r:id="rId10"/>
    <p:sldId id="277" r:id="rId11"/>
    <p:sldId id="278" r:id="rId12"/>
    <p:sldId id="302" r:id="rId13"/>
    <p:sldId id="279" r:id="rId14"/>
    <p:sldId id="292" r:id="rId15"/>
    <p:sldId id="280" r:id="rId16"/>
    <p:sldId id="281" r:id="rId17"/>
    <p:sldId id="282" r:id="rId18"/>
    <p:sldId id="283" r:id="rId19"/>
    <p:sldId id="284" r:id="rId20"/>
    <p:sldId id="285" r:id="rId21"/>
    <p:sldId id="286" r:id="rId22"/>
    <p:sldId id="299" r:id="rId23"/>
    <p:sldId id="300" r:id="rId24"/>
    <p:sldId id="301" r:id="rId25"/>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EB6"/>
    <a:srgbClr val="A20000"/>
    <a:srgbClr val="FF33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86140" autoAdjust="0"/>
  </p:normalViewPr>
  <p:slideViewPr>
    <p:cSldViewPr>
      <p:cViewPr varScale="1">
        <p:scale>
          <a:sx n="71" d="100"/>
          <a:sy n="71" d="100"/>
        </p:scale>
        <p:origin x="1714" y="43"/>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5138"/>
          </a:xfrm>
          <a:prstGeom prst="rect">
            <a:avLst/>
          </a:prstGeom>
        </p:spPr>
        <p:txBody>
          <a:bodyPr vert="horz" lIns="91105" tIns="45553" rIns="91105" bIns="45553"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5138"/>
          </a:xfrm>
          <a:prstGeom prst="rect">
            <a:avLst/>
          </a:prstGeom>
        </p:spPr>
        <p:txBody>
          <a:bodyPr vert="horz" lIns="91105" tIns="45553" rIns="91105" bIns="45553" rtlCol="0"/>
          <a:lstStyle>
            <a:lvl1pPr algn="r">
              <a:defRPr sz="1200"/>
            </a:lvl1pPr>
          </a:lstStyle>
          <a:p>
            <a:fld id="{9CE1D0BE-0A64-47D6-A12E-3F551D8B8F72}" type="datetimeFigureOut">
              <a:rPr lang="en-US" smtClean="0"/>
              <a:pPr/>
              <a:t>3/9/2020</a:t>
            </a:fld>
            <a:endParaRPr lang="en-US"/>
          </a:p>
        </p:txBody>
      </p:sp>
      <p:sp>
        <p:nvSpPr>
          <p:cNvPr id="4" name="Footer Placeholder 3"/>
          <p:cNvSpPr>
            <a:spLocks noGrp="1"/>
          </p:cNvSpPr>
          <p:nvPr>
            <p:ph type="ftr" sz="quarter" idx="2"/>
          </p:nvPr>
        </p:nvSpPr>
        <p:spPr>
          <a:xfrm>
            <a:off x="1" y="8829676"/>
            <a:ext cx="3037840" cy="465138"/>
          </a:xfrm>
          <a:prstGeom prst="rect">
            <a:avLst/>
          </a:prstGeom>
        </p:spPr>
        <p:txBody>
          <a:bodyPr vert="horz" lIns="91105" tIns="45553" rIns="91105" bIns="4555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6"/>
            <a:ext cx="3037840" cy="465138"/>
          </a:xfrm>
          <a:prstGeom prst="rect">
            <a:avLst/>
          </a:prstGeom>
        </p:spPr>
        <p:txBody>
          <a:bodyPr vert="horz" lIns="91105" tIns="45553" rIns="91105" bIns="45553" rtlCol="0" anchor="b"/>
          <a:lstStyle>
            <a:lvl1pPr algn="r">
              <a:defRPr sz="1200"/>
            </a:lvl1pPr>
          </a:lstStyle>
          <a:p>
            <a:fld id="{07DD85D4-5627-43C3-BA81-A0BD2EB6631D}" type="slidenum">
              <a:rPr lang="en-US" smtClean="0"/>
              <a:pPr/>
              <a:t>‹#›</a:t>
            </a:fld>
            <a:endParaRPr lang="en-US"/>
          </a:p>
        </p:txBody>
      </p:sp>
    </p:spTree>
    <p:extLst>
      <p:ext uri="{BB962C8B-B14F-4D97-AF65-F5344CB8AC3E}">
        <p14:creationId xmlns:p14="http://schemas.microsoft.com/office/powerpoint/2010/main" val="2008481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37840" cy="465138"/>
          </a:xfrm>
          <a:prstGeom prst="rect">
            <a:avLst/>
          </a:prstGeom>
          <a:noFill/>
          <a:ln w="9525">
            <a:noFill/>
            <a:miter lim="800000"/>
            <a:headEnd/>
            <a:tailEnd/>
          </a:ln>
          <a:effectLst/>
        </p:spPr>
        <p:txBody>
          <a:bodyPr vert="horz" wrap="square" lIns="91105" tIns="45553" rIns="91105" bIns="45553" numCol="1" anchor="t" anchorCtr="0" compatLnSpc="1">
            <a:prstTxWarp prst="textNoShape">
              <a:avLst/>
            </a:prstTxWarp>
          </a:bodyPr>
          <a:lstStyle>
            <a:lvl1pPr>
              <a:defRPr sz="1200" b="0"/>
            </a:lvl1pPr>
          </a:lstStyle>
          <a:p>
            <a:endParaRPr lang="en-US"/>
          </a:p>
        </p:txBody>
      </p:sp>
      <p:sp>
        <p:nvSpPr>
          <p:cNvPr id="5123" name="Rectangle 3"/>
          <p:cNvSpPr>
            <a:spLocks noGrp="1" noChangeArrowheads="1"/>
          </p:cNvSpPr>
          <p:nvPr>
            <p:ph type="dt" idx="1"/>
          </p:nvPr>
        </p:nvSpPr>
        <p:spPr bwMode="auto">
          <a:xfrm>
            <a:off x="3970938" y="1"/>
            <a:ext cx="3037840" cy="465138"/>
          </a:xfrm>
          <a:prstGeom prst="rect">
            <a:avLst/>
          </a:prstGeom>
          <a:noFill/>
          <a:ln w="9525">
            <a:noFill/>
            <a:miter lim="800000"/>
            <a:headEnd/>
            <a:tailEnd/>
          </a:ln>
          <a:effectLst/>
        </p:spPr>
        <p:txBody>
          <a:bodyPr vert="horz" wrap="square" lIns="91105" tIns="45553" rIns="91105" bIns="45553" numCol="1" anchor="t" anchorCtr="0" compatLnSpc="1">
            <a:prstTxWarp prst="textNoShape">
              <a:avLst/>
            </a:prstTxWarp>
          </a:bodyPr>
          <a:lstStyle>
            <a:lvl1pPr algn="r">
              <a:defRPr sz="1200" b="0"/>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105" tIns="45553" rIns="91105" bIns="455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1" y="8829676"/>
            <a:ext cx="3037840" cy="465138"/>
          </a:xfrm>
          <a:prstGeom prst="rect">
            <a:avLst/>
          </a:prstGeom>
          <a:noFill/>
          <a:ln w="9525">
            <a:noFill/>
            <a:miter lim="800000"/>
            <a:headEnd/>
            <a:tailEnd/>
          </a:ln>
          <a:effectLst/>
        </p:spPr>
        <p:txBody>
          <a:bodyPr vert="horz" wrap="square" lIns="91105" tIns="45553" rIns="91105" bIns="45553" numCol="1" anchor="b" anchorCtr="0" compatLnSpc="1">
            <a:prstTxWarp prst="textNoShape">
              <a:avLst/>
            </a:prstTxWarp>
          </a:bodyPr>
          <a:lstStyle>
            <a:lvl1pPr>
              <a:defRPr sz="1200" b="0"/>
            </a:lvl1pPr>
          </a:lstStyle>
          <a:p>
            <a:endParaRPr lang="en-US"/>
          </a:p>
        </p:txBody>
      </p:sp>
      <p:sp>
        <p:nvSpPr>
          <p:cNvPr id="5127" name="Rectangle 7"/>
          <p:cNvSpPr>
            <a:spLocks noGrp="1" noChangeArrowheads="1"/>
          </p:cNvSpPr>
          <p:nvPr>
            <p:ph type="sldNum" sz="quarter" idx="5"/>
          </p:nvPr>
        </p:nvSpPr>
        <p:spPr bwMode="auto">
          <a:xfrm>
            <a:off x="3970938" y="8829676"/>
            <a:ext cx="3037840" cy="465138"/>
          </a:xfrm>
          <a:prstGeom prst="rect">
            <a:avLst/>
          </a:prstGeom>
          <a:noFill/>
          <a:ln w="9525">
            <a:noFill/>
            <a:miter lim="800000"/>
            <a:headEnd/>
            <a:tailEnd/>
          </a:ln>
          <a:effectLst/>
        </p:spPr>
        <p:txBody>
          <a:bodyPr vert="horz" wrap="square" lIns="91105" tIns="45553" rIns="91105" bIns="45553" numCol="1" anchor="b" anchorCtr="0" compatLnSpc="1">
            <a:prstTxWarp prst="textNoShape">
              <a:avLst/>
            </a:prstTxWarp>
          </a:bodyPr>
          <a:lstStyle>
            <a:lvl1pPr algn="r">
              <a:defRPr sz="1200" b="0"/>
            </a:lvl1pPr>
          </a:lstStyle>
          <a:p>
            <a:fld id="{F6DF6B5B-750F-439D-96A3-DA93CB7AE87A}" type="slidenum">
              <a:rPr lang="en-US"/>
              <a:pPr/>
              <a:t>‹#›</a:t>
            </a:fld>
            <a:endParaRPr lang="en-US"/>
          </a:p>
        </p:txBody>
      </p:sp>
    </p:spTree>
    <p:extLst>
      <p:ext uri="{BB962C8B-B14F-4D97-AF65-F5344CB8AC3E}">
        <p14:creationId xmlns:p14="http://schemas.microsoft.com/office/powerpoint/2010/main" val="15439024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5B7D5-1484-4A60-9D33-AE6BFA685D8E}"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xfrm>
            <a:off x="934720" y="4416426"/>
            <a:ext cx="5140960" cy="4183063"/>
          </a:xfrm>
        </p:spPr>
        <p:txBody>
          <a:bodyPr/>
          <a:lstStyle/>
          <a:p>
            <a:r>
              <a:rPr lang="en-US" dirty="0"/>
              <a:t>Welcome!</a:t>
            </a:r>
          </a:p>
        </p:txBody>
      </p:sp>
    </p:spTree>
    <p:extLst>
      <p:ext uri="{BB962C8B-B14F-4D97-AF65-F5344CB8AC3E}">
        <p14:creationId xmlns:p14="http://schemas.microsoft.com/office/powerpoint/2010/main" val="3693388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DF6B5B-750F-439D-96A3-DA93CB7AE87A}" type="slidenum">
              <a:rPr lang="en-US" smtClean="0"/>
              <a:pPr/>
              <a:t>16</a:t>
            </a:fld>
            <a:endParaRPr lang="en-US"/>
          </a:p>
        </p:txBody>
      </p:sp>
    </p:spTree>
    <p:extLst>
      <p:ext uri="{BB962C8B-B14F-4D97-AF65-F5344CB8AC3E}">
        <p14:creationId xmlns:p14="http://schemas.microsoft.com/office/powerpoint/2010/main" val="159394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DF6B5B-750F-439D-96A3-DA93CB7AE87A}" type="slidenum">
              <a:rPr lang="en-US" smtClean="0"/>
              <a:pPr/>
              <a:t>8</a:t>
            </a:fld>
            <a:endParaRPr lang="en-US"/>
          </a:p>
        </p:txBody>
      </p:sp>
    </p:spTree>
    <p:extLst>
      <p:ext uri="{BB962C8B-B14F-4D97-AF65-F5344CB8AC3E}">
        <p14:creationId xmlns:p14="http://schemas.microsoft.com/office/powerpoint/2010/main" val="80100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DF6B5B-750F-439D-96A3-DA93CB7AE87A}" type="slidenum">
              <a:rPr lang="en-US" smtClean="0"/>
              <a:pPr/>
              <a:t>9</a:t>
            </a:fld>
            <a:endParaRPr lang="en-US"/>
          </a:p>
        </p:txBody>
      </p:sp>
    </p:spTree>
    <p:extLst>
      <p:ext uri="{BB962C8B-B14F-4D97-AF65-F5344CB8AC3E}">
        <p14:creationId xmlns:p14="http://schemas.microsoft.com/office/powerpoint/2010/main" val="200119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DF6B5B-750F-439D-96A3-DA93CB7AE87A}" type="slidenum">
              <a:rPr lang="en-US" smtClean="0"/>
              <a:pPr/>
              <a:t>10</a:t>
            </a:fld>
            <a:endParaRPr lang="en-US"/>
          </a:p>
        </p:txBody>
      </p:sp>
    </p:spTree>
    <p:extLst>
      <p:ext uri="{BB962C8B-B14F-4D97-AF65-F5344CB8AC3E}">
        <p14:creationId xmlns:p14="http://schemas.microsoft.com/office/powerpoint/2010/main" val="412890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DF6B5B-750F-439D-96A3-DA93CB7AE87A}" type="slidenum">
              <a:rPr lang="en-US" smtClean="0"/>
              <a:pPr/>
              <a:t>11</a:t>
            </a:fld>
            <a:endParaRPr lang="en-US"/>
          </a:p>
        </p:txBody>
      </p:sp>
    </p:spTree>
    <p:extLst>
      <p:ext uri="{BB962C8B-B14F-4D97-AF65-F5344CB8AC3E}">
        <p14:creationId xmlns:p14="http://schemas.microsoft.com/office/powerpoint/2010/main" val="4102817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DF6B5B-750F-439D-96A3-DA93CB7AE87A}" type="slidenum">
              <a:rPr lang="en-US" smtClean="0"/>
              <a:pPr/>
              <a:t>12</a:t>
            </a:fld>
            <a:endParaRPr lang="en-US"/>
          </a:p>
        </p:txBody>
      </p:sp>
    </p:spTree>
    <p:extLst>
      <p:ext uri="{BB962C8B-B14F-4D97-AF65-F5344CB8AC3E}">
        <p14:creationId xmlns:p14="http://schemas.microsoft.com/office/powerpoint/2010/main" val="314327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DF6B5B-750F-439D-96A3-DA93CB7AE87A}" type="slidenum">
              <a:rPr lang="en-US" smtClean="0"/>
              <a:pPr/>
              <a:t>13</a:t>
            </a:fld>
            <a:endParaRPr lang="en-US"/>
          </a:p>
        </p:txBody>
      </p:sp>
    </p:spTree>
    <p:extLst>
      <p:ext uri="{BB962C8B-B14F-4D97-AF65-F5344CB8AC3E}">
        <p14:creationId xmlns:p14="http://schemas.microsoft.com/office/powerpoint/2010/main" val="4185665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DF6B5B-750F-439D-96A3-DA93CB7AE87A}" type="slidenum">
              <a:rPr lang="en-US" smtClean="0"/>
              <a:pPr/>
              <a:t>14</a:t>
            </a:fld>
            <a:endParaRPr lang="en-US"/>
          </a:p>
        </p:txBody>
      </p:sp>
    </p:spTree>
    <p:extLst>
      <p:ext uri="{BB962C8B-B14F-4D97-AF65-F5344CB8AC3E}">
        <p14:creationId xmlns:p14="http://schemas.microsoft.com/office/powerpoint/2010/main" val="259188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DF6B5B-750F-439D-96A3-DA93CB7AE87A}" type="slidenum">
              <a:rPr lang="en-US" smtClean="0"/>
              <a:pPr/>
              <a:t>15</a:t>
            </a:fld>
            <a:endParaRPr lang="en-US"/>
          </a:p>
        </p:txBody>
      </p:sp>
    </p:spTree>
    <p:extLst>
      <p:ext uri="{BB962C8B-B14F-4D97-AF65-F5344CB8AC3E}">
        <p14:creationId xmlns:p14="http://schemas.microsoft.com/office/powerpoint/2010/main" val="231437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4403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44038" name="Rectangle 6"/>
          <p:cNvSpPr>
            <a:spLocks noGrp="1" noChangeArrowheads="1"/>
          </p:cNvSpPr>
          <p:nvPr>
            <p:ph type="sldNum" sz="quarter" idx="4"/>
          </p:nvPr>
        </p:nvSpPr>
        <p:spPr bwMode="auto">
          <a:xfrm>
            <a:off x="6553200" y="6243638"/>
            <a:ext cx="2133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1200" b="0">
                <a:latin typeface="+mj-lt"/>
              </a:defRPr>
            </a:lvl1pPr>
          </a:lstStyle>
          <a:p>
            <a:fld id="{F150BB71-E833-4059-9C92-795144ED338A}" type="slidenum">
              <a:rPr lang="en-US" altLang="en-US"/>
              <a:pPr/>
              <a:t>‹#›</a:t>
            </a:fld>
            <a:endParaRPr lang="en-US" altLang="en-US"/>
          </a:p>
        </p:txBody>
      </p:sp>
      <p:sp>
        <p:nvSpPr>
          <p:cNvPr id="4403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tx2"/>
            </a:solidFill>
            <a:prstDash val="solid"/>
            <a:miter lim="800000"/>
            <a:headEnd/>
            <a:tailEnd/>
          </a:ln>
        </p:spPr>
        <p:txBody>
          <a:bodyPr/>
          <a:lstStyle/>
          <a:p>
            <a:endParaRPr lang="en-US"/>
          </a:p>
        </p:txBody>
      </p:sp>
      <p:sp>
        <p:nvSpPr>
          <p:cNvPr id="44040" name="Line 8"/>
          <p:cNvSpPr>
            <a:spLocks noChangeShapeType="1"/>
          </p:cNvSpPr>
          <p:nvPr/>
        </p:nvSpPr>
        <p:spPr bwMode="auto">
          <a:xfrm>
            <a:off x="1981200" y="3962400"/>
            <a:ext cx="6511925" cy="0"/>
          </a:xfrm>
          <a:prstGeom prst="line">
            <a:avLst/>
          </a:prstGeom>
          <a:noFill/>
          <a:ln w="19050">
            <a:solidFill>
              <a:schemeClr val="tx2"/>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sldNum" sz="quarter" idx="10"/>
          </p:nvPr>
        </p:nvSpPr>
        <p:spPr>
          <a:ln/>
        </p:spPr>
        <p:txBody>
          <a:bodyPr/>
          <a:lstStyle>
            <a:lvl1pPr>
              <a:defRPr/>
            </a:lvl1pPr>
          </a:lstStyle>
          <a:p>
            <a:pPr>
              <a:defRPr/>
            </a:pPr>
            <a:fld id="{897801D2-7121-4B56-9D31-ADBFED8C859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BE237AA-8425-4A8D-AC45-66480FA3A3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3011" name="Rectangle 3"/>
          <p:cNvSpPr>
            <a:spLocks noGrp="1" noChangeArrowheads="1"/>
          </p:cNvSpPr>
          <p:nvPr>
            <p:ph type="body" idx="1"/>
          </p:nvPr>
        </p:nvSpPr>
        <p:spPr bwMode="auto">
          <a:xfrm>
            <a:off x="457200" y="1600200"/>
            <a:ext cx="8229600" cy="44957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3012" name="Freeform 4"/>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2"/>
            </a:solidFill>
            <a:prstDash val="solid"/>
            <a:miter lim="800000"/>
            <a:headEnd/>
            <a:tailEnd/>
          </a:ln>
        </p:spPr>
        <p:txBody>
          <a:bodyPr/>
          <a:lstStyle/>
          <a:p>
            <a:endParaRPr lang="en-US"/>
          </a:p>
        </p:txBody>
      </p:sp>
      <p:sp>
        <p:nvSpPr>
          <p:cNvPr id="43013" name="Line 5"/>
          <p:cNvSpPr>
            <a:spLocks noChangeShapeType="1"/>
          </p:cNvSpPr>
          <p:nvPr/>
        </p:nvSpPr>
        <p:spPr bwMode="auto">
          <a:xfrm>
            <a:off x="457200" y="6172200"/>
            <a:ext cx="8229600" cy="0"/>
          </a:xfrm>
          <a:prstGeom prst="line">
            <a:avLst/>
          </a:prstGeom>
          <a:noFill/>
          <a:ln w="19050">
            <a:solidFill>
              <a:schemeClr val="tx2"/>
            </a:solidFill>
            <a:round/>
            <a:headEnd/>
            <a:tailEnd/>
          </a:ln>
          <a:effectLst/>
        </p:spPr>
        <p:txBody>
          <a:bodyPr/>
          <a:lstStyle/>
          <a:p>
            <a:endParaRPr lang="en-US"/>
          </a:p>
        </p:txBody>
      </p:sp>
      <p:sp>
        <p:nvSpPr>
          <p:cNvPr id="43015" name="Rectangle 7"/>
          <p:cNvSpPr>
            <a:spLocks noChangeArrowheads="1"/>
          </p:cNvSpPr>
          <p:nvPr/>
        </p:nvSpPr>
        <p:spPr bwMode="auto">
          <a:xfrm>
            <a:off x="228600" y="6248400"/>
            <a:ext cx="2667000" cy="457200"/>
          </a:xfrm>
          <a:prstGeom prst="rect">
            <a:avLst/>
          </a:prstGeom>
          <a:noFill/>
          <a:ln w="9525">
            <a:noFill/>
            <a:miter lim="800000"/>
            <a:headEnd/>
            <a:tailEnd/>
          </a:ln>
          <a:effectLst/>
        </p:spPr>
        <p:txBody>
          <a:bodyPr anchor="b"/>
          <a:lstStyle/>
          <a:p>
            <a:r>
              <a:rPr lang="en-US" altLang="en-US" sz="1200" baseline="0" dirty="0">
                <a:latin typeface="Garamond" pitchFamily="18" charset="0"/>
              </a:rPr>
              <a:t>USACHCS ORSLC – DSCA&amp;TX/32</a:t>
            </a:r>
            <a:endParaRPr lang="en-US" altLang="en-US" sz="1200" dirty="0">
              <a:latin typeface="Garamond" pitchFamily="18" charset="0"/>
            </a:endParaRPr>
          </a:p>
        </p:txBody>
      </p:sp>
      <p:sp>
        <p:nvSpPr>
          <p:cNvPr id="43018" name="Text Box 10"/>
          <p:cNvSpPr txBox="1">
            <a:spLocks noChangeArrowheads="1"/>
          </p:cNvSpPr>
          <p:nvPr userDrawn="1"/>
        </p:nvSpPr>
        <p:spPr bwMode="auto">
          <a:xfrm>
            <a:off x="457200" y="6172200"/>
            <a:ext cx="8229600" cy="461665"/>
          </a:xfrm>
          <a:prstGeom prst="rect">
            <a:avLst/>
          </a:prstGeom>
          <a:noFill/>
          <a:ln w="9525">
            <a:noFill/>
            <a:miter lim="800000"/>
            <a:headEnd/>
            <a:tailEnd/>
          </a:ln>
          <a:effectLst/>
        </p:spPr>
        <p:txBody>
          <a:bodyPr wrap="square">
            <a:spAutoFit/>
          </a:bodyPr>
          <a:lstStyle/>
          <a:p>
            <a:pPr algn="ctr">
              <a:spcBef>
                <a:spcPct val="50000"/>
              </a:spcBef>
            </a:pPr>
            <a:r>
              <a:rPr lang="en-US" sz="2400" i="1" baseline="0" dirty="0">
                <a:solidFill>
                  <a:srgbClr val="0A0EB6"/>
                </a:solidFill>
                <a:effectLst>
                  <a:outerShdw blurRad="38100" dist="38100" dir="2700000" algn="tl">
                    <a:srgbClr val="C0C0C0"/>
                  </a:outerShdw>
                </a:effectLst>
                <a:latin typeface="Garamond" pitchFamily="18" charset="0"/>
              </a:rPr>
              <a:t>Pro </a:t>
            </a:r>
            <a:r>
              <a:rPr lang="en-US" sz="2400" i="1" baseline="0" dirty="0" err="1">
                <a:solidFill>
                  <a:srgbClr val="0A0EB6"/>
                </a:solidFill>
                <a:effectLst>
                  <a:outerShdw blurRad="38100" dist="38100" dir="2700000" algn="tl">
                    <a:srgbClr val="C0C0C0"/>
                  </a:outerShdw>
                </a:effectLst>
                <a:latin typeface="Garamond" pitchFamily="18" charset="0"/>
              </a:rPr>
              <a:t>Deo</a:t>
            </a:r>
            <a:r>
              <a:rPr lang="en-US" sz="2400" i="1" baseline="0" dirty="0">
                <a:solidFill>
                  <a:srgbClr val="0A0EB6"/>
                </a:solidFill>
                <a:effectLst>
                  <a:outerShdw blurRad="38100" dist="38100" dir="2700000" algn="tl">
                    <a:srgbClr val="C0C0C0"/>
                  </a:outerShdw>
                </a:effectLst>
                <a:latin typeface="Garamond" pitchFamily="18" charset="0"/>
              </a:rPr>
              <a:t> et Patria!</a:t>
            </a:r>
            <a:endParaRPr lang="en-US" sz="2400" i="1" dirty="0">
              <a:solidFill>
                <a:srgbClr val="0A0EB6"/>
              </a:solidFill>
              <a:effectLst>
                <a:outerShdw blurRad="38100" dist="38100" dir="2700000" algn="tl">
                  <a:srgbClr val="C0C0C0"/>
                </a:outerShdw>
              </a:effectLst>
              <a:latin typeface="Garamond" pitchFamily="18" charset="0"/>
            </a:endParaRPr>
          </a:p>
        </p:txBody>
      </p:sp>
      <p:sp>
        <p:nvSpPr>
          <p:cNvPr id="10" name="Slide Number Placeholder 9"/>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37AA-8425-4A8D-AC45-66480FA3A37D}" type="slidenum">
              <a:rPr lang="en-US" smtClean="0"/>
              <a:pPr/>
              <a:t>‹#›</a:t>
            </a:fld>
            <a:endParaRPr lang="en-US"/>
          </a:p>
        </p:txBody>
      </p:sp>
      <p:sp>
        <p:nvSpPr>
          <p:cNvPr id="22" name="TextBox 21"/>
          <p:cNvSpPr txBox="1"/>
          <p:nvPr userDrawn="1"/>
        </p:nvSpPr>
        <p:spPr>
          <a:xfrm>
            <a:off x="3926444" y="6581001"/>
            <a:ext cx="1321196" cy="276999"/>
          </a:xfrm>
          <a:prstGeom prst="rect">
            <a:avLst/>
          </a:prstGeom>
          <a:solidFill>
            <a:srgbClr val="00B050"/>
          </a:solidFill>
        </p:spPr>
        <p:txBody>
          <a:bodyPr wrap="none" rtlCol="0">
            <a:spAutoFit/>
          </a:bodyPr>
          <a:lstStyle/>
          <a:p>
            <a:r>
              <a:rPr lang="en-US" sz="1200" dirty="0">
                <a:solidFill>
                  <a:schemeClr val="bg1"/>
                </a:solidFill>
              </a:rPr>
              <a:t>UNCLASSIFIED</a:t>
            </a:r>
          </a:p>
        </p:txBody>
      </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93021" y="110077"/>
            <a:ext cx="711359" cy="1261523"/>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ft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www.fema.gov/"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Freeform 3"/>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endParaRPr lang="en-US"/>
          </a:p>
        </p:txBody>
      </p:sp>
      <p:sp>
        <p:nvSpPr>
          <p:cNvPr id="4102" name="Rectangle 6"/>
          <p:cNvSpPr>
            <a:spLocks noGrp="1" noChangeArrowheads="1"/>
          </p:cNvSpPr>
          <p:nvPr>
            <p:ph type="subTitle" idx="1"/>
          </p:nvPr>
        </p:nvSpPr>
        <p:spPr>
          <a:xfrm>
            <a:off x="1981200" y="3962400"/>
            <a:ext cx="7162800" cy="2590800"/>
          </a:xfrm>
        </p:spPr>
        <p:txBody>
          <a:bodyPr/>
          <a:lstStyle/>
          <a:p>
            <a:r>
              <a:rPr lang="en-US" sz="2400" b="1" dirty="0"/>
              <a:t>Operational Religious Support Leader’s Course</a:t>
            </a:r>
          </a:p>
          <a:p>
            <a:r>
              <a:rPr lang="en-US" sz="2400" b="1" dirty="0"/>
              <a:t>CH (COL) Geoff Bailey</a:t>
            </a:r>
          </a:p>
          <a:p>
            <a:pPr>
              <a:lnSpc>
                <a:spcPct val="80000"/>
              </a:lnSpc>
            </a:pPr>
            <a:endParaRPr lang="en-US" sz="2400" b="1" dirty="0"/>
          </a:p>
        </p:txBody>
      </p:sp>
      <p:sp>
        <p:nvSpPr>
          <p:cNvPr id="4103" name="Line 7"/>
          <p:cNvSpPr>
            <a:spLocks noChangeShapeType="1"/>
          </p:cNvSpPr>
          <p:nvPr/>
        </p:nvSpPr>
        <p:spPr bwMode="auto">
          <a:xfrm>
            <a:off x="1981201" y="3962400"/>
            <a:ext cx="3581400" cy="0"/>
          </a:xfrm>
          <a:prstGeom prst="line">
            <a:avLst/>
          </a:prstGeom>
          <a:noFill/>
          <a:ln w="19050">
            <a:solidFill>
              <a:srgbClr val="CC9900"/>
            </a:solidFill>
            <a:round/>
            <a:headEnd/>
            <a:tailEnd/>
          </a:ln>
          <a:effectLst/>
        </p:spPr>
        <p:txBody>
          <a:bodyPr/>
          <a:lstStyle/>
          <a:p>
            <a:endParaRPr lang="en-US"/>
          </a:p>
        </p:txBody>
      </p:sp>
      <p:sp>
        <p:nvSpPr>
          <p:cNvPr id="4104" name="Line 8"/>
          <p:cNvSpPr>
            <a:spLocks noChangeShapeType="1"/>
          </p:cNvSpPr>
          <p:nvPr/>
        </p:nvSpPr>
        <p:spPr bwMode="auto">
          <a:xfrm>
            <a:off x="1981200" y="3962400"/>
            <a:ext cx="0" cy="838200"/>
          </a:xfrm>
          <a:prstGeom prst="line">
            <a:avLst/>
          </a:prstGeom>
          <a:noFill/>
          <a:ln w="9525">
            <a:solidFill>
              <a:srgbClr val="CC9900"/>
            </a:solidFill>
            <a:round/>
            <a:headEnd/>
            <a:tailEnd/>
          </a:ln>
          <a:effectLst/>
        </p:spPr>
        <p:txBody>
          <a:bodyPr/>
          <a:lstStyle/>
          <a:p>
            <a:endParaRPr lang="en-US"/>
          </a:p>
        </p:txBody>
      </p:sp>
      <p:pic>
        <p:nvPicPr>
          <p:cNvPr id="29" name="Picture 23" descr="DA-logo"/>
          <p:cNvPicPr>
            <a:picLocks noChangeAspect="1" noChangeArrowheads="1"/>
          </p:cNvPicPr>
          <p:nvPr/>
        </p:nvPicPr>
        <p:blipFill>
          <a:blip r:embed="rId3" cstate="print"/>
          <a:srcRect/>
          <a:stretch>
            <a:fillRect/>
          </a:stretch>
        </p:blipFill>
        <p:spPr bwMode="auto">
          <a:xfrm>
            <a:off x="284163" y="5181600"/>
            <a:ext cx="1392237" cy="1414463"/>
          </a:xfrm>
          <a:prstGeom prst="rect">
            <a:avLst/>
          </a:prstGeom>
          <a:noFill/>
        </p:spPr>
      </p:pic>
      <p:sp>
        <p:nvSpPr>
          <p:cNvPr id="33" name="Rectangle 5"/>
          <p:cNvSpPr>
            <a:spLocks noGrp="1" noChangeArrowheads="1"/>
          </p:cNvSpPr>
          <p:nvPr>
            <p:ph type="ctrTitle"/>
          </p:nvPr>
        </p:nvSpPr>
        <p:spPr>
          <a:xfrm>
            <a:off x="685800" y="1295400"/>
            <a:ext cx="7623175" cy="1752600"/>
          </a:xfrm>
        </p:spPr>
        <p:txBody>
          <a:bodyPr/>
          <a:lstStyle/>
          <a:p>
            <a:pPr eaLnBrk="1" hangingPunct="1"/>
            <a:r>
              <a:rPr lang="en-US" altLang="en-US" dirty="0"/>
              <a:t>Defense </a:t>
            </a:r>
            <a:r>
              <a:rPr lang="en-US" altLang="en-US"/>
              <a:t>Support of </a:t>
            </a:r>
            <a:r>
              <a:rPr lang="en-US" altLang="en-US" dirty="0"/>
              <a:t>Civil Authorities (DSCA)</a:t>
            </a:r>
            <a:endParaRPr lang="en-US" altLang="en-US" sz="48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2919" y="188495"/>
            <a:ext cx="1312111" cy="19812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30729" t="27458" r="13359" b="13958"/>
          <a:stretch>
            <a:fillRect/>
          </a:stretch>
        </p:blipFill>
        <p:spPr bwMode="auto">
          <a:xfrm>
            <a:off x="304800" y="838200"/>
            <a:ext cx="8610600" cy="5638800"/>
          </a:xfrm>
          <a:prstGeom prst="rect">
            <a:avLst/>
          </a:prstGeom>
          <a:noFill/>
          <a:ln w="9525">
            <a:noFill/>
            <a:miter lim="800000"/>
            <a:headEnd/>
            <a:tailEnd/>
          </a:ln>
        </p:spPr>
      </p:pic>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Procedure?</a:t>
            </a:r>
            <a:endParaRPr lang="en-US" sz="3200" baseline="26000" dirty="0">
              <a:solidFill>
                <a:srgbClr val="0A0EB6"/>
              </a:solidFill>
              <a:latin typeface="+mj-lt"/>
            </a:endParaRPr>
          </a:p>
        </p:txBody>
      </p:sp>
      <p:sp>
        <p:nvSpPr>
          <p:cNvPr id="7" name="Oval 6"/>
          <p:cNvSpPr/>
          <p:nvPr/>
        </p:nvSpPr>
        <p:spPr bwMode="auto">
          <a:xfrm>
            <a:off x="3048000" y="2133600"/>
            <a:ext cx="5867400" cy="35052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Slide Number Placeholder 1">
            <a:extLst>
              <a:ext uri="{FF2B5EF4-FFF2-40B4-BE49-F238E27FC236}">
                <a16:creationId xmlns:a16="http://schemas.microsoft.com/office/drawing/2014/main" id="{60774A03-60CA-423D-AA5F-9277DC8EF1E2}"/>
              </a:ext>
            </a:extLst>
          </p:cNvPr>
          <p:cNvSpPr>
            <a:spLocks noGrp="1"/>
          </p:cNvSpPr>
          <p:nvPr>
            <p:ph type="sldNum" sz="quarter" idx="10"/>
          </p:nvPr>
        </p:nvSpPr>
        <p:spPr/>
        <p:txBody>
          <a:bodyPr/>
          <a:lstStyle/>
          <a:p>
            <a:pPr>
              <a:defRPr/>
            </a:pPr>
            <a:fld id="{897801D2-7121-4B56-9D31-ADBFED8C8592}" type="slidenum">
              <a:rPr lang="en-US" smtClean="0"/>
              <a:pPr>
                <a:defRPr/>
              </a:pPr>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a:endCxn id="19" idx="1"/>
          </p:cNvCxnSpPr>
          <p:nvPr/>
        </p:nvCxnSpPr>
        <p:spPr bwMode="auto">
          <a:xfrm>
            <a:off x="4648200" y="4267200"/>
            <a:ext cx="1219200" cy="0"/>
          </a:xfrm>
          <a:prstGeom prst="line">
            <a:avLst/>
          </a:prstGeom>
          <a:solidFill>
            <a:schemeClr val="accent1"/>
          </a:solidFill>
          <a:ln w="15875" cap="flat" cmpd="sng" algn="ctr">
            <a:solidFill>
              <a:schemeClr val="tx1"/>
            </a:solidFill>
            <a:prstDash val="dashDot"/>
            <a:round/>
            <a:headEnd type="none" w="med" len="med"/>
            <a:tailEnd type="none" w="med" len="med"/>
          </a:ln>
          <a:effectLst/>
        </p:spPr>
      </p:cxnSp>
      <p:cxnSp>
        <p:nvCxnSpPr>
          <p:cNvPr id="29" name="Straight Connector 28"/>
          <p:cNvCxnSpPr/>
          <p:nvPr/>
        </p:nvCxnSpPr>
        <p:spPr bwMode="auto">
          <a:xfrm>
            <a:off x="6553200" y="44196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a:endCxn id="20" idx="0"/>
          </p:cNvCxnSpPr>
          <p:nvPr/>
        </p:nvCxnSpPr>
        <p:spPr bwMode="auto">
          <a:xfrm>
            <a:off x="7162800" y="3505200"/>
            <a:ext cx="106680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229600" y="44196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981200" y="4191000"/>
            <a:ext cx="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Roles and Responsibilities?</a:t>
            </a:r>
            <a:endParaRPr lang="en-US" sz="3200" baseline="26000" dirty="0">
              <a:solidFill>
                <a:srgbClr val="0A0EB6"/>
              </a:solidFill>
              <a:latin typeface="+mj-lt"/>
            </a:endParaRPr>
          </a:p>
        </p:txBody>
      </p:sp>
      <p:sp>
        <p:nvSpPr>
          <p:cNvPr id="4099" name="Rectangle 3"/>
          <p:cNvSpPr>
            <a:spLocks noChangeArrowheads="1"/>
          </p:cNvSpPr>
          <p:nvPr/>
        </p:nvSpPr>
        <p:spPr bwMode="auto">
          <a:xfrm>
            <a:off x="779463" y="1295400"/>
            <a:ext cx="7577137" cy="1477328"/>
          </a:xfrm>
          <a:prstGeom prst="rect">
            <a:avLst/>
          </a:prstGeom>
          <a:noFill/>
          <a:ln w="9525">
            <a:noFill/>
            <a:miter lim="800000"/>
            <a:headEnd/>
            <a:tailEnd/>
          </a:ln>
        </p:spPr>
        <p:txBody>
          <a:bodyPr wrap="square" anchor="ctr">
            <a:spAutoFit/>
          </a:bodyPr>
          <a:lstStyle/>
          <a:p>
            <a:pPr>
              <a:spcBef>
                <a:spcPct val="0"/>
              </a:spcBef>
              <a:buFont typeface="Arial" pitchFamily="34" charset="0"/>
              <a:buChar char="•"/>
            </a:pPr>
            <a:r>
              <a:rPr lang="en-US" dirty="0">
                <a:solidFill>
                  <a:schemeClr val="tx1"/>
                </a:solidFill>
              </a:rPr>
              <a:t>  Governor – Title 32 Authority</a:t>
            </a:r>
          </a:p>
          <a:p>
            <a:pPr>
              <a:spcBef>
                <a:spcPct val="0"/>
              </a:spcBef>
              <a:buFont typeface="Arial" pitchFamily="34" charset="0"/>
              <a:buChar char="•"/>
            </a:pPr>
            <a:r>
              <a:rPr lang="en-US" dirty="0"/>
              <a:t>  Incident Commander (Not pictured)</a:t>
            </a:r>
          </a:p>
          <a:p>
            <a:pPr>
              <a:spcBef>
                <a:spcPct val="0"/>
              </a:spcBef>
              <a:buFont typeface="Arial" pitchFamily="34" charset="0"/>
              <a:buChar char="•"/>
            </a:pPr>
            <a:r>
              <a:rPr lang="en-US" dirty="0"/>
              <a:t>  SCO – State Coordinating Officer</a:t>
            </a:r>
          </a:p>
          <a:p>
            <a:pPr>
              <a:spcBef>
                <a:spcPct val="0"/>
              </a:spcBef>
              <a:buFont typeface="Arial" pitchFamily="34" charset="0"/>
              <a:buChar char="•"/>
            </a:pPr>
            <a:r>
              <a:rPr lang="en-US" dirty="0"/>
              <a:t>  FCO – Federal Coordination Office</a:t>
            </a:r>
          </a:p>
          <a:p>
            <a:pPr>
              <a:spcBef>
                <a:spcPct val="0"/>
              </a:spcBef>
              <a:buFont typeface="Arial" pitchFamily="34" charset="0"/>
              <a:buChar char="•"/>
            </a:pPr>
            <a:r>
              <a:rPr lang="en-US" dirty="0"/>
              <a:t>  TAG – State Adjutant General (Senior USARNG official)</a:t>
            </a:r>
          </a:p>
        </p:txBody>
      </p:sp>
      <p:sp>
        <p:nvSpPr>
          <p:cNvPr id="5" name="Rectangle 4"/>
          <p:cNvSpPr/>
          <p:nvPr/>
        </p:nvSpPr>
        <p:spPr bwMode="auto">
          <a:xfrm>
            <a:off x="1447800" y="3048000"/>
            <a:ext cx="11430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DoD</a:t>
            </a:r>
            <a:endParaRPr kumimoji="0" lang="en-US" sz="1800" b="1" i="0" u="none" strike="noStrike" cap="none" normalizeH="0" baseline="0" dirty="0">
              <a:ln>
                <a:noFill/>
              </a:ln>
              <a:solidFill>
                <a:schemeClr val="tx1"/>
              </a:solidFill>
              <a:effectLst/>
              <a:latin typeface="Arial" charset="0"/>
            </a:endParaRPr>
          </a:p>
        </p:txBody>
      </p:sp>
      <p:sp>
        <p:nvSpPr>
          <p:cNvPr id="6" name="Rectangle 5"/>
          <p:cNvSpPr/>
          <p:nvPr/>
        </p:nvSpPr>
        <p:spPr bwMode="auto">
          <a:xfrm>
            <a:off x="3505200" y="3048000"/>
            <a:ext cx="1143000" cy="4572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DHS</a:t>
            </a:r>
            <a:endParaRPr kumimoji="0" lang="en-US" sz="1800" b="1" i="0" u="none" strike="noStrike" cap="none" normalizeH="0" baseline="0" dirty="0">
              <a:ln>
                <a:noFill/>
              </a:ln>
              <a:solidFill>
                <a:schemeClr val="tx1"/>
              </a:solidFill>
              <a:effectLst/>
              <a:latin typeface="Arial" charset="0"/>
            </a:endParaRPr>
          </a:p>
        </p:txBody>
      </p:sp>
      <p:sp>
        <p:nvSpPr>
          <p:cNvPr id="7" name="Rectangle 6"/>
          <p:cNvSpPr/>
          <p:nvPr/>
        </p:nvSpPr>
        <p:spPr bwMode="auto">
          <a:xfrm>
            <a:off x="5867400" y="3048000"/>
            <a:ext cx="1676400" cy="4572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Governor</a:t>
            </a:r>
            <a:endParaRPr kumimoji="0" lang="en-US" sz="1800" b="1" i="0" u="none" strike="noStrike" cap="none" normalizeH="0" baseline="0" dirty="0">
              <a:ln>
                <a:noFill/>
              </a:ln>
              <a:solidFill>
                <a:schemeClr val="tx1"/>
              </a:solidFill>
              <a:effectLst/>
              <a:latin typeface="Arial" charset="0"/>
            </a:endParaRPr>
          </a:p>
        </p:txBody>
      </p:sp>
      <p:sp>
        <p:nvSpPr>
          <p:cNvPr id="8" name="Rectangle 7"/>
          <p:cNvSpPr/>
          <p:nvPr/>
        </p:nvSpPr>
        <p:spPr bwMode="auto">
          <a:xfrm>
            <a:off x="1447800" y="4038600"/>
            <a:ext cx="11430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JTFHQ</a:t>
            </a:r>
            <a:endParaRPr kumimoji="0" lang="en-US" sz="1800" b="1" i="0" u="none" strike="noStrike" cap="none" normalizeH="0" baseline="0" dirty="0">
              <a:ln>
                <a:noFill/>
              </a:ln>
              <a:solidFill>
                <a:schemeClr val="tx1"/>
              </a:solidFill>
              <a:effectLst/>
              <a:latin typeface="Arial" charset="0"/>
            </a:endParaRPr>
          </a:p>
        </p:txBody>
      </p:sp>
      <p:sp>
        <p:nvSpPr>
          <p:cNvPr id="9" name="Rectangle 8"/>
          <p:cNvSpPr/>
          <p:nvPr/>
        </p:nvSpPr>
        <p:spPr bwMode="auto">
          <a:xfrm>
            <a:off x="1219200" y="5105400"/>
            <a:ext cx="1676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FED Forces</a:t>
            </a:r>
            <a:endParaRPr kumimoji="0" lang="en-US" sz="1800" b="1" i="0" u="none" strike="noStrike" cap="none" normalizeH="0" baseline="0" dirty="0">
              <a:ln>
                <a:noFill/>
              </a:ln>
              <a:solidFill>
                <a:schemeClr val="tx1"/>
              </a:solidFill>
              <a:effectLst/>
              <a:latin typeface="Arial" charset="0"/>
            </a:endParaRPr>
          </a:p>
        </p:txBody>
      </p:sp>
      <p:sp>
        <p:nvSpPr>
          <p:cNvPr id="10" name="Rectangle 9"/>
          <p:cNvSpPr/>
          <p:nvPr/>
        </p:nvSpPr>
        <p:spPr bwMode="auto">
          <a:xfrm>
            <a:off x="3505200" y="4038600"/>
            <a:ext cx="1143000" cy="4572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FEMA</a:t>
            </a:r>
            <a:endParaRPr kumimoji="0" lang="en-US" sz="1800" b="1" i="0" u="none" strike="noStrike" cap="none" normalizeH="0" baseline="0" dirty="0">
              <a:ln>
                <a:noFill/>
              </a:ln>
              <a:solidFill>
                <a:schemeClr val="tx1"/>
              </a:solidFill>
              <a:effectLst/>
              <a:latin typeface="Arial" charset="0"/>
            </a:endParaRPr>
          </a:p>
        </p:txBody>
      </p:sp>
      <p:cxnSp>
        <p:nvCxnSpPr>
          <p:cNvPr id="12" name="Straight Connector 11"/>
          <p:cNvCxnSpPr>
            <a:stCxn id="6" idx="2"/>
            <a:endCxn id="10" idx="0"/>
          </p:cNvCxnSpPr>
          <p:nvPr/>
        </p:nvCxnSpPr>
        <p:spPr bwMode="auto">
          <a:xfrm>
            <a:off x="4076700" y="35052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a:stCxn id="5" idx="2"/>
            <a:endCxn id="8" idx="0"/>
          </p:cNvCxnSpPr>
          <p:nvPr/>
        </p:nvCxnSpPr>
        <p:spPr bwMode="auto">
          <a:xfrm>
            <a:off x="2019300" y="35052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Rectangle 18"/>
          <p:cNvSpPr/>
          <p:nvPr/>
        </p:nvSpPr>
        <p:spPr bwMode="auto">
          <a:xfrm>
            <a:off x="5867400" y="4038600"/>
            <a:ext cx="1219200" cy="4572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Mayor</a:t>
            </a:r>
            <a:endParaRPr kumimoji="0" lang="en-US" sz="1800" b="1" i="0" u="none" strike="noStrike" cap="none" normalizeH="0" baseline="0" dirty="0">
              <a:ln>
                <a:noFill/>
              </a:ln>
              <a:solidFill>
                <a:schemeClr val="tx1"/>
              </a:solidFill>
              <a:effectLst/>
              <a:latin typeface="Arial" charset="0"/>
            </a:endParaRPr>
          </a:p>
        </p:txBody>
      </p:sp>
      <p:sp>
        <p:nvSpPr>
          <p:cNvPr id="20" name="Rectangle 19"/>
          <p:cNvSpPr/>
          <p:nvPr/>
        </p:nvSpPr>
        <p:spPr bwMode="auto">
          <a:xfrm>
            <a:off x="7620000" y="4038600"/>
            <a:ext cx="1219200" cy="4572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TAG</a:t>
            </a:r>
            <a:endParaRPr kumimoji="0" lang="en-US" sz="1800" b="1" i="0" u="none" strike="noStrike" cap="none" normalizeH="0" baseline="0" dirty="0">
              <a:ln>
                <a:noFill/>
              </a:ln>
              <a:solidFill>
                <a:schemeClr val="tx1"/>
              </a:solidFill>
              <a:effectLst/>
              <a:latin typeface="Arial" charset="0"/>
            </a:endParaRPr>
          </a:p>
        </p:txBody>
      </p:sp>
      <p:sp>
        <p:nvSpPr>
          <p:cNvPr id="21" name="Rectangle 20"/>
          <p:cNvSpPr/>
          <p:nvPr/>
        </p:nvSpPr>
        <p:spPr bwMode="auto">
          <a:xfrm>
            <a:off x="7620000" y="4876800"/>
            <a:ext cx="1219200" cy="4572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USARNG</a:t>
            </a:r>
            <a:endParaRPr kumimoji="0" lang="en-US" sz="1800" b="1" i="0" u="none" strike="noStrike" cap="none" normalizeH="0" baseline="0" dirty="0">
              <a:ln>
                <a:noFill/>
              </a:ln>
              <a:solidFill>
                <a:schemeClr val="tx1"/>
              </a:solidFill>
              <a:effectLst/>
              <a:latin typeface="Arial" charset="0"/>
            </a:endParaRPr>
          </a:p>
        </p:txBody>
      </p:sp>
      <p:cxnSp>
        <p:nvCxnSpPr>
          <p:cNvPr id="22" name="Straight Connector 21"/>
          <p:cNvCxnSpPr/>
          <p:nvPr/>
        </p:nvCxnSpPr>
        <p:spPr bwMode="auto">
          <a:xfrm>
            <a:off x="6553200" y="3505200"/>
            <a:ext cx="0" cy="533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Rectangle 25"/>
          <p:cNvSpPr/>
          <p:nvPr/>
        </p:nvSpPr>
        <p:spPr bwMode="auto">
          <a:xfrm>
            <a:off x="3657600" y="5486400"/>
            <a:ext cx="1143000" cy="4572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NGOs</a:t>
            </a:r>
            <a:endParaRPr kumimoji="0" lang="en-US" sz="1800" b="1" i="0" u="none" strike="noStrike" cap="none" normalizeH="0" baseline="0" dirty="0">
              <a:ln>
                <a:noFill/>
              </a:ln>
              <a:solidFill>
                <a:schemeClr val="tx1"/>
              </a:solidFill>
              <a:effectLst/>
              <a:latin typeface="Arial" charset="0"/>
            </a:endParaRPr>
          </a:p>
        </p:txBody>
      </p:sp>
      <p:sp>
        <p:nvSpPr>
          <p:cNvPr id="27" name="Rectangle 26"/>
          <p:cNvSpPr/>
          <p:nvPr/>
        </p:nvSpPr>
        <p:spPr bwMode="auto">
          <a:xfrm>
            <a:off x="5029200" y="5410200"/>
            <a:ext cx="1752600" cy="609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Local Businesses</a:t>
            </a:r>
            <a:endParaRPr kumimoji="0" lang="en-US" sz="1800" b="1" i="0" u="none" strike="noStrike" cap="none" normalizeH="0" baseline="0" dirty="0">
              <a:ln>
                <a:noFill/>
              </a:ln>
              <a:solidFill>
                <a:schemeClr val="tx1"/>
              </a:solidFill>
              <a:effectLst/>
              <a:latin typeface="Arial" charset="0"/>
            </a:endParaRPr>
          </a:p>
        </p:txBody>
      </p:sp>
      <p:sp>
        <p:nvSpPr>
          <p:cNvPr id="28" name="Rectangle 27"/>
          <p:cNvSpPr/>
          <p:nvPr/>
        </p:nvSpPr>
        <p:spPr bwMode="auto">
          <a:xfrm>
            <a:off x="5867400" y="4800600"/>
            <a:ext cx="1219200" cy="4572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LEOs</a:t>
            </a:r>
            <a:endParaRPr kumimoji="0" lang="en-US" sz="1800" b="1" i="0" u="none" strike="noStrike" cap="none" normalizeH="0" baseline="0" dirty="0">
              <a:ln>
                <a:noFill/>
              </a:ln>
              <a:solidFill>
                <a:schemeClr val="tx1"/>
              </a:solidFill>
              <a:effectLst/>
              <a:latin typeface="Arial" charset="0"/>
            </a:endParaRPr>
          </a:p>
        </p:txBody>
      </p:sp>
      <p:cxnSp>
        <p:nvCxnSpPr>
          <p:cNvPr id="31" name="Straight Connector 30"/>
          <p:cNvCxnSpPr>
            <a:stCxn id="8" idx="3"/>
            <a:endCxn id="10" idx="1"/>
          </p:cNvCxnSpPr>
          <p:nvPr/>
        </p:nvCxnSpPr>
        <p:spPr bwMode="auto">
          <a:xfrm>
            <a:off x="2590800" y="4267200"/>
            <a:ext cx="914400" cy="0"/>
          </a:xfrm>
          <a:prstGeom prst="line">
            <a:avLst/>
          </a:prstGeom>
          <a:solidFill>
            <a:schemeClr val="accent1"/>
          </a:solidFill>
          <a:ln w="15875" cap="flat" cmpd="sng" algn="ctr">
            <a:solidFill>
              <a:schemeClr val="tx1"/>
            </a:solidFill>
            <a:prstDash val="dashDot"/>
            <a:round/>
            <a:headEnd type="none" w="med" len="med"/>
            <a:tailEnd type="none" w="med" len="med"/>
          </a:ln>
          <a:effectLst/>
        </p:spPr>
      </p:cxnSp>
      <p:sp>
        <p:nvSpPr>
          <p:cNvPr id="33" name="Rectangle 32"/>
          <p:cNvSpPr/>
          <p:nvPr/>
        </p:nvSpPr>
        <p:spPr bwMode="auto">
          <a:xfrm>
            <a:off x="4953000" y="3581400"/>
            <a:ext cx="685800" cy="4572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t>SCO</a:t>
            </a:r>
            <a:endParaRPr kumimoji="0" lang="en-US" sz="1800" b="1" i="0" u="none" strike="noStrike" cap="none" normalizeH="0" baseline="0" dirty="0">
              <a:ln>
                <a:noFill/>
              </a:ln>
              <a:solidFill>
                <a:schemeClr val="tx1"/>
              </a:solidFill>
              <a:effectLst/>
              <a:latin typeface="Arial" charset="0"/>
            </a:endParaRPr>
          </a:p>
        </p:txBody>
      </p:sp>
      <p:cxnSp>
        <p:nvCxnSpPr>
          <p:cNvPr id="34" name="Straight Connector 33"/>
          <p:cNvCxnSpPr/>
          <p:nvPr/>
        </p:nvCxnSpPr>
        <p:spPr bwMode="auto">
          <a:xfrm flipV="1">
            <a:off x="5638800" y="3505200"/>
            <a:ext cx="228600" cy="76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a:endCxn id="33" idx="1"/>
          </p:cNvCxnSpPr>
          <p:nvPr/>
        </p:nvCxnSpPr>
        <p:spPr bwMode="auto">
          <a:xfrm flipV="1">
            <a:off x="4648200" y="3810000"/>
            <a:ext cx="304800" cy="228600"/>
          </a:xfrm>
          <a:prstGeom prst="line">
            <a:avLst/>
          </a:prstGeom>
          <a:solidFill>
            <a:schemeClr val="accent1"/>
          </a:solidFill>
          <a:ln w="15875" cap="flat" cmpd="sng" algn="ctr">
            <a:solidFill>
              <a:schemeClr val="tx1"/>
            </a:solidFill>
            <a:prstDash val="dashDot"/>
            <a:round/>
            <a:headEnd type="none" w="med" len="med"/>
            <a:tailEnd type="none" w="med" len="med"/>
          </a:ln>
          <a:effectLst/>
        </p:spPr>
      </p:cxnSp>
      <p:cxnSp>
        <p:nvCxnSpPr>
          <p:cNvPr id="41" name="Straight Connector 40"/>
          <p:cNvCxnSpPr/>
          <p:nvPr/>
        </p:nvCxnSpPr>
        <p:spPr bwMode="auto">
          <a:xfrm flipV="1">
            <a:off x="2590800" y="3581400"/>
            <a:ext cx="2362200" cy="457200"/>
          </a:xfrm>
          <a:prstGeom prst="line">
            <a:avLst/>
          </a:prstGeom>
          <a:solidFill>
            <a:schemeClr val="accent1"/>
          </a:solidFill>
          <a:ln w="15875" cap="flat" cmpd="sng" algn="ctr">
            <a:solidFill>
              <a:schemeClr val="tx1"/>
            </a:solidFill>
            <a:prstDash val="dashDot"/>
            <a:round/>
            <a:headEnd type="none" w="med" len="med"/>
            <a:tailEnd type="none" w="med" len="med"/>
          </a:ln>
          <a:effectLst/>
        </p:spPr>
      </p:cxnSp>
      <p:cxnSp>
        <p:nvCxnSpPr>
          <p:cNvPr id="43" name="Straight Connector 42"/>
          <p:cNvCxnSpPr/>
          <p:nvPr/>
        </p:nvCxnSpPr>
        <p:spPr bwMode="auto">
          <a:xfrm>
            <a:off x="2590800" y="4495800"/>
            <a:ext cx="1066800" cy="990600"/>
          </a:xfrm>
          <a:prstGeom prst="line">
            <a:avLst/>
          </a:prstGeom>
          <a:solidFill>
            <a:schemeClr val="accent1"/>
          </a:solidFill>
          <a:ln w="15875" cap="flat" cmpd="sng" algn="ctr">
            <a:solidFill>
              <a:schemeClr val="tx1"/>
            </a:solidFill>
            <a:prstDash val="dashDot"/>
            <a:round/>
            <a:headEnd type="none" w="med" len="med"/>
            <a:tailEnd type="none" w="med" len="med"/>
          </a:ln>
          <a:effectLst/>
        </p:spPr>
      </p:cxnSp>
      <p:cxnSp>
        <p:nvCxnSpPr>
          <p:cNvPr id="45" name="Straight Connector 44"/>
          <p:cNvCxnSpPr/>
          <p:nvPr/>
        </p:nvCxnSpPr>
        <p:spPr bwMode="auto">
          <a:xfrm>
            <a:off x="2590800" y="4495800"/>
            <a:ext cx="2438400" cy="914400"/>
          </a:xfrm>
          <a:prstGeom prst="line">
            <a:avLst/>
          </a:prstGeom>
          <a:solidFill>
            <a:schemeClr val="accent1"/>
          </a:solidFill>
          <a:ln w="15875" cap="flat" cmpd="sng" algn="ctr">
            <a:solidFill>
              <a:schemeClr val="tx1"/>
            </a:solidFill>
            <a:prstDash val="dashDot"/>
            <a:round/>
            <a:headEnd type="none" w="med" len="med"/>
            <a:tailEnd type="none" w="med" len="med"/>
          </a:ln>
          <a:effectLst/>
        </p:spPr>
      </p:cxnSp>
      <p:cxnSp>
        <p:nvCxnSpPr>
          <p:cNvPr id="49" name="Straight Connector 48"/>
          <p:cNvCxnSpPr/>
          <p:nvPr/>
        </p:nvCxnSpPr>
        <p:spPr bwMode="auto">
          <a:xfrm flipV="1">
            <a:off x="4800600" y="4038600"/>
            <a:ext cx="152400" cy="1447800"/>
          </a:xfrm>
          <a:prstGeom prst="line">
            <a:avLst/>
          </a:prstGeom>
          <a:solidFill>
            <a:schemeClr val="accent1"/>
          </a:solidFill>
          <a:ln w="15875" cap="flat" cmpd="sng" algn="ctr">
            <a:solidFill>
              <a:schemeClr val="tx1"/>
            </a:solidFill>
            <a:prstDash val="dashDot"/>
            <a:round/>
            <a:headEnd type="none" w="med" len="med"/>
            <a:tailEnd type="none" w="med" len="med"/>
          </a:ln>
          <a:effectLst/>
        </p:spPr>
      </p:cxnSp>
      <p:cxnSp>
        <p:nvCxnSpPr>
          <p:cNvPr id="52" name="Straight Connector 51"/>
          <p:cNvCxnSpPr/>
          <p:nvPr/>
        </p:nvCxnSpPr>
        <p:spPr bwMode="auto">
          <a:xfrm>
            <a:off x="5638800" y="4038600"/>
            <a:ext cx="228600" cy="762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TextBox 53"/>
          <p:cNvSpPr txBox="1"/>
          <p:nvPr/>
        </p:nvSpPr>
        <p:spPr>
          <a:xfrm>
            <a:off x="8793366" y="4724400"/>
            <a:ext cx="274434" cy="369332"/>
          </a:xfrm>
          <a:prstGeom prst="rect">
            <a:avLst/>
          </a:prstGeom>
          <a:noFill/>
        </p:spPr>
        <p:txBody>
          <a:bodyPr wrap="none" rtlCol="0">
            <a:spAutoFit/>
          </a:bodyPr>
          <a:lstStyle/>
          <a:p>
            <a:r>
              <a:rPr lang="en-US" dirty="0"/>
              <a:t>*</a:t>
            </a:r>
          </a:p>
        </p:txBody>
      </p:sp>
      <p:cxnSp>
        <p:nvCxnSpPr>
          <p:cNvPr id="55" name="Straight Connector 54"/>
          <p:cNvCxnSpPr/>
          <p:nvPr/>
        </p:nvCxnSpPr>
        <p:spPr bwMode="auto">
          <a:xfrm>
            <a:off x="7086600" y="5181600"/>
            <a:ext cx="533400" cy="0"/>
          </a:xfrm>
          <a:prstGeom prst="line">
            <a:avLst/>
          </a:prstGeom>
          <a:solidFill>
            <a:schemeClr val="accent1"/>
          </a:solidFill>
          <a:ln w="15875" cap="flat" cmpd="sng" algn="ctr">
            <a:solidFill>
              <a:schemeClr val="tx1"/>
            </a:solidFill>
            <a:prstDash val="dashDot"/>
            <a:round/>
            <a:headEnd type="none" w="med" len="med"/>
            <a:tailEnd type="none" w="med" len="med"/>
          </a:ln>
          <a:effectLst/>
        </p:spPr>
      </p:cxnSp>
      <p:cxnSp>
        <p:nvCxnSpPr>
          <p:cNvPr id="61" name="Straight Connector 60"/>
          <p:cNvCxnSpPr/>
          <p:nvPr/>
        </p:nvCxnSpPr>
        <p:spPr bwMode="auto">
          <a:xfrm flipH="1" flipV="1">
            <a:off x="5257800" y="4038600"/>
            <a:ext cx="571500" cy="1371600"/>
          </a:xfrm>
          <a:prstGeom prst="line">
            <a:avLst/>
          </a:prstGeom>
          <a:solidFill>
            <a:schemeClr val="accent1"/>
          </a:solidFill>
          <a:ln w="15875" cap="flat" cmpd="sng" algn="ctr">
            <a:solidFill>
              <a:schemeClr val="tx1"/>
            </a:solidFill>
            <a:prstDash val="dashDot"/>
            <a:round/>
            <a:headEnd type="none" w="med" len="med"/>
            <a:tailEnd type="none" w="med" len="med"/>
          </a:ln>
          <a:effectLst/>
        </p:spPr>
      </p:cxnSp>
      <p:sp>
        <p:nvSpPr>
          <p:cNvPr id="2" name="Slide Number Placeholder 1">
            <a:extLst>
              <a:ext uri="{FF2B5EF4-FFF2-40B4-BE49-F238E27FC236}">
                <a16:creationId xmlns:a16="http://schemas.microsoft.com/office/drawing/2014/main" id="{3AED10A3-14BD-4018-8BB9-3527030FB603}"/>
              </a:ext>
            </a:extLst>
          </p:cNvPr>
          <p:cNvSpPr>
            <a:spLocks noGrp="1"/>
          </p:cNvSpPr>
          <p:nvPr>
            <p:ph type="sldNum" sz="quarter" idx="10"/>
          </p:nvPr>
        </p:nvSpPr>
        <p:spPr/>
        <p:txBody>
          <a:bodyPr/>
          <a:lstStyle/>
          <a:p>
            <a:pPr>
              <a:defRPr/>
            </a:pPr>
            <a:fld id="{897801D2-7121-4B56-9D31-ADBFED8C8592}" type="slidenum">
              <a:rPr lang="en-US" smtClean="0"/>
              <a:pPr>
                <a:defRPr/>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Typical Dual Status Commander</a:t>
            </a:r>
            <a:endParaRPr lang="en-US" sz="3200" baseline="26000" dirty="0">
              <a:solidFill>
                <a:srgbClr val="0A0EB6"/>
              </a:solidFill>
              <a:latin typeface="+mj-lt"/>
            </a:endParaRPr>
          </a:p>
        </p:txBody>
      </p:sp>
      <p:grpSp>
        <p:nvGrpSpPr>
          <p:cNvPr id="3" name="Group 2">
            <a:extLst>
              <a:ext uri="{FF2B5EF4-FFF2-40B4-BE49-F238E27FC236}">
                <a16:creationId xmlns:a16="http://schemas.microsoft.com/office/drawing/2014/main" id="{512088FB-401A-43D5-B76E-8D705D303C1D}"/>
              </a:ext>
            </a:extLst>
          </p:cNvPr>
          <p:cNvGrpSpPr/>
          <p:nvPr/>
        </p:nvGrpSpPr>
        <p:grpSpPr>
          <a:xfrm>
            <a:off x="381000" y="1133822"/>
            <a:ext cx="7772400" cy="4981023"/>
            <a:chOff x="381000" y="1133822"/>
            <a:chExt cx="7772400" cy="4981023"/>
          </a:xfrm>
        </p:grpSpPr>
        <p:pic>
          <p:nvPicPr>
            <p:cNvPr id="37" name="Picture 36">
              <a:extLst>
                <a:ext uri="{FF2B5EF4-FFF2-40B4-BE49-F238E27FC236}">
                  <a16:creationId xmlns:a16="http://schemas.microsoft.com/office/drawing/2014/main" id="{1A1B53DC-6CF2-473A-8022-3FE62F3958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1000" y="1133822"/>
              <a:ext cx="7772400" cy="4981023"/>
            </a:xfrm>
            <a:prstGeom prst="rect">
              <a:avLst/>
            </a:prstGeom>
          </p:spPr>
        </p:pic>
        <p:sp>
          <p:nvSpPr>
            <p:cNvPr id="2" name="Rectangle 1">
              <a:extLst>
                <a:ext uri="{FF2B5EF4-FFF2-40B4-BE49-F238E27FC236}">
                  <a16:creationId xmlns:a16="http://schemas.microsoft.com/office/drawing/2014/main" id="{8B4700F2-ACE1-448E-B23E-CB635B7BCFFD}"/>
                </a:ext>
              </a:extLst>
            </p:cNvPr>
            <p:cNvSpPr/>
            <p:nvPr/>
          </p:nvSpPr>
          <p:spPr bwMode="auto">
            <a:xfrm>
              <a:off x="685800" y="5860419"/>
              <a:ext cx="1066800" cy="2544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11" name="Slide Number Placeholder 10">
            <a:extLst>
              <a:ext uri="{FF2B5EF4-FFF2-40B4-BE49-F238E27FC236}">
                <a16:creationId xmlns:a16="http://schemas.microsoft.com/office/drawing/2014/main" id="{6D45A701-043D-4647-BD98-3715FC91C9B4}"/>
              </a:ext>
            </a:extLst>
          </p:cNvPr>
          <p:cNvSpPr>
            <a:spLocks noGrp="1"/>
          </p:cNvSpPr>
          <p:nvPr>
            <p:ph type="sldNum" sz="quarter" idx="10"/>
          </p:nvPr>
        </p:nvSpPr>
        <p:spPr/>
        <p:txBody>
          <a:bodyPr/>
          <a:lstStyle/>
          <a:p>
            <a:pPr>
              <a:defRPr/>
            </a:pPr>
            <a:fld id="{897801D2-7121-4B56-9D31-ADBFED8C8592}" type="slidenum">
              <a:rPr lang="en-US" smtClean="0"/>
              <a:pPr>
                <a:defRPr/>
              </a:pPr>
              <a:t>12</a:t>
            </a:fld>
            <a:endParaRPr lang="en-US" dirty="0"/>
          </a:p>
        </p:txBody>
      </p:sp>
    </p:spTree>
    <p:extLst>
      <p:ext uri="{BB962C8B-B14F-4D97-AF65-F5344CB8AC3E}">
        <p14:creationId xmlns:p14="http://schemas.microsoft.com/office/powerpoint/2010/main" val="17002790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Guidelines for DSCA!</a:t>
            </a:r>
            <a:endParaRPr lang="en-US" sz="3200" baseline="26000" dirty="0">
              <a:solidFill>
                <a:srgbClr val="0A0EB6"/>
              </a:solidFill>
              <a:latin typeface="+mj-lt"/>
            </a:endParaRPr>
          </a:p>
        </p:txBody>
      </p:sp>
      <p:sp>
        <p:nvSpPr>
          <p:cNvPr id="4099" name="Rectangle 3"/>
          <p:cNvSpPr>
            <a:spLocks noChangeArrowheads="1"/>
          </p:cNvSpPr>
          <p:nvPr/>
        </p:nvSpPr>
        <p:spPr bwMode="auto">
          <a:xfrm>
            <a:off x="779463" y="1520547"/>
            <a:ext cx="7577137" cy="4154984"/>
          </a:xfrm>
          <a:prstGeom prst="rect">
            <a:avLst/>
          </a:prstGeom>
          <a:noFill/>
          <a:ln w="9525">
            <a:noFill/>
            <a:miter lim="800000"/>
            <a:headEnd/>
            <a:tailEnd/>
          </a:ln>
        </p:spPr>
        <p:txBody>
          <a:bodyPr wrap="square" anchor="ctr">
            <a:spAutoFit/>
          </a:bodyPr>
          <a:lstStyle/>
          <a:p>
            <a:pPr>
              <a:spcBef>
                <a:spcPct val="0"/>
              </a:spcBef>
              <a:buFont typeface="Arial" pitchFamily="34" charset="0"/>
              <a:buChar char="•"/>
            </a:pPr>
            <a:r>
              <a:rPr lang="en-US" sz="2400" dirty="0">
                <a:solidFill>
                  <a:schemeClr val="tx1"/>
                </a:solidFill>
              </a:rPr>
              <a:t>  </a:t>
            </a:r>
            <a:r>
              <a:rPr lang="en-US" sz="2400" u="sng" dirty="0"/>
              <a:t>State and federal laws define</a:t>
            </a:r>
            <a:r>
              <a:rPr lang="en-US" sz="2400" b="0" dirty="0"/>
              <a:t> how military forces support civil authorities</a:t>
            </a:r>
          </a:p>
          <a:p>
            <a:pPr>
              <a:spcBef>
                <a:spcPct val="0"/>
              </a:spcBef>
              <a:buFont typeface="Arial" pitchFamily="34" charset="0"/>
              <a:buChar char="•"/>
            </a:pPr>
            <a:endParaRPr lang="en-US" sz="2400" b="0" dirty="0"/>
          </a:p>
          <a:p>
            <a:pPr>
              <a:spcBef>
                <a:spcPct val="0"/>
              </a:spcBef>
              <a:buFont typeface="Arial" pitchFamily="34" charset="0"/>
              <a:buChar char="•"/>
            </a:pPr>
            <a:r>
              <a:rPr lang="en-US" sz="2400" b="0" dirty="0"/>
              <a:t>  </a:t>
            </a:r>
            <a:r>
              <a:rPr lang="en-US" sz="2400" u="sng" dirty="0"/>
              <a:t>Civil authorities are in charge</a:t>
            </a:r>
            <a:r>
              <a:rPr lang="en-US" sz="2400" b="0" dirty="0"/>
              <a:t>, and military forces support them</a:t>
            </a:r>
          </a:p>
          <a:p>
            <a:pPr>
              <a:spcBef>
                <a:spcPct val="0"/>
              </a:spcBef>
              <a:buFont typeface="Arial" pitchFamily="34" charset="0"/>
              <a:buChar char="•"/>
            </a:pPr>
            <a:endParaRPr lang="en-US" sz="2400" b="0" dirty="0"/>
          </a:p>
          <a:p>
            <a:pPr>
              <a:spcBef>
                <a:spcPct val="0"/>
              </a:spcBef>
              <a:buFont typeface="Arial" pitchFamily="34" charset="0"/>
              <a:buChar char="•"/>
            </a:pPr>
            <a:r>
              <a:rPr lang="en-US" sz="2400" u="sng" dirty="0"/>
              <a:t>Military forces depart </a:t>
            </a:r>
            <a:r>
              <a:rPr lang="en-US" sz="2400" b="0" dirty="0"/>
              <a:t>when civil authorities are able to continue without military support</a:t>
            </a:r>
          </a:p>
          <a:p>
            <a:pPr>
              <a:spcBef>
                <a:spcPct val="0"/>
              </a:spcBef>
              <a:buFont typeface="Arial" pitchFamily="34" charset="0"/>
              <a:buChar char="•"/>
            </a:pPr>
            <a:endParaRPr lang="en-US" sz="2400" b="0" dirty="0"/>
          </a:p>
          <a:p>
            <a:pPr>
              <a:spcBef>
                <a:spcPct val="0"/>
              </a:spcBef>
              <a:buFont typeface="Arial" pitchFamily="34" charset="0"/>
              <a:buChar char="•"/>
            </a:pPr>
            <a:r>
              <a:rPr lang="en-US" sz="2400" b="0" dirty="0"/>
              <a:t>  Military forces </a:t>
            </a:r>
            <a:r>
              <a:rPr lang="en-US" sz="2400" u="sng" dirty="0"/>
              <a:t>must document costs </a:t>
            </a:r>
            <a:r>
              <a:rPr lang="en-US" sz="2400" b="0" dirty="0"/>
              <a:t>of all direct and indirect support provided</a:t>
            </a:r>
            <a:endParaRPr lang="en-US" sz="2400" dirty="0"/>
          </a:p>
        </p:txBody>
      </p:sp>
      <p:sp>
        <p:nvSpPr>
          <p:cNvPr id="2" name="Slide Number Placeholder 1">
            <a:extLst>
              <a:ext uri="{FF2B5EF4-FFF2-40B4-BE49-F238E27FC236}">
                <a16:creationId xmlns:a16="http://schemas.microsoft.com/office/drawing/2014/main" id="{C433EE34-8906-42AF-95E5-97A2C451AF6E}"/>
              </a:ext>
            </a:extLst>
          </p:cNvPr>
          <p:cNvSpPr>
            <a:spLocks noGrp="1"/>
          </p:cNvSpPr>
          <p:nvPr>
            <p:ph type="sldNum" sz="quarter" idx="10"/>
          </p:nvPr>
        </p:nvSpPr>
        <p:spPr/>
        <p:txBody>
          <a:bodyPr/>
          <a:lstStyle/>
          <a:p>
            <a:pPr>
              <a:defRPr/>
            </a:pPr>
            <a:fld id="{897801D2-7121-4B56-9D31-ADBFED8C8592}" type="slidenum">
              <a:rPr lang="en-US" smtClean="0"/>
              <a:pPr>
                <a:defRPr/>
              </a:pPr>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984885"/>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Guidelines for Religious Support</a:t>
            </a:r>
          </a:p>
          <a:p>
            <a:pPr algn="ctr">
              <a:spcBef>
                <a:spcPct val="50000"/>
              </a:spcBef>
            </a:pPr>
            <a:r>
              <a:rPr lang="en-US" baseline="26000" dirty="0">
                <a:solidFill>
                  <a:srgbClr val="0A0EB6"/>
                </a:solidFill>
                <a:latin typeface="+mj-lt"/>
              </a:rPr>
              <a:t>USARNORTH JFLCC TACSOP – Chapter 13</a:t>
            </a:r>
          </a:p>
        </p:txBody>
      </p:sp>
      <p:sp>
        <p:nvSpPr>
          <p:cNvPr id="4099" name="Rectangle 3"/>
          <p:cNvSpPr>
            <a:spLocks noChangeArrowheads="1"/>
          </p:cNvSpPr>
          <p:nvPr/>
        </p:nvSpPr>
        <p:spPr bwMode="auto">
          <a:xfrm>
            <a:off x="779463" y="1243549"/>
            <a:ext cx="7577137" cy="4708981"/>
          </a:xfrm>
          <a:prstGeom prst="rect">
            <a:avLst/>
          </a:prstGeom>
          <a:noFill/>
          <a:ln w="9525">
            <a:noFill/>
            <a:miter lim="800000"/>
            <a:headEnd/>
            <a:tailEnd/>
          </a:ln>
        </p:spPr>
        <p:txBody>
          <a:bodyPr wrap="square" anchor="ctr">
            <a:spAutoFit/>
          </a:bodyPr>
          <a:lstStyle/>
          <a:p>
            <a:pPr>
              <a:spcBef>
                <a:spcPct val="0"/>
              </a:spcBef>
              <a:buFont typeface="Arial" pitchFamily="34" charset="0"/>
              <a:buChar char="•"/>
            </a:pPr>
            <a:r>
              <a:rPr lang="en-US" sz="2000" dirty="0">
                <a:solidFill>
                  <a:schemeClr val="tx1"/>
                </a:solidFill>
              </a:rPr>
              <a:t>  </a:t>
            </a:r>
            <a:r>
              <a:rPr lang="en-US" sz="2000" b="0" dirty="0"/>
              <a:t>The support </a:t>
            </a:r>
            <a:r>
              <a:rPr lang="en-US" sz="2000" u="sng" dirty="0"/>
              <a:t>must be individually and personally requested</a:t>
            </a:r>
            <a:r>
              <a:rPr lang="en-US" sz="2000" b="0" dirty="0"/>
              <a:t> in an emergency situation, whereby the need is immediate, unusual, and unplanned.</a:t>
            </a:r>
          </a:p>
          <a:p>
            <a:pPr>
              <a:spcBef>
                <a:spcPct val="0"/>
              </a:spcBef>
              <a:buFont typeface="Arial" pitchFamily="34" charset="0"/>
              <a:buChar char="•"/>
            </a:pPr>
            <a:endParaRPr lang="en-US" sz="2000" b="0" dirty="0"/>
          </a:p>
          <a:p>
            <a:pPr>
              <a:spcBef>
                <a:spcPct val="0"/>
              </a:spcBef>
              <a:buFont typeface="Arial" pitchFamily="34" charset="0"/>
              <a:buChar char="•"/>
            </a:pPr>
            <a:r>
              <a:rPr lang="en-US" sz="2000" b="0" dirty="0"/>
              <a:t>  </a:t>
            </a:r>
            <a:r>
              <a:rPr lang="en-US" sz="2000" u="sng" dirty="0"/>
              <a:t>The need must be acute</a:t>
            </a:r>
            <a:r>
              <a:rPr lang="en-US" sz="2000" b="0" dirty="0"/>
              <a:t>. Acute needs are those which are of short duration, prone to rapid deterioration, and in need of urgent and immediate care.</a:t>
            </a:r>
          </a:p>
          <a:p>
            <a:pPr>
              <a:spcBef>
                <a:spcPct val="0"/>
              </a:spcBef>
              <a:buFont typeface="Arial" pitchFamily="34" charset="0"/>
              <a:buChar char="•"/>
            </a:pPr>
            <a:endParaRPr lang="en-US" sz="2000" b="0" dirty="0"/>
          </a:p>
          <a:p>
            <a:pPr>
              <a:spcBef>
                <a:spcPct val="0"/>
              </a:spcBef>
              <a:buFont typeface="Arial" pitchFamily="34" charset="0"/>
              <a:buChar char="•"/>
            </a:pPr>
            <a:r>
              <a:rPr lang="en-US" sz="2000" b="0" dirty="0"/>
              <a:t>  The requested support </a:t>
            </a:r>
            <a:r>
              <a:rPr lang="en-US" sz="2000" u="sng" dirty="0"/>
              <a:t>must be incapable of being reasonably rendered by members of the clergy unaffiliated with the Armed Forces</a:t>
            </a:r>
            <a:r>
              <a:rPr lang="en-US" sz="2000" b="0" dirty="0"/>
              <a:t>. </a:t>
            </a:r>
          </a:p>
          <a:p>
            <a:pPr>
              <a:spcBef>
                <a:spcPct val="0"/>
              </a:spcBef>
              <a:buFont typeface="Arial" pitchFamily="34" charset="0"/>
              <a:buChar char="•"/>
            </a:pPr>
            <a:endParaRPr lang="en-US" sz="2000" b="0" dirty="0"/>
          </a:p>
          <a:p>
            <a:pPr>
              <a:spcBef>
                <a:spcPct val="0"/>
              </a:spcBef>
              <a:buFont typeface="Arial" pitchFamily="34" charset="0"/>
              <a:buChar char="•"/>
            </a:pPr>
            <a:r>
              <a:rPr lang="en-US" sz="2000" b="0" dirty="0"/>
              <a:t>  </a:t>
            </a:r>
            <a:r>
              <a:rPr lang="en-US" sz="2000" u="sng" dirty="0"/>
              <a:t>The support must be actually incidental</a:t>
            </a:r>
            <a:r>
              <a:rPr lang="en-US" sz="2000" b="0" dirty="0"/>
              <a:t>. Such support incurs no incremental monetary cost and does not significantly detract from the primary role of the RST.</a:t>
            </a:r>
            <a:endParaRPr lang="en-US" sz="2000" dirty="0"/>
          </a:p>
        </p:txBody>
      </p:sp>
      <p:sp>
        <p:nvSpPr>
          <p:cNvPr id="2" name="Slide Number Placeholder 1">
            <a:extLst>
              <a:ext uri="{FF2B5EF4-FFF2-40B4-BE49-F238E27FC236}">
                <a16:creationId xmlns:a16="http://schemas.microsoft.com/office/drawing/2014/main" id="{B06CC30D-7AB2-4243-B465-C455ABACFD9B}"/>
              </a:ext>
            </a:extLst>
          </p:cNvPr>
          <p:cNvSpPr>
            <a:spLocks noGrp="1"/>
          </p:cNvSpPr>
          <p:nvPr>
            <p:ph type="sldNum" sz="quarter" idx="10"/>
          </p:nvPr>
        </p:nvSpPr>
        <p:spPr/>
        <p:txBody>
          <a:bodyPr/>
          <a:lstStyle/>
          <a:p>
            <a:pPr>
              <a:defRPr/>
            </a:pPr>
            <a:fld id="{897801D2-7121-4B56-9D31-ADBFED8C8592}" type="slidenum">
              <a:rPr lang="en-US" smtClean="0"/>
              <a:pPr>
                <a:defRPr/>
              </a:pPr>
              <a:t>14</a:t>
            </a:fld>
            <a:endParaRPr lang="en-US" dirty="0"/>
          </a:p>
        </p:txBody>
      </p:sp>
    </p:spTree>
    <p:extLst>
      <p:ext uri="{BB962C8B-B14F-4D97-AF65-F5344CB8AC3E}">
        <p14:creationId xmlns:p14="http://schemas.microsoft.com/office/powerpoint/2010/main" val="9260207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Title X and 32</a:t>
            </a:r>
            <a:endParaRPr lang="en-US" sz="3200" baseline="26000" dirty="0">
              <a:solidFill>
                <a:srgbClr val="0A0EB6"/>
              </a:solidFill>
              <a:latin typeface="+mj-lt"/>
            </a:endParaRPr>
          </a:p>
        </p:txBody>
      </p:sp>
      <p:pic>
        <p:nvPicPr>
          <p:cNvPr id="6" name="Picture 2"/>
          <p:cNvPicPr>
            <a:picLocks noChangeAspect="1" noChangeArrowheads="1"/>
          </p:cNvPicPr>
          <p:nvPr/>
        </p:nvPicPr>
        <p:blipFill>
          <a:blip r:embed="rId3" cstate="print"/>
          <a:srcRect l="31875" t="27000" r="15000" b="17000"/>
          <a:stretch>
            <a:fillRect/>
          </a:stretch>
        </p:blipFill>
        <p:spPr bwMode="auto">
          <a:xfrm>
            <a:off x="304800" y="828339"/>
            <a:ext cx="8458200" cy="5572461"/>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8C6D64D3-E1F2-4247-86CD-42964AF63700}"/>
              </a:ext>
            </a:extLst>
          </p:cNvPr>
          <p:cNvSpPr>
            <a:spLocks noGrp="1"/>
          </p:cNvSpPr>
          <p:nvPr>
            <p:ph type="sldNum" sz="quarter" idx="10"/>
          </p:nvPr>
        </p:nvSpPr>
        <p:spPr/>
        <p:txBody>
          <a:bodyPr/>
          <a:lstStyle/>
          <a:p>
            <a:pPr>
              <a:defRPr/>
            </a:pPr>
            <a:fld id="{897801D2-7121-4B56-9D31-ADBFED8C8592}" type="slidenum">
              <a:rPr lang="en-US" smtClean="0"/>
              <a:pPr>
                <a:defRPr/>
              </a:pPr>
              <a:t>15</a:t>
            </a:fld>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Title X and 32</a:t>
            </a:r>
            <a:endParaRPr lang="en-US" sz="3200" baseline="26000" dirty="0">
              <a:solidFill>
                <a:srgbClr val="0A0EB6"/>
              </a:solidFill>
              <a:latin typeface="+mj-lt"/>
            </a:endParaRPr>
          </a:p>
        </p:txBody>
      </p:sp>
      <p:pic>
        <p:nvPicPr>
          <p:cNvPr id="1026" name="Picture 2"/>
          <p:cNvPicPr>
            <a:picLocks noChangeAspect="1" noChangeArrowheads="1"/>
          </p:cNvPicPr>
          <p:nvPr/>
        </p:nvPicPr>
        <p:blipFill>
          <a:blip r:embed="rId3" cstate="print"/>
          <a:srcRect l="31250" t="46000" r="13750" b="25000"/>
          <a:stretch>
            <a:fillRect/>
          </a:stretch>
        </p:blipFill>
        <p:spPr bwMode="auto">
          <a:xfrm>
            <a:off x="838200" y="1828800"/>
            <a:ext cx="7630510" cy="25146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443B141-981F-45D6-BBBE-3E17F0755C07}"/>
              </a:ext>
            </a:extLst>
          </p:cNvPr>
          <p:cNvSpPr>
            <a:spLocks noGrp="1"/>
          </p:cNvSpPr>
          <p:nvPr>
            <p:ph type="sldNum" sz="quarter" idx="10"/>
          </p:nvPr>
        </p:nvSpPr>
        <p:spPr/>
        <p:txBody>
          <a:bodyPr/>
          <a:lstStyle/>
          <a:p>
            <a:pPr>
              <a:defRPr/>
            </a:pPr>
            <a:fld id="{897801D2-7121-4B56-9D31-ADBFED8C8592}" type="slidenum">
              <a:rPr lang="en-US" smtClean="0"/>
              <a:pPr>
                <a:defRPr/>
              </a:pPr>
              <a:t>16</a:t>
            </a:fld>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What is an NGO?</a:t>
            </a:r>
            <a:endParaRPr lang="en-US" sz="3200" baseline="26000" dirty="0">
              <a:solidFill>
                <a:srgbClr val="0A0EB6"/>
              </a:solidFill>
              <a:latin typeface="+mj-lt"/>
            </a:endParaRPr>
          </a:p>
        </p:txBody>
      </p:sp>
      <p:sp>
        <p:nvSpPr>
          <p:cNvPr id="4099" name="Rectangle 3"/>
          <p:cNvSpPr>
            <a:spLocks noChangeArrowheads="1"/>
          </p:cNvSpPr>
          <p:nvPr/>
        </p:nvSpPr>
        <p:spPr bwMode="auto">
          <a:xfrm>
            <a:off x="779463" y="2097884"/>
            <a:ext cx="7577137" cy="2862322"/>
          </a:xfrm>
          <a:prstGeom prst="rect">
            <a:avLst/>
          </a:prstGeom>
          <a:noFill/>
          <a:ln w="9525">
            <a:noFill/>
            <a:miter lim="800000"/>
            <a:headEnd/>
            <a:tailEnd/>
          </a:ln>
        </p:spPr>
        <p:txBody>
          <a:bodyPr wrap="square" anchor="ctr">
            <a:spAutoFit/>
          </a:bodyPr>
          <a:lstStyle/>
          <a:p>
            <a:pPr indent="122238">
              <a:buFont typeface="Arial" pitchFamily="34" charset="0"/>
              <a:buChar char="•"/>
            </a:pPr>
            <a:r>
              <a:rPr lang="en-US" sz="2000" b="0" dirty="0"/>
              <a:t>  Nongovernmental organizations come in many forms, sizes, and types.</a:t>
            </a:r>
          </a:p>
          <a:p>
            <a:pPr indent="122238">
              <a:buFont typeface="Arial" pitchFamily="34" charset="0"/>
              <a:buChar char="•"/>
            </a:pPr>
            <a:r>
              <a:rPr lang="en-US" sz="2000" b="0" dirty="0"/>
              <a:t>  Many are religiously oriented, regionally based, technically specialized, or community-based organizations.</a:t>
            </a:r>
          </a:p>
          <a:p>
            <a:pPr lvl="1" indent="122238">
              <a:buFont typeface="Arial" pitchFamily="34" charset="0"/>
              <a:buChar char="•"/>
            </a:pPr>
            <a:r>
              <a:rPr lang="en-US" sz="2000" b="0" dirty="0"/>
              <a:t>  Humanitarian Aid</a:t>
            </a:r>
          </a:p>
          <a:p>
            <a:pPr lvl="1" indent="122238">
              <a:buFont typeface="Arial" pitchFamily="34" charset="0"/>
              <a:buChar char="•"/>
            </a:pPr>
            <a:r>
              <a:rPr lang="en-US" sz="2000" b="0" dirty="0"/>
              <a:t>  Emergency Response</a:t>
            </a:r>
          </a:p>
          <a:p>
            <a:pPr lvl="1" indent="122238">
              <a:buFont typeface="Arial" pitchFamily="34" charset="0"/>
              <a:buChar char="•"/>
            </a:pPr>
            <a:r>
              <a:rPr lang="en-US" sz="2000" b="0" dirty="0"/>
              <a:t>  Advocacy – Human Rights</a:t>
            </a:r>
          </a:p>
          <a:p>
            <a:pPr lvl="1" indent="122238">
              <a:buFont typeface="Arial" pitchFamily="34" charset="0"/>
              <a:buChar char="•"/>
            </a:pPr>
            <a:r>
              <a:rPr lang="en-US" sz="2000" b="0" dirty="0"/>
              <a:t>  Faith-based and religious in nature</a:t>
            </a:r>
          </a:p>
          <a:p>
            <a:pPr lvl="1" indent="122238">
              <a:buFont typeface="Arial" pitchFamily="34" charset="0"/>
              <a:buChar char="•"/>
            </a:pPr>
            <a:r>
              <a:rPr lang="en-US" sz="2000" b="0" dirty="0"/>
              <a:t>  Faith-based and not religious in nature</a:t>
            </a:r>
          </a:p>
        </p:txBody>
      </p:sp>
      <p:sp>
        <p:nvSpPr>
          <p:cNvPr id="2" name="Slide Number Placeholder 1">
            <a:extLst>
              <a:ext uri="{FF2B5EF4-FFF2-40B4-BE49-F238E27FC236}">
                <a16:creationId xmlns:a16="http://schemas.microsoft.com/office/drawing/2014/main" id="{9681C55C-B701-4C9D-BF25-40C678A1783D}"/>
              </a:ext>
            </a:extLst>
          </p:cNvPr>
          <p:cNvSpPr>
            <a:spLocks noGrp="1"/>
          </p:cNvSpPr>
          <p:nvPr>
            <p:ph type="sldNum" sz="quarter" idx="10"/>
          </p:nvPr>
        </p:nvSpPr>
        <p:spPr/>
        <p:txBody>
          <a:bodyPr/>
          <a:lstStyle/>
          <a:p>
            <a:pPr>
              <a:defRPr/>
            </a:pPr>
            <a:fld id="{897801D2-7121-4B56-9D31-ADBFED8C8592}" type="slidenum">
              <a:rPr lang="en-US" smtClean="0"/>
              <a:pPr>
                <a:defRPr/>
              </a:pPr>
              <a:t>17</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Examples of NGOs</a:t>
            </a:r>
            <a:endParaRPr lang="en-US" sz="3200" baseline="26000" dirty="0">
              <a:solidFill>
                <a:srgbClr val="0A0EB6"/>
              </a:solidFill>
              <a:latin typeface="+mj-lt"/>
            </a:endParaRPr>
          </a:p>
        </p:txBody>
      </p:sp>
      <p:sp>
        <p:nvSpPr>
          <p:cNvPr id="4099" name="Rectangle 3"/>
          <p:cNvSpPr>
            <a:spLocks noChangeArrowheads="1"/>
          </p:cNvSpPr>
          <p:nvPr/>
        </p:nvSpPr>
        <p:spPr bwMode="auto">
          <a:xfrm>
            <a:off x="779463" y="1636220"/>
            <a:ext cx="7577137" cy="3785652"/>
          </a:xfrm>
          <a:prstGeom prst="rect">
            <a:avLst/>
          </a:prstGeom>
          <a:noFill/>
          <a:ln w="9525">
            <a:noFill/>
            <a:miter lim="800000"/>
            <a:headEnd/>
            <a:tailEnd/>
          </a:ln>
        </p:spPr>
        <p:txBody>
          <a:bodyPr wrap="square" anchor="ctr">
            <a:spAutoFit/>
          </a:bodyPr>
          <a:lstStyle/>
          <a:p>
            <a:pPr indent="122238">
              <a:buFont typeface="Arial" pitchFamily="34" charset="0"/>
              <a:buChar char="•"/>
            </a:pPr>
            <a:r>
              <a:rPr lang="en-US" sz="2000" b="0" dirty="0"/>
              <a:t>  American Red Cross // Red Crescent</a:t>
            </a:r>
          </a:p>
          <a:p>
            <a:pPr indent="122238">
              <a:buFont typeface="Arial" pitchFamily="34" charset="0"/>
              <a:buChar char="•"/>
            </a:pPr>
            <a:r>
              <a:rPr lang="en-US" sz="2000" b="0" dirty="0"/>
              <a:t>  Samaritan’s Purse</a:t>
            </a:r>
          </a:p>
          <a:p>
            <a:pPr indent="122238">
              <a:buFont typeface="Arial" pitchFamily="34" charset="0"/>
              <a:buChar char="•"/>
            </a:pPr>
            <a:r>
              <a:rPr lang="en-US" sz="2000" b="0" dirty="0"/>
              <a:t>  Salvation Army</a:t>
            </a:r>
          </a:p>
          <a:p>
            <a:pPr indent="122238">
              <a:buFont typeface="Arial" pitchFamily="34" charset="0"/>
              <a:buChar char="•"/>
            </a:pPr>
            <a:r>
              <a:rPr lang="en-US" sz="2000" b="0" dirty="0"/>
              <a:t>  Amnesty International</a:t>
            </a:r>
          </a:p>
          <a:p>
            <a:pPr indent="122238">
              <a:buFont typeface="Arial" pitchFamily="34" charset="0"/>
              <a:buChar char="•"/>
            </a:pPr>
            <a:r>
              <a:rPr lang="en-US" sz="2000" b="0" dirty="0"/>
              <a:t>  Soup Kitchens and Homeless Shelters</a:t>
            </a:r>
          </a:p>
          <a:p>
            <a:pPr indent="122238">
              <a:buFont typeface="Arial" pitchFamily="34" charset="0"/>
              <a:buChar char="•"/>
            </a:pPr>
            <a:r>
              <a:rPr lang="en-US" sz="2000" b="0" dirty="0"/>
              <a:t>  </a:t>
            </a:r>
            <a:r>
              <a:rPr lang="en-US" sz="2000" b="0" dirty="0" err="1"/>
              <a:t>Americares</a:t>
            </a:r>
            <a:endParaRPr lang="en-US" sz="2000" b="0" dirty="0"/>
          </a:p>
          <a:p>
            <a:pPr indent="122238">
              <a:buFont typeface="Arial" pitchFamily="34" charset="0"/>
              <a:buChar char="•"/>
            </a:pPr>
            <a:r>
              <a:rPr lang="en-US" sz="2000" b="0" dirty="0"/>
              <a:t>  Project Hope</a:t>
            </a:r>
          </a:p>
          <a:p>
            <a:pPr indent="122238">
              <a:buFont typeface="Arial" pitchFamily="34" charset="0"/>
              <a:buChar char="•"/>
            </a:pPr>
            <a:r>
              <a:rPr lang="en-US" sz="2000" b="0" dirty="0"/>
              <a:t>  OXFAM</a:t>
            </a:r>
          </a:p>
          <a:p>
            <a:pPr indent="122238">
              <a:buFont typeface="Arial" pitchFamily="34" charset="0"/>
              <a:buChar char="•"/>
            </a:pPr>
            <a:r>
              <a:rPr lang="en-US" sz="2000" b="0" dirty="0"/>
              <a:t>  Doctors Without Borders</a:t>
            </a:r>
          </a:p>
          <a:p>
            <a:pPr indent="122238">
              <a:buFont typeface="Arial" pitchFamily="34" charset="0"/>
              <a:buChar char="•"/>
            </a:pPr>
            <a:r>
              <a:rPr lang="en-US" sz="2000" b="0" dirty="0"/>
              <a:t>  World Vision</a:t>
            </a:r>
          </a:p>
          <a:p>
            <a:pPr indent="122238">
              <a:buFont typeface="Arial" pitchFamily="34" charset="0"/>
              <a:buChar char="•"/>
            </a:pPr>
            <a:r>
              <a:rPr lang="en-US" sz="2000" b="0" dirty="0"/>
              <a:t>  Food for the Hungry</a:t>
            </a:r>
          </a:p>
          <a:p>
            <a:pPr indent="122238">
              <a:buFont typeface="Arial" pitchFamily="34" charset="0"/>
              <a:buChar char="•"/>
            </a:pPr>
            <a:r>
              <a:rPr lang="en-US" sz="2000" b="0" dirty="0"/>
              <a:t>  YMCA</a:t>
            </a:r>
          </a:p>
        </p:txBody>
      </p:sp>
      <p:sp>
        <p:nvSpPr>
          <p:cNvPr id="2" name="Slide Number Placeholder 1">
            <a:extLst>
              <a:ext uri="{FF2B5EF4-FFF2-40B4-BE49-F238E27FC236}">
                <a16:creationId xmlns:a16="http://schemas.microsoft.com/office/drawing/2014/main" id="{EEED647B-670F-40A4-836B-03750C7849AB}"/>
              </a:ext>
            </a:extLst>
          </p:cNvPr>
          <p:cNvSpPr>
            <a:spLocks noGrp="1"/>
          </p:cNvSpPr>
          <p:nvPr>
            <p:ph type="sldNum" sz="quarter" idx="10"/>
          </p:nvPr>
        </p:nvSpPr>
        <p:spPr/>
        <p:txBody>
          <a:bodyPr/>
          <a:lstStyle/>
          <a:p>
            <a:pPr>
              <a:defRPr/>
            </a:pPr>
            <a:fld id="{897801D2-7121-4B56-9D31-ADBFED8C8592}" type="slidenum">
              <a:rPr lang="en-US" smtClean="0"/>
              <a:pPr>
                <a:defRPr/>
              </a:pPr>
              <a:t>18</a:t>
            </a:fld>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What Do They Do?</a:t>
            </a:r>
            <a:endParaRPr lang="en-US" sz="3200" baseline="26000" dirty="0">
              <a:solidFill>
                <a:srgbClr val="0A0EB6"/>
              </a:solidFill>
              <a:latin typeface="+mj-lt"/>
            </a:endParaRPr>
          </a:p>
        </p:txBody>
      </p:sp>
      <p:sp>
        <p:nvSpPr>
          <p:cNvPr id="4099" name="Rectangle 3"/>
          <p:cNvSpPr>
            <a:spLocks noChangeArrowheads="1"/>
          </p:cNvSpPr>
          <p:nvPr/>
        </p:nvSpPr>
        <p:spPr bwMode="auto">
          <a:xfrm>
            <a:off x="779463" y="2559548"/>
            <a:ext cx="7577137" cy="1938992"/>
          </a:xfrm>
          <a:prstGeom prst="rect">
            <a:avLst/>
          </a:prstGeom>
          <a:noFill/>
          <a:ln w="9525">
            <a:noFill/>
            <a:miter lim="800000"/>
            <a:headEnd/>
            <a:tailEnd/>
          </a:ln>
        </p:spPr>
        <p:txBody>
          <a:bodyPr wrap="square" anchor="ctr">
            <a:spAutoFit/>
          </a:bodyPr>
          <a:lstStyle/>
          <a:p>
            <a:pPr indent="122238">
              <a:buFont typeface="Arial" pitchFamily="34" charset="0"/>
              <a:buChar char="•"/>
            </a:pPr>
            <a:r>
              <a:rPr lang="en-US" sz="2000" b="0" dirty="0"/>
              <a:t>  Humanitarian Aid</a:t>
            </a:r>
          </a:p>
          <a:p>
            <a:pPr indent="122238">
              <a:buFont typeface="Arial" pitchFamily="34" charset="0"/>
              <a:buChar char="•"/>
            </a:pPr>
            <a:r>
              <a:rPr lang="en-US" sz="2000" b="0" dirty="0"/>
              <a:t>  Advocacy</a:t>
            </a:r>
          </a:p>
          <a:p>
            <a:pPr indent="122238">
              <a:buFont typeface="Arial" pitchFamily="34" charset="0"/>
              <a:buChar char="•"/>
            </a:pPr>
            <a:r>
              <a:rPr lang="en-US" sz="2000" b="0" dirty="0"/>
              <a:t>  Education</a:t>
            </a:r>
          </a:p>
          <a:p>
            <a:pPr indent="122238">
              <a:buFont typeface="Arial" pitchFamily="34" charset="0"/>
              <a:buChar char="•"/>
            </a:pPr>
            <a:r>
              <a:rPr lang="en-US" sz="2000" b="0" dirty="0"/>
              <a:t>  Disaster Relief</a:t>
            </a:r>
          </a:p>
          <a:p>
            <a:pPr indent="122238">
              <a:buFont typeface="Arial" pitchFamily="34" charset="0"/>
              <a:buChar char="•"/>
            </a:pPr>
            <a:r>
              <a:rPr lang="en-US" sz="2000" b="0" dirty="0"/>
              <a:t>  Community Development</a:t>
            </a:r>
          </a:p>
          <a:p>
            <a:pPr indent="122238">
              <a:buFont typeface="Arial" pitchFamily="34" charset="0"/>
              <a:buChar char="•"/>
            </a:pPr>
            <a:r>
              <a:rPr lang="en-US" sz="2000" b="0" dirty="0"/>
              <a:t>  State service Replacement</a:t>
            </a:r>
          </a:p>
        </p:txBody>
      </p:sp>
      <p:sp>
        <p:nvSpPr>
          <p:cNvPr id="2" name="Slide Number Placeholder 1">
            <a:extLst>
              <a:ext uri="{FF2B5EF4-FFF2-40B4-BE49-F238E27FC236}">
                <a16:creationId xmlns:a16="http://schemas.microsoft.com/office/drawing/2014/main" id="{06742012-3129-44E2-85B1-077A0A223CBA}"/>
              </a:ext>
            </a:extLst>
          </p:cNvPr>
          <p:cNvSpPr>
            <a:spLocks noGrp="1"/>
          </p:cNvSpPr>
          <p:nvPr>
            <p:ph type="sldNum" sz="quarter" idx="10"/>
          </p:nvPr>
        </p:nvSpPr>
        <p:spPr/>
        <p:txBody>
          <a:bodyPr/>
          <a:lstStyle/>
          <a:p>
            <a:pPr>
              <a:defRPr/>
            </a:pPr>
            <a:fld id="{897801D2-7121-4B56-9D31-ADBFED8C8592}" type="slidenum">
              <a:rPr lang="en-US" smtClean="0"/>
              <a:pPr>
                <a:defRPr/>
              </a:pPr>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762000" y="1143000"/>
            <a:ext cx="78486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Tx/>
            </a:pPr>
            <a:r>
              <a:rPr lang="en-US" altLang="en-US" sz="3200" dirty="0">
                <a:ea typeface="ＭＳ Ｐゴシック" panose="020B0600070205080204" pitchFamily="34" charset="-128"/>
              </a:rPr>
              <a:t>Terminal Learning Objective</a:t>
            </a:r>
          </a:p>
          <a:p>
            <a:pPr eaLnBrk="1" hangingPunct="1">
              <a:lnSpc>
                <a:spcPct val="100000"/>
              </a:lnSpc>
              <a:spcBef>
                <a:spcPts val="600"/>
              </a:spcBef>
              <a:spcAft>
                <a:spcPts val="1800"/>
              </a:spcAft>
              <a:buClrTx/>
              <a:buSzTx/>
            </a:pPr>
            <a:r>
              <a:rPr lang="en-US" altLang="en-US" dirty="0">
                <a:ea typeface="ＭＳ Ｐゴシック" panose="020B0600070205080204" pitchFamily="34" charset="-128"/>
              </a:rPr>
              <a:t>Action:  </a:t>
            </a:r>
            <a:r>
              <a:rPr lang="en-US" altLang="en-US" sz="2400" b="0" dirty="0">
                <a:ea typeface="ＭＳ Ｐゴシック" panose="020B0600070205080204" pitchFamily="34" charset="-128"/>
              </a:rPr>
              <a:t>Understand UMT Involvement in DSCA</a:t>
            </a:r>
          </a:p>
          <a:p>
            <a:pPr eaLnBrk="1" hangingPunct="1">
              <a:lnSpc>
                <a:spcPct val="100000"/>
              </a:lnSpc>
              <a:spcBef>
                <a:spcPts val="600"/>
              </a:spcBef>
              <a:spcAft>
                <a:spcPts val="1800"/>
              </a:spcAft>
              <a:buClrTx/>
              <a:buSzTx/>
            </a:pPr>
            <a:r>
              <a:rPr lang="en-US" altLang="en-US" sz="2400" dirty="0">
                <a:ea typeface="ＭＳ Ｐゴシック" panose="020B0600070205080204" pitchFamily="34" charset="-128"/>
              </a:rPr>
              <a:t>Condition:  </a:t>
            </a:r>
            <a:r>
              <a:rPr lang="en-US" altLang="en-US" sz="2400" b="0" dirty="0">
                <a:ea typeface="ＭＳ Ｐゴシック" panose="020B0600070205080204" pitchFamily="34" charset="-128"/>
              </a:rPr>
              <a:t>In a classroom, given a slide presentation and handouts.</a:t>
            </a:r>
          </a:p>
          <a:p>
            <a:pPr eaLnBrk="1" hangingPunct="1">
              <a:lnSpc>
                <a:spcPct val="100000"/>
              </a:lnSpc>
              <a:spcBef>
                <a:spcPct val="0"/>
              </a:spcBef>
              <a:spcAft>
                <a:spcPts val="1800"/>
              </a:spcAft>
              <a:buClrTx/>
              <a:buSzTx/>
            </a:pPr>
            <a:r>
              <a:rPr lang="en-US" altLang="en-US" sz="2400" dirty="0">
                <a:ea typeface="ＭＳ Ｐゴシック" panose="020B0600070205080204" pitchFamily="34" charset="-128"/>
              </a:rPr>
              <a:t>Standard:  </a:t>
            </a:r>
            <a:r>
              <a:rPr lang="en-US" altLang="en-US" sz="2400" b="0" dirty="0">
                <a:ea typeface="ＭＳ Ｐゴシック" panose="020B0600070205080204" pitchFamily="34" charset="-128"/>
              </a:rPr>
              <a:t>Demonstrate cognitive understanding and theoretical delivery of religious support in DSCA.</a:t>
            </a:r>
          </a:p>
          <a:p>
            <a:pPr lvl="1" eaLnBrk="1" hangingPunct="1">
              <a:lnSpc>
                <a:spcPct val="100000"/>
              </a:lnSpc>
              <a:spcBef>
                <a:spcPct val="0"/>
              </a:spcBef>
              <a:spcAft>
                <a:spcPts val="1800"/>
              </a:spcAft>
              <a:buClrTx/>
              <a:buSzTx/>
              <a:buFontTx/>
              <a:buNone/>
            </a:pPr>
            <a:endParaRPr lang="en-US" altLang="en-US" sz="2400" b="0" dirty="0">
              <a:ea typeface="ＭＳ Ｐゴシック" panose="020B0600070205080204" pitchFamily="34" charset="-128"/>
            </a:endParaRPr>
          </a:p>
        </p:txBody>
      </p:sp>
      <p:sp>
        <p:nvSpPr>
          <p:cNvPr id="6" name="Text Box 8"/>
          <p:cNvSpPr txBox="1">
            <a:spLocks noChangeArrowheads="1"/>
          </p:cNvSpPr>
          <p:nvPr/>
        </p:nvSpPr>
        <p:spPr bwMode="auto">
          <a:xfrm>
            <a:off x="1524000" y="228600"/>
            <a:ext cx="6096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pPr>
            <a:r>
              <a:rPr lang="en-US" altLang="en-US" sz="4000" dirty="0">
                <a:solidFill>
                  <a:srgbClr val="0A0EB6"/>
                </a:solidFill>
                <a:latin typeface="+mj-lt"/>
              </a:rPr>
              <a:t>DSCA &amp; UMTs</a:t>
            </a:r>
          </a:p>
        </p:txBody>
      </p:sp>
      <p:sp>
        <p:nvSpPr>
          <p:cNvPr id="2" name="Slide Number Placeholder 1">
            <a:extLst>
              <a:ext uri="{FF2B5EF4-FFF2-40B4-BE49-F238E27FC236}">
                <a16:creationId xmlns:a16="http://schemas.microsoft.com/office/drawing/2014/main" id="{6871079F-E44D-4F47-8FA2-423D854BE019}"/>
              </a:ext>
            </a:extLst>
          </p:cNvPr>
          <p:cNvSpPr>
            <a:spLocks noGrp="1"/>
          </p:cNvSpPr>
          <p:nvPr>
            <p:ph type="sldNum" sz="quarter" idx="10"/>
          </p:nvPr>
        </p:nvSpPr>
        <p:spPr/>
        <p:txBody>
          <a:bodyPr/>
          <a:lstStyle/>
          <a:p>
            <a:fld id="{6BE237AA-8425-4A8D-AC45-66480FA3A37D}" type="slidenum">
              <a:rPr lang="en-US" smtClean="0"/>
              <a:pPr/>
              <a:t>2</a:t>
            </a:fld>
            <a:endParaRPr lang="en-US"/>
          </a:p>
        </p:txBody>
      </p:sp>
    </p:spTree>
    <p:extLst>
      <p:ext uri="{BB962C8B-B14F-4D97-AF65-F5344CB8AC3E}">
        <p14:creationId xmlns:p14="http://schemas.microsoft.com/office/powerpoint/2010/main" val="232386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How Do We Work With Them?</a:t>
            </a:r>
            <a:endParaRPr lang="en-US" sz="3200" baseline="26000" dirty="0">
              <a:solidFill>
                <a:srgbClr val="0A0EB6"/>
              </a:solidFill>
              <a:latin typeface="+mj-lt"/>
            </a:endParaRPr>
          </a:p>
        </p:txBody>
      </p:sp>
      <p:sp>
        <p:nvSpPr>
          <p:cNvPr id="4099" name="Rectangle 3"/>
          <p:cNvSpPr>
            <a:spLocks noChangeArrowheads="1"/>
          </p:cNvSpPr>
          <p:nvPr/>
        </p:nvSpPr>
        <p:spPr bwMode="auto">
          <a:xfrm>
            <a:off x="779463" y="1174556"/>
            <a:ext cx="7577137" cy="4708981"/>
          </a:xfrm>
          <a:prstGeom prst="rect">
            <a:avLst/>
          </a:prstGeom>
          <a:noFill/>
          <a:ln w="9525">
            <a:noFill/>
            <a:miter lim="800000"/>
            <a:headEnd/>
            <a:tailEnd/>
          </a:ln>
        </p:spPr>
        <p:txBody>
          <a:bodyPr wrap="square" anchor="ctr">
            <a:spAutoFit/>
          </a:bodyPr>
          <a:lstStyle/>
          <a:p>
            <a:pPr indent="122238">
              <a:buFont typeface="Arial" pitchFamily="34" charset="0"/>
              <a:buChar char="•"/>
            </a:pPr>
            <a:r>
              <a:rPr lang="en-US" sz="2000" b="0" dirty="0"/>
              <a:t>  Overlapping areas of responsibility</a:t>
            </a:r>
          </a:p>
          <a:p>
            <a:pPr indent="122238"/>
            <a:r>
              <a:rPr lang="en-US" sz="2000" b="0" dirty="0"/>
              <a:t> </a:t>
            </a:r>
          </a:p>
          <a:p>
            <a:pPr indent="122238">
              <a:buFont typeface="Arial" pitchFamily="34" charset="0"/>
              <a:buChar char="•"/>
            </a:pPr>
            <a:r>
              <a:rPr lang="en-US" sz="2000" b="0" dirty="0"/>
              <a:t> They are “free-agents” under no governmental obligation (local, state, or federal) in terms of “tasking”</a:t>
            </a:r>
          </a:p>
          <a:p>
            <a:pPr indent="122238">
              <a:buFont typeface="Arial" pitchFamily="34" charset="0"/>
              <a:buChar char="•"/>
            </a:pPr>
            <a:endParaRPr lang="en-US" sz="2000" b="0" dirty="0"/>
          </a:p>
          <a:p>
            <a:pPr indent="122238">
              <a:buFont typeface="Arial" pitchFamily="34" charset="0"/>
              <a:buChar char="•"/>
            </a:pPr>
            <a:r>
              <a:rPr lang="en-US" sz="2000" b="0" dirty="0"/>
              <a:t>  Have incredible flexibility beyond ours due to decentralized organizational structure focused on care to the population</a:t>
            </a:r>
          </a:p>
          <a:p>
            <a:pPr indent="122238">
              <a:buFont typeface="Arial" pitchFamily="34" charset="0"/>
              <a:buChar char="•"/>
            </a:pPr>
            <a:endParaRPr lang="en-US" sz="2000" b="0" dirty="0"/>
          </a:p>
          <a:p>
            <a:pPr indent="122238">
              <a:buFont typeface="Arial" pitchFamily="34" charset="0"/>
              <a:buChar char="•"/>
            </a:pPr>
            <a:r>
              <a:rPr lang="en-US" sz="2000" b="0" dirty="0"/>
              <a:t>Two modes of operation can create conflict</a:t>
            </a:r>
          </a:p>
          <a:p>
            <a:pPr indent="122238">
              <a:buFont typeface="Arial" pitchFamily="34" charset="0"/>
              <a:buChar char="•"/>
            </a:pPr>
            <a:endParaRPr lang="en-US" sz="2000" b="0" dirty="0"/>
          </a:p>
          <a:p>
            <a:pPr indent="122238">
              <a:buFont typeface="Arial" pitchFamily="34" charset="0"/>
              <a:buChar char="•"/>
            </a:pPr>
            <a:r>
              <a:rPr lang="en-US" sz="2000" b="0" dirty="0"/>
              <a:t>  Many government or military members retire and move to NGOs…which facilitates understanding</a:t>
            </a:r>
          </a:p>
          <a:p>
            <a:pPr indent="122238">
              <a:buFont typeface="Arial" pitchFamily="34" charset="0"/>
              <a:buChar char="•"/>
            </a:pPr>
            <a:endParaRPr lang="en-US" sz="2000" b="0" dirty="0"/>
          </a:p>
          <a:p>
            <a:pPr indent="122238">
              <a:buFont typeface="Arial" pitchFamily="34" charset="0"/>
              <a:buChar char="•"/>
            </a:pPr>
            <a:r>
              <a:rPr lang="en-US" sz="2000" b="0" dirty="0"/>
              <a:t>  In some instances, NGO’s feel controlled by the military…need to work against this perception at times </a:t>
            </a:r>
          </a:p>
        </p:txBody>
      </p:sp>
      <p:sp>
        <p:nvSpPr>
          <p:cNvPr id="2" name="Slide Number Placeholder 1">
            <a:extLst>
              <a:ext uri="{FF2B5EF4-FFF2-40B4-BE49-F238E27FC236}">
                <a16:creationId xmlns:a16="http://schemas.microsoft.com/office/drawing/2014/main" id="{DA16DFE7-BB02-4B97-921B-55792AC20E92}"/>
              </a:ext>
            </a:extLst>
          </p:cNvPr>
          <p:cNvSpPr>
            <a:spLocks noGrp="1"/>
          </p:cNvSpPr>
          <p:nvPr>
            <p:ph type="sldNum" sz="quarter" idx="10"/>
          </p:nvPr>
        </p:nvSpPr>
        <p:spPr/>
        <p:txBody>
          <a:bodyPr/>
          <a:lstStyle/>
          <a:p>
            <a:pPr>
              <a:defRPr/>
            </a:pPr>
            <a:fld id="{897801D2-7121-4B56-9D31-ADBFED8C8592}" type="slidenum">
              <a:rPr lang="en-US" smtClean="0"/>
              <a:pPr>
                <a:defRPr/>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How Do UMTs Work With Them?</a:t>
            </a:r>
            <a:endParaRPr lang="en-US" sz="3200" baseline="26000" dirty="0">
              <a:solidFill>
                <a:srgbClr val="0A0EB6"/>
              </a:solidFill>
              <a:latin typeface="+mj-lt"/>
            </a:endParaRPr>
          </a:p>
        </p:txBody>
      </p:sp>
      <p:sp>
        <p:nvSpPr>
          <p:cNvPr id="4099" name="Rectangle 3"/>
          <p:cNvSpPr>
            <a:spLocks noChangeArrowheads="1"/>
          </p:cNvSpPr>
          <p:nvPr/>
        </p:nvSpPr>
        <p:spPr bwMode="auto">
          <a:xfrm>
            <a:off x="779463" y="1636220"/>
            <a:ext cx="7577137" cy="3785652"/>
          </a:xfrm>
          <a:prstGeom prst="rect">
            <a:avLst/>
          </a:prstGeom>
          <a:noFill/>
          <a:ln w="9525">
            <a:noFill/>
            <a:miter lim="800000"/>
            <a:headEnd/>
            <a:tailEnd/>
          </a:ln>
        </p:spPr>
        <p:txBody>
          <a:bodyPr wrap="square" anchor="ctr">
            <a:spAutoFit/>
          </a:bodyPr>
          <a:lstStyle/>
          <a:p>
            <a:pPr indent="122238">
              <a:buFont typeface="Arial" pitchFamily="34" charset="0"/>
              <a:buChar char="•"/>
            </a:pPr>
            <a:r>
              <a:rPr lang="en-US" sz="2000" b="0" dirty="0"/>
              <a:t>  At least 25% of NGOs in 2010 were faith based organizations</a:t>
            </a:r>
          </a:p>
          <a:p>
            <a:pPr indent="122238">
              <a:buFont typeface="Arial" pitchFamily="34" charset="0"/>
              <a:buChar char="•"/>
            </a:pPr>
            <a:endParaRPr lang="en-US" sz="2000" b="0" dirty="0"/>
          </a:p>
          <a:p>
            <a:pPr indent="122238">
              <a:buFont typeface="Arial" pitchFamily="34" charset="0"/>
              <a:buChar char="•"/>
            </a:pPr>
            <a:r>
              <a:rPr lang="en-US" sz="2000" b="0" dirty="0"/>
              <a:t>  NGOs have been in some areas for years and know the communities from a grass-roots approach</a:t>
            </a:r>
          </a:p>
          <a:p>
            <a:pPr indent="122238">
              <a:buFont typeface="Arial" pitchFamily="34" charset="0"/>
              <a:buChar char="•"/>
            </a:pPr>
            <a:endParaRPr lang="en-US" sz="2000" b="0" dirty="0"/>
          </a:p>
          <a:p>
            <a:pPr indent="122238">
              <a:buFont typeface="Arial" pitchFamily="34" charset="0"/>
              <a:buChar char="•"/>
            </a:pPr>
            <a:r>
              <a:rPr lang="en-US" sz="2000" b="0" dirty="0"/>
              <a:t>  UMTs might share a similar education or religious background, making it easier to talk with the NGOs</a:t>
            </a:r>
          </a:p>
          <a:p>
            <a:pPr indent="122238">
              <a:buFont typeface="Arial" pitchFamily="34" charset="0"/>
              <a:buChar char="•"/>
            </a:pPr>
            <a:endParaRPr lang="en-US" sz="2000" b="0" dirty="0"/>
          </a:p>
          <a:p>
            <a:pPr indent="122238">
              <a:buFont typeface="Arial" pitchFamily="34" charset="0"/>
              <a:buChar char="•"/>
            </a:pPr>
            <a:r>
              <a:rPr lang="en-US" sz="2000" b="0" dirty="0"/>
              <a:t>  Soldier and Leader Engagements can help develop situational awareness for delivery of aid and understanding of challenges</a:t>
            </a:r>
          </a:p>
          <a:p>
            <a:pPr indent="122238">
              <a:buFont typeface="Arial" pitchFamily="34" charset="0"/>
              <a:buChar char="•"/>
            </a:pPr>
            <a:endParaRPr lang="en-US" sz="2000" b="0" dirty="0"/>
          </a:p>
          <a:p>
            <a:pPr indent="122238">
              <a:buFont typeface="Arial" pitchFamily="34" charset="0"/>
              <a:buChar char="•"/>
            </a:pPr>
            <a:r>
              <a:rPr lang="en-US" sz="2000" b="0" dirty="0"/>
              <a:t>  Facilitate building trust with a hurting community</a:t>
            </a:r>
          </a:p>
        </p:txBody>
      </p:sp>
      <p:sp>
        <p:nvSpPr>
          <p:cNvPr id="2" name="Slide Number Placeholder 1">
            <a:extLst>
              <a:ext uri="{FF2B5EF4-FFF2-40B4-BE49-F238E27FC236}">
                <a16:creationId xmlns:a16="http://schemas.microsoft.com/office/drawing/2014/main" id="{B90F0193-8B6E-4EB6-9891-7A987B79AAF2}"/>
              </a:ext>
            </a:extLst>
          </p:cNvPr>
          <p:cNvSpPr>
            <a:spLocks noGrp="1"/>
          </p:cNvSpPr>
          <p:nvPr>
            <p:ph type="sldNum" sz="quarter" idx="10"/>
          </p:nvPr>
        </p:nvSpPr>
        <p:spPr/>
        <p:txBody>
          <a:bodyPr/>
          <a:lstStyle/>
          <a:p>
            <a:pPr>
              <a:defRPr/>
            </a:pPr>
            <a:fld id="{897801D2-7121-4B56-9D31-ADBFED8C8592}" type="slidenum">
              <a:rPr lang="en-US" smtClean="0"/>
              <a:pPr>
                <a:defRPr/>
              </a:pPr>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762000" y="1143000"/>
            <a:ext cx="78486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Tx/>
            </a:pPr>
            <a:r>
              <a:rPr lang="en-US" altLang="en-US" sz="3200" dirty="0">
                <a:ea typeface="ＭＳ Ｐゴシック" panose="020B0600070205080204" pitchFamily="34" charset="-128"/>
              </a:rPr>
              <a:t>Terminal Learning Objective</a:t>
            </a:r>
          </a:p>
          <a:p>
            <a:pPr eaLnBrk="1" hangingPunct="1">
              <a:lnSpc>
                <a:spcPct val="100000"/>
              </a:lnSpc>
              <a:spcBef>
                <a:spcPts val="600"/>
              </a:spcBef>
              <a:spcAft>
                <a:spcPts val="1800"/>
              </a:spcAft>
              <a:buClrTx/>
              <a:buSzTx/>
            </a:pPr>
            <a:r>
              <a:rPr lang="en-US" altLang="en-US" dirty="0">
                <a:ea typeface="ＭＳ Ｐゴシック" panose="020B0600070205080204" pitchFamily="34" charset="-128"/>
              </a:rPr>
              <a:t>Action:  </a:t>
            </a:r>
            <a:r>
              <a:rPr lang="en-US" altLang="en-US" sz="2400" b="0" dirty="0">
                <a:ea typeface="ＭＳ Ｐゴシック" panose="020B0600070205080204" pitchFamily="34" charset="-128"/>
              </a:rPr>
              <a:t>Understand UMT Involvement in DSCA</a:t>
            </a:r>
          </a:p>
          <a:p>
            <a:pPr eaLnBrk="1" hangingPunct="1">
              <a:lnSpc>
                <a:spcPct val="100000"/>
              </a:lnSpc>
              <a:spcBef>
                <a:spcPts val="600"/>
              </a:spcBef>
              <a:spcAft>
                <a:spcPts val="1800"/>
              </a:spcAft>
              <a:buClrTx/>
              <a:buSzTx/>
            </a:pPr>
            <a:r>
              <a:rPr lang="en-US" altLang="en-US" sz="2400" dirty="0">
                <a:ea typeface="ＭＳ Ｐゴシック" panose="020B0600070205080204" pitchFamily="34" charset="-128"/>
              </a:rPr>
              <a:t>Condition:  </a:t>
            </a:r>
            <a:r>
              <a:rPr lang="en-US" altLang="en-US" sz="2400" b="0" dirty="0">
                <a:ea typeface="ＭＳ Ｐゴシック" panose="020B0600070205080204" pitchFamily="34" charset="-128"/>
              </a:rPr>
              <a:t>In a classroom, given a slide presentation and handouts.</a:t>
            </a:r>
          </a:p>
          <a:p>
            <a:pPr eaLnBrk="1" hangingPunct="1">
              <a:lnSpc>
                <a:spcPct val="100000"/>
              </a:lnSpc>
              <a:spcBef>
                <a:spcPct val="0"/>
              </a:spcBef>
              <a:spcAft>
                <a:spcPts val="1800"/>
              </a:spcAft>
              <a:buClrTx/>
              <a:buSzTx/>
            </a:pPr>
            <a:r>
              <a:rPr lang="en-US" altLang="en-US" sz="2400" dirty="0">
                <a:ea typeface="ＭＳ Ｐゴシック" panose="020B0600070205080204" pitchFamily="34" charset="-128"/>
              </a:rPr>
              <a:t>Standard:  </a:t>
            </a:r>
            <a:r>
              <a:rPr lang="en-US" altLang="en-US" sz="2400" b="0" dirty="0">
                <a:ea typeface="ＭＳ Ｐゴシック" panose="020B0600070205080204" pitchFamily="34" charset="-128"/>
              </a:rPr>
              <a:t>Demonstrate cognitive understanding and theoretical delivery of religious support in DSCA.</a:t>
            </a:r>
          </a:p>
          <a:p>
            <a:pPr lvl="1" eaLnBrk="1" hangingPunct="1">
              <a:lnSpc>
                <a:spcPct val="100000"/>
              </a:lnSpc>
              <a:spcBef>
                <a:spcPct val="0"/>
              </a:spcBef>
              <a:spcAft>
                <a:spcPts val="1800"/>
              </a:spcAft>
              <a:buClrTx/>
              <a:buSzTx/>
              <a:buFontTx/>
              <a:buNone/>
            </a:pPr>
            <a:endParaRPr lang="en-US" altLang="en-US" sz="2400" b="0" dirty="0">
              <a:ea typeface="ＭＳ Ｐゴシック" panose="020B0600070205080204" pitchFamily="34" charset="-128"/>
            </a:endParaRPr>
          </a:p>
        </p:txBody>
      </p:sp>
      <p:sp>
        <p:nvSpPr>
          <p:cNvPr id="6" name="Text Box 8"/>
          <p:cNvSpPr txBox="1">
            <a:spLocks noChangeArrowheads="1"/>
          </p:cNvSpPr>
          <p:nvPr/>
        </p:nvSpPr>
        <p:spPr bwMode="auto">
          <a:xfrm>
            <a:off x="1524000" y="228600"/>
            <a:ext cx="6096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pPr>
            <a:r>
              <a:rPr lang="en-US" altLang="en-US" sz="4000" dirty="0">
                <a:solidFill>
                  <a:srgbClr val="0A0EB6"/>
                </a:solidFill>
                <a:latin typeface="+mj-lt"/>
              </a:rPr>
              <a:t>DSCA &amp; UMTs</a:t>
            </a:r>
          </a:p>
        </p:txBody>
      </p:sp>
      <p:sp>
        <p:nvSpPr>
          <p:cNvPr id="2" name="Slide Number Placeholder 1">
            <a:extLst>
              <a:ext uri="{FF2B5EF4-FFF2-40B4-BE49-F238E27FC236}">
                <a16:creationId xmlns:a16="http://schemas.microsoft.com/office/drawing/2014/main" id="{CEC0F35B-7E66-4325-8D7F-C07465E2422B}"/>
              </a:ext>
            </a:extLst>
          </p:cNvPr>
          <p:cNvSpPr>
            <a:spLocks noGrp="1"/>
          </p:cNvSpPr>
          <p:nvPr>
            <p:ph type="sldNum" sz="quarter" idx="10"/>
          </p:nvPr>
        </p:nvSpPr>
        <p:spPr/>
        <p:txBody>
          <a:bodyPr/>
          <a:lstStyle/>
          <a:p>
            <a:fld id="{6BE237AA-8425-4A8D-AC45-66480FA3A37D}" type="slidenum">
              <a:rPr lang="en-US" smtClean="0"/>
              <a:pPr/>
              <a:t>22</a:t>
            </a:fld>
            <a:endParaRPr lang="en-US"/>
          </a:p>
        </p:txBody>
      </p:sp>
    </p:spTree>
    <p:extLst>
      <p:ext uri="{BB962C8B-B14F-4D97-AF65-F5344CB8AC3E}">
        <p14:creationId xmlns:p14="http://schemas.microsoft.com/office/powerpoint/2010/main" val="152657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762000" y="1143000"/>
            <a:ext cx="78486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Tx/>
            </a:pPr>
            <a:r>
              <a:rPr lang="en-US" altLang="en-US" sz="3200" dirty="0">
                <a:ea typeface="ＭＳ Ｐゴシック" panose="020B0600070205080204" pitchFamily="34" charset="-128"/>
              </a:rPr>
              <a:t>Summary</a:t>
            </a:r>
          </a:p>
          <a:p>
            <a:pPr marL="800100" lvl="1" indent="-342900">
              <a:lnSpc>
                <a:spcPct val="100000"/>
              </a:lnSpc>
              <a:spcBef>
                <a:spcPct val="0"/>
              </a:spcBef>
              <a:spcAft>
                <a:spcPts val="1800"/>
              </a:spcAft>
              <a:buClrTx/>
              <a:buSzTx/>
              <a:buFont typeface="Wingdings" panose="05000000000000000000" pitchFamily="2" charset="2"/>
              <a:buChar char="§"/>
            </a:pPr>
            <a:r>
              <a:rPr lang="en-US" altLang="en-US" sz="2400" b="0" dirty="0">
                <a:ea typeface="ＭＳ Ｐゴシック" panose="020B0600070205080204" pitchFamily="34" charset="-128"/>
              </a:rPr>
              <a:t> Defined DSCA</a:t>
            </a:r>
          </a:p>
          <a:p>
            <a:pPr marL="800100" lvl="1" indent="-342900">
              <a:lnSpc>
                <a:spcPct val="100000"/>
              </a:lnSpc>
              <a:spcBef>
                <a:spcPct val="0"/>
              </a:spcBef>
              <a:spcAft>
                <a:spcPts val="1800"/>
              </a:spcAft>
              <a:buClrTx/>
              <a:buSzTx/>
              <a:buFont typeface="Wingdings" panose="05000000000000000000" pitchFamily="2" charset="2"/>
              <a:buChar char="§"/>
            </a:pPr>
            <a:r>
              <a:rPr lang="en-US" altLang="en-US" sz="2400" b="0" dirty="0">
                <a:ea typeface="ＭＳ Ｐゴシック" panose="020B0600070205080204" pitchFamily="34" charset="-128"/>
              </a:rPr>
              <a:t>  Process for RFA </a:t>
            </a:r>
          </a:p>
          <a:p>
            <a:pPr marL="800100" lvl="1" indent="-342900">
              <a:lnSpc>
                <a:spcPct val="100000"/>
              </a:lnSpc>
              <a:spcBef>
                <a:spcPct val="0"/>
              </a:spcBef>
              <a:spcAft>
                <a:spcPts val="1800"/>
              </a:spcAft>
              <a:buClrTx/>
              <a:buSzTx/>
              <a:buFont typeface="Wingdings" panose="05000000000000000000" pitchFamily="2" charset="2"/>
              <a:buChar char="§"/>
            </a:pPr>
            <a:r>
              <a:rPr lang="en-US" altLang="en-US" sz="2400" b="0" dirty="0">
                <a:ea typeface="ＭＳ Ｐゴシック" panose="020B0600070205080204" pitchFamily="34" charset="-128"/>
              </a:rPr>
              <a:t>  Guidelines for Religious Support</a:t>
            </a:r>
          </a:p>
          <a:p>
            <a:pPr marL="800100" lvl="1" indent="-342900">
              <a:lnSpc>
                <a:spcPct val="100000"/>
              </a:lnSpc>
              <a:spcBef>
                <a:spcPct val="0"/>
              </a:spcBef>
              <a:spcAft>
                <a:spcPts val="1800"/>
              </a:spcAft>
              <a:buClrTx/>
              <a:buSzTx/>
              <a:buFont typeface="Wingdings" panose="05000000000000000000" pitchFamily="2" charset="2"/>
              <a:buChar char="§"/>
            </a:pPr>
            <a:r>
              <a:rPr lang="en-US" altLang="en-US" sz="2400" b="0" dirty="0">
                <a:ea typeface="ＭＳ Ｐゴシック" panose="020B0600070205080204" pitchFamily="34" charset="-128"/>
              </a:rPr>
              <a:t>  Working with NGOs</a:t>
            </a:r>
          </a:p>
        </p:txBody>
      </p:sp>
      <p:sp>
        <p:nvSpPr>
          <p:cNvPr id="6" name="Text Box 8"/>
          <p:cNvSpPr txBox="1">
            <a:spLocks noChangeArrowheads="1"/>
          </p:cNvSpPr>
          <p:nvPr/>
        </p:nvSpPr>
        <p:spPr bwMode="auto">
          <a:xfrm>
            <a:off x="1524000" y="228600"/>
            <a:ext cx="6096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pPr>
            <a:r>
              <a:rPr lang="en-US" altLang="en-US" sz="4000" dirty="0">
                <a:solidFill>
                  <a:srgbClr val="0A0EB6"/>
                </a:solidFill>
                <a:latin typeface="+mj-lt"/>
              </a:rPr>
              <a:t>DSCA &amp; UMTs</a:t>
            </a:r>
          </a:p>
        </p:txBody>
      </p:sp>
      <p:sp>
        <p:nvSpPr>
          <p:cNvPr id="2" name="Slide Number Placeholder 1">
            <a:extLst>
              <a:ext uri="{FF2B5EF4-FFF2-40B4-BE49-F238E27FC236}">
                <a16:creationId xmlns:a16="http://schemas.microsoft.com/office/drawing/2014/main" id="{DEFF153C-98B0-496B-8DBD-A3F96CD23C93}"/>
              </a:ext>
            </a:extLst>
          </p:cNvPr>
          <p:cNvSpPr>
            <a:spLocks noGrp="1"/>
          </p:cNvSpPr>
          <p:nvPr>
            <p:ph type="sldNum" sz="quarter" idx="10"/>
          </p:nvPr>
        </p:nvSpPr>
        <p:spPr/>
        <p:txBody>
          <a:bodyPr/>
          <a:lstStyle/>
          <a:p>
            <a:fld id="{6BE237AA-8425-4A8D-AC45-66480FA3A37D}" type="slidenum">
              <a:rPr lang="en-US" smtClean="0"/>
              <a:pPr/>
              <a:t>23</a:t>
            </a:fld>
            <a:endParaRPr lang="en-US"/>
          </a:p>
        </p:txBody>
      </p:sp>
    </p:spTree>
    <p:extLst>
      <p:ext uri="{BB962C8B-B14F-4D97-AF65-F5344CB8AC3E}">
        <p14:creationId xmlns:p14="http://schemas.microsoft.com/office/powerpoint/2010/main" val="1163854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6"/>
          <p:cNvSpPr>
            <a:spLocks noChangeArrowheads="1"/>
          </p:cNvSpPr>
          <p:nvPr/>
        </p:nvSpPr>
        <p:spPr bwMode="auto">
          <a:xfrm>
            <a:off x="762000" y="1143000"/>
            <a:ext cx="7848600"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spcAft>
                <a:spcPts val="1800"/>
              </a:spcAft>
              <a:buClrTx/>
              <a:buSzTx/>
            </a:pPr>
            <a:r>
              <a:rPr lang="en-US" altLang="en-US" sz="3200" dirty="0">
                <a:ea typeface="ＭＳ Ｐゴシック" panose="020B0600070205080204" pitchFamily="34" charset="-128"/>
              </a:rPr>
              <a:t>Closing</a:t>
            </a:r>
          </a:p>
          <a:p>
            <a:pPr lvl="1">
              <a:lnSpc>
                <a:spcPct val="100000"/>
              </a:lnSpc>
              <a:spcBef>
                <a:spcPct val="0"/>
              </a:spcBef>
              <a:spcAft>
                <a:spcPts val="1800"/>
              </a:spcAft>
              <a:buClrTx/>
              <a:buSzTx/>
              <a:buNone/>
            </a:pPr>
            <a:r>
              <a:rPr lang="en-US" altLang="en-US" sz="2400" b="0" dirty="0">
                <a:ea typeface="ＭＳ Ｐゴシック" panose="020B0600070205080204" pitchFamily="34" charset="-128"/>
              </a:rPr>
              <a:t>Knowledge and understanding of one’s operating environment is best developed prior to conduct of operations IOT provide effective religious support within the parameters provided.</a:t>
            </a:r>
          </a:p>
        </p:txBody>
      </p:sp>
      <p:sp>
        <p:nvSpPr>
          <p:cNvPr id="6" name="Text Box 8"/>
          <p:cNvSpPr txBox="1">
            <a:spLocks noChangeArrowheads="1"/>
          </p:cNvSpPr>
          <p:nvPr/>
        </p:nvSpPr>
        <p:spPr bwMode="auto">
          <a:xfrm>
            <a:off x="1524000" y="228600"/>
            <a:ext cx="6096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pPr>
            <a:r>
              <a:rPr lang="en-US" altLang="en-US" sz="4000" dirty="0">
                <a:solidFill>
                  <a:srgbClr val="0A0EB6"/>
                </a:solidFill>
                <a:latin typeface="+mj-lt"/>
              </a:rPr>
              <a:t>DSCA &amp; UMTs</a:t>
            </a:r>
          </a:p>
        </p:txBody>
      </p:sp>
      <p:sp>
        <p:nvSpPr>
          <p:cNvPr id="2" name="Slide Number Placeholder 1">
            <a:extLst>
              <a:ext uri="{FF2B5EF4-FFF2-40B4-BE49-F238E27FC236}">
                <a16:creationId xmlns:a16="http://schemas.microsoft.com/office/drawing/2014/main" id="{1FFEEC42-A8DC-4909-BECA-4592D09EF7DA}"/>
              </a:ext>
            </a:extLst>
          </p:cNvPr>
          <p:cNvSpPr>
            <a:spLocks noGrp="1"/>
          </p:cNvSpPr>
          <p:nvPr>
            <p:ph type="sldNum" sz="quarter" idx="10"/>
          </p:nvPr>
        </p:nvSpPr>
        <p:spPr/>
        <p:txBody>
          <a:bodyPr/>
          <a:lstStyle/>
          <a:p>
            <a:fld id="{6BE237AA-8425-4A8D-AC45-66480FA3A37D}" type="slidenum">
              <a:rPr lang="en-US" smtClean="0"/>
              <a:pPr/>
              <a:t>24</a:t>
            </a:fld>
            <a:endParaRPr lang="en-US"/>
          </a:p>
        </p:txBody>
      </p:sp>
    </p:spTree>
    <p:extLst>
      <p:ext uri="{BB962C8B-B14F-4D97-AF65-F5344CB8AC3E}">
        <p14:creationId xmlns:p14="http://schemas.microsoft.com/office/powerpoint/2010/main" val="156570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ChangeArrowheads="1"/>
          </p:cNvSpPr>
          <p:nvPr/>
        </p:nvSpPr>
        <p:spPr bwMode="auto">
          <a:xfrm>
            <a:off x="1066800" y="1295400"/>
            <a:ext cx="697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pPr>
            <a:r>
              <a:rPr lang="en-US" altLang="en-US" sz="3200"/>
              <a:t>Lesson Administration Information</a:t>
            </a:r>
          </a:p>
        </p:txBody>
      </p:sp>
      <p:sp>
        <p:nvSpPr>
          <p:cNvPr id="7172" name="Rectangle 6"/>
          <p:cNvSpPr>
            <a:spLocks noChangeArrowheads="1"/>
          </p:cNvSpPr>
          <p:nvPr/>
        </p:nvSpPr>
        <p:spPr bwMode="auto">
          <a:xfrm>
            <a:off x="609600" y="2136775"/>
            <a:ext cx="8077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ClrTx/>
              <a:buSzTx/>
            </a:pPr>
            <a:r>
              <a:rPr lang="en-US" altLang="en-US" dirty="0"/>
              <a:t>Safety Requirements:  </a:t>
            </a:r>
            <a:r>
              <a:rPr lang="en-US" altLang="en-US" b="0" dirty="0"/>
              <a:t>Everyone is responsible</a:t>
            </a:r>
          </a:p>
          <a:p>
            <a:pPr eaLnBrk="1" hangingPunct="1">
              <a:lnSpc>
                <a:spcPct val="100000"/>
              </a:lnSpc>
              <a:spcBef>
                <a:spcPct val="0"/>
              </a:spcBef>
              <a:buClrTx/>
              <a:buSzTx/>
            </a:pPr>
            <a:endParaRPr lang="en-US" altLang="en-US" b="0" dirty="0"/>
          </a:p>
          <a:p>
            <a:pPr eaLnBrk="1" hangingPunct="1">
              <a:lnSpc>
                <a:spcPct val="100000"/>
              </a:lnSpc>
              <a:spcBef>
                <a:spcPct val="0"/>
              </a:spcBef>
              <a:buClrTx/>
              <a:buSzTx/>
            </a:pPr>
            <a:r>
              <a:rPr lang="en-US" altLang="en-US" dirty="0"/>
              <a:t>Risk Assessment Level:  </a:t>
            </a:r>
            <a:r>
              <a:rPr lang="en-US" altLang="en-US" b="0" dirty="0"/>
              <a:t>Low</a:t>
            </a:r>
          </a:p>
          <a:p>
            <a:pPr eaLnBrk="1" hangingPunct="1">
              <a:lnSpc>
                <a:spcPct val="100000"/>
              </a:lnSpc>
              <a:spcBef>
                <a:spcPct val="0"/>
              </a:spcBef>
              <a:buClrTx/>
              <a:buSzTx/>
            </a:pPr>
            <a:endParaRPr lang="en-US" altLang="en-US" b="0" dirty="0"/>
          </a:p>
          <a:p>
            <a:pPr eaLnBrk="1" hangingPunct="1">
              <a:lnSpc>
                <a:spcPct val="100000"/>
              </a:lnSpc>
              <a:spcBef>
                <a:spcPct val="0"/>
              </a:spcBef>
              <a:buClrTx/>
              <a:buSzTx/>
            </a:pPr>
            <a:r>
              <a:rPr lang="en-US" altLang="en-US" dirty="0"/>
              <a:t>Environmental Considerations: </a:t>
            </a:r>
            <a:r>
              <a:rPr lang="en-US" altLang="en-US" b="0" dirty="0"/>
              <a:t>Recycle</a:t>
            </a:r>
          </a:p>
          <a:p>
            <a:pPr eaLnBrk="1" hangingPunct="1">
              <a:lnSpc>
                <a:spcPct val="100000"/>
              </a:lnSpc>
              <a:spcBef>
                <a:spcPct val="0"/>
              </a:spcBef>
              <a:buClrTx/>
              <a:buSzTx/>
            </a:pPr>
            <a:endParaRPr lang="en-US" altLang="en-US" b="0" dirty="0"/>
          </a:p>
          <a:p>
            <a:pPr eaLnBrk="1" hangingPunct="1">
              <a:lnSpc>
                <a:spcPct val="100000"/>
              </a:lnSpc>
              <a:spcBef>
                <a:spcPct val="0"/>
              </a:spcBef>
              <a:buClrTx/>
              <a:buSzTx/>
            </a:pPr>
            <a:r>
              <a:rPr lang="en-US" altLang="en-US" dirty="0"/>
              <a:t>Evaluation: </a:t>
            </a:r>
            <a:r>
              <a:rPr lang="en-US" altLang="en-US" b="0" dirty="0"/>
              <a:t> Check on learning questions</a:t>
            </a:r>
          </a:p>
        </p:txBody>
      </p:sp>
      <p:sp>
        <p:nvSpPr>
          <p:cNvPr id="7" name="Text Box 8"/>
          <p:cNvSpPr txBox="1">
            <a:spLocks noChangeArrowheads="1"/>
          </p:cNvSpPr>
          <p:nvPr/>
        </p:nvSpPr>
        <p:spPr bwMode="auto">
          <a:xfrm>
            <a:off x="1524000" y="228600"/>
            <a:ext cx="6096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pPr>
            <a:r>
              <a:rPr lang="en-US" altLang="en-US" sz="4000" dirty="0">
                <a:solidFill>
                  <a:srgbClr val="0A0EB6"/>
                </a:solidFill>
                <a:latin typeface="+mj-lt"/>
              </a:rPr>
              <a:t>DSCA &amp; UMTs</a:t>
            </a:r>
          </a:p>
        </p:txBody>
      </p:sp>
      <p:sp>
        <p:nvSpPr>
          <p:cNvPr id="2" name="Slide Number Placeholder 1">
            <a:extLst>
              <a:ext uri="{FF2B5EF4-FFF2-40B4-BE49-F238E27FC236}">
                <a16:creationId xmlns:a16="http://schemas.microsoft.com/office/drawing/2014/main" id="{6FE7DD16-D848-4FB8-85F4-9311145E1C18}"/>
              </a:ext>
            </a:extLst>
          </p:cNvPr>
          <p:cNvSpPr>
            <a:spLocks noGrp="1"/>
          </p:cNvSpPr>
          <p:nvPr>
            <p:ph type="sldNum" sz="quarter" idx="10"/>
          </p:nvPr>
        </p:nvSpPr>
        <p:spPr/>
        <p:txBody>
          <a:bodyPr/>
          <a:lstStyle/>
          <a:p>
            <a:fld id="{6BE237AA-8425-4A8D-AC45-66480FA3A37D}" type="slidenum">
              <a:rPr lang="en-US" smtClean="0"/>
              <a:pPr/>
              <a:t>3</a:t>
            </a:fld>
            <a:endParaRPr lang="en-US"/>
          </a:p>
        </p:txBody>
      </p:sp>
    </p:spTree>
    <p:extLst>
      <p:ext uri="{BB962C8B-B14F-4D97-AF65-F5344CB8AC3E}">
        <p14:creationId xmlns:p14="http://schemas.microsoft.com/office/powerpoint/2010/main" val="4170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ChangeArrowheads="1"/>
          </p:cNvSpPr>
          <p:nvPr/>
        </p:nvSpPr>
        <p:spPr bwMode="auto">
          <a:xfrm>
            <a:off x="228600" y="1905000"/>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SzTx/>
            </a:pPr>
            <a:r>
              <a:rPr lang="en-US" altLang="en-US" sz="3200" dirty="0"/>
              <a:t>ORSLC POI</a:t>
            </a:r>
          </a:p>
        </p:txBody>
      </p:sp>
      <p:sp>
        <p:nvSpPr>
          <p:cNvPr id="8198" name="Rectangle 5"/>
          <p:cNvSpPr>
            <a:spLocks noChangeArrowheads="1"/>
          </p:cNvSpPr>
          <p:nvPr/>
        </p:nvSpPr>
        <p:spPr bwMode="auto">
          <a:xfrm>
            <a:off x="228600" y="3309938"/>
            <a:ext cx="8458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SzTx/>
            </a:pPr>
            <a:r>
              <a:rPr lang="en-US" altLang="en-US" sz="3200" dirty="0"/>
              <a:t>DSCA and UMT Engagement</a:t>
            </a:r>
          </a:p>
          <a:p>
            <a:pPr algn="ctr" eaLnBrk="1" hangingPunct="1">
              <a:lnSpc>
                <a:spcPct val="100000"/>
              </a:lnSpc>
              <a:spcBef>
                <a:spcPct val="0"/>
              </a:spcBef>
              <a:buClrTx/>
              <a:buSzTx/>
            </a:pPr>
            <a:endParaRPr lang="en-US" altLang="en-US" sz="3200" dirty="0"/>
          </a:p>
        </p:txBody>
      </p:sp>
      <p:sp>
        <p:nvSpPr>
          <p:cNvPr id="8199" name="Rectangle 5"/>
          <p:cNvSpPr>
            <a:spLocks noChangeArrowheads="1"/>
          </p:cNvSpPr>
          <p:nvPr/>
        </p:nvSpPr>
        <p:spPr bwMode="auto">
          <a:xfrm>
            <a:off x="228600" y="4713288"/>
            <a:ext cx="845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SzTx/>
            </a:pPr>
            <a:r>
              <a:rPr lang="en-US" altLang="en-US" sz="3200" dirty="0"/>
              <a:t>DSCA Overview</a:t>
            </a:r>
          </a:p>
          <a:p>
            <a:pPr algn="ctr" eaLnBrk="1" hangingPunct="1">
              <a:lnSpc>
                <a:spcPct val="100000"/>
              </a:lnSpc>
              <a:spcBef>
                <a:spcPct val="0"/>
              </a:spcBef>
              <a:buClrTx/>
              <a:buSzTx/>
            </a:pPr>
            <a:endParaRPr lang="en-US" altLang="en-US" sz="3200" dirty="0"/>
          </a:p>
        </p:txBody>
      </p:sp>
      <p:cxnSp>
        <p:nvCxnSpPr>
          <p:cNvPr id="3" name="Straight Arrow Connector 2"/>
          <p:cNvCxnSpPr/>
          <p:nvPr/>
        </p:nvCxnSpPr>
        <p:spPr bwMode="auto">
          <a:xfrm>
            <a:off x="4457700" y="2443163"/>
            <a:ext cx="0" cy="757237"/>
          </a:xfrm>
          <a:prstGeom prst="straightConnector1">
            <a:avLst/>
          </a:prstGeom>
          <a:ln w="635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bwMode="auto">
          <a:xfrm>
            <a:off x="4457700" y="3848100"/>
            <a:ext cx="0" cy="757238"/>
          </a:xfrm>
          <a:prstGeom prst="straightConnector1">
            <a:avLst/>
          </a:prstGeom>
          <a:ln w="63500">
            <a:headEnd type="none" w="med" len="med"/>
            <a:tailEnd type="triangle"/>
          </a:ln>
        </p:spPr>
        <p:style>
          <a:lnRef idx="1">
            <a:schemeClr val="dk1"/>
          </a:lnRef>
          <a:fillRef idx="0">
            <a:schemeClr val="dk1"/>
          </a:fillRef>
          <a:effectRef idx="0">
            <a:schemeClr val="dk1"/>
          </a:effectRef>
          <a:fontRef idx="minor">
            <a:schemeClr val="tx1"/>
          </a:fontRef>
        </p:style>
      </p:cxnSp>
      <p:sp>
        <p:nvSpPr>
          <p:cNvPr id="10" name="Text Box 8"/>
          <p:cNvSpPr txBox="1">
            <a:spLocks noChangeArrowheads="1"/>
          </p:cNvSpPr>
          <p:nvPr/>
        </p:nvSpPr>
        <p:spPr bwMode="auto">
          <a:xfrm>
            <a:off x="1524000" y="228600"/>
            <a:ext cx="6096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pPr>
            <a:r>
              <a:rPr lang="en-US" altLang="en-US" sz="4000" dirty="0">
                <a:solidFill>
                  <a:srgbClr val="0A0EB6"/>
                </a:solidFill>
                <a:latin typeface="+mj-lt"/>
              </a:rPr>
              <a:t>DSCA &amp; UMTs</a:t>
            </a:r>
          </a:p>
        </p:txBody>
      </p:sp>
      <p:sp>
        <p:nvSpPr>
          <p:cNvPr id="2" name="Slide Number Placeholder 1">
            <a:extLst>
              <a:ext uri="{FF2B5EF4-FFF2-40B4-BE49-F238E27FC236}">
                <a16:creationId xmlns:a16="http://schemas.microsoft.com/office/drawing/2014/main" id="{20D1602A-FF8A-4540-8AB9-72A3D4B5F407}"/>
              </a:ext>
            </a:extLst>
          </p:cNvPr>
          <p:cNvSpPr>
            <a:spLocks noGrp="1"/>
          </p:cNvSpPr>
          <p:nvPr>
            <p:ph type="sldNum" sz="quarter" idx="10"/>
          </p:nvPr>
        </p:nvSpPr>
        <p:spPr/>
        <p:txBody>
          <a:bodyPr/>
          <a:lstStyle/>
          <a:p>
            <a:fld id="{6BE237AA-8425-4A8D-AC45-66480FA3A37D}" type="slidenum">
              <a:rPr lang="en-US" smtClean="0"/>
              <a:pPr/>
              <a:t>4</a:t>
            </a:fld>
            <a:endParaRPr lang="en-US"/>
          </a:p>
        </p:txBody>
      </p:sp>
    </p:spTree>
    <p:extLst>
      <p:ext uri="{BB962C8B-B14F-4D97-AF65-F5344CB8AC3E}">
        <p14:creationId xmlns:p14="http://schemas.microsoft.com/office/powerpoint/2010/main" val="100343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228600" y="25146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SzTx/>
            </a:pPr>
            <a:r>
              <a:rPr lang="en-US" altLang="en-US" sz="3200" dirty="0"/>
              <a:t>Pre-Instruction Check on Understanding</a:t>
            </a:r>
          </a:p>
          <a:p>
            <a:pPr algn="ctr" eaLnBrk="1" hangingPunct="1">
              <a:lnSpc>
                <a:spcPct val="100000"/>
              </a:lnSpc>
              <a:spcBef>
                <a:spcPct val="0"/>
              </a:spcBef>
              <a:buClrTx/>
              <a:buSzTx/>
            </a:pPr>
            <a:endParaRPr lang="en-US" altLang="en-US" sz="3200" dirty="0"/>
          </a:p>
        </p:txBody>
      </p:sp>
      <p:sp>
        <p:nvSpPr>
          <p:cNvPr id="9220" name="Rectangle 5"/>
          <p:cNvSpPr>
            <a:spLocks noChangeArrowheads="1"/>
          </p:cNvSpPr>
          <p:nvPr/>
        </p:nvSpPr>
        <p:spPr bwMode="auto">
          <a:xfrm>
            <a:off x="3910774" y="3810000"/>
            <a:ext cx="1287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ClrTx/>
              <a:buSzTx/>
            </a:pPr>
            <a:r>
              <a:rPr lang="en-US" altLang="en-US" sz="1800" dirty="0"/>
              <a:t>Scenarios</a:t>
            </a:r>
          </a:p>
        </p:txBody>
      </p:sp>
      <p:sp>
        <p:nvSpPr>
          <p:cNvPr id="9221" name="Text Box 8"/>
          <p:cNvSpPr txBox="1">
            <a:spLocks noChangeArrowheads="1"/>
          </p:cNvSpPr>
          <p:nvPr/>
        </p:nvSpPr>
        <p:spPr bwMode="auto">
          <a:xfrm>
            <a:off x="1524000" y="228600"/>
            <a:ext cx="6096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nSpc>
                <a:spcPct val="90000"/>
              </a:lnSpc>
              <a:spcBef>
                <a:spcPct val="60000"/>
              </a:spcBef>
              <a:buClr>
                <a:srgbClr val="2A5400"/>
              </a:buClr>
              <a:buSzPct val="75000"/>
              <a:defRPr sz="2800" b="1">
                <a:solidFill>
                  <a:schemeClr val="tx1"/>
                </a:solidFill>
                <a:latin typeface="Arial" panose="020B0604020202020204" pitchFamily="34" charset="0"/>
                <a:cs typeface="Arial" panose="020B0604020202020204" pitchFamily="34" charset="0"/>
              </a:defRPr>
            </a:lvl1pPr>
            <a:lvl2pPr marL="742950" indent="-285750">
              <a:lnSpc>
                <a:spcPct val="95000"/>
              </a:lnSpc>
              <a:spcBef>
                <a:spcPct val="25000"/>
              </a:spcBef>
              <a:buClr>
                <a:srgbClr val="846D44"/>
              </a:buClr>
              <a:buSzPct val="85000"/>
              <a:buFont typeface="Wingdings 3" panose="05040102010807070707" pitchFamily="18" charset="2"/>
              <a:buChar char="u"/>
              <a:defRPr sz="2000" b="1">
                <a:solidFill>
                  <a:schemeClr val="tx1"/>
                </a:solidFill>
                <a:latin typeface="Arial" panose="020B0604020202020204" pitchFamily="34" charset="0"/>
                <a:cs typeface="Arial" panose="020B0604020202020204" pitchFamily="34" charset="0"/>
              </a:defRPr>
            </a:lvl2pPr>
            <a:lvl3pPr marL="1143000" indent="-228600">
              <a:lnSpc>
                <a:spcPct val="95000"/>
              </a:lnSpc>
              <a:buClr>
                <a:srgbClr val="E6BA13"/>
              </a:buClr>
              <a:buFont typeface="Wingdings 2" panose="05020102010507070707" pitchFamily="18" charset="2"/>
              <a:buChar char="¾"/>
              <a:defRPr sz="20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pPr>
            <a:r>
              <a:rPr lang="en-US" altLang="en-US" sz="4000" dirty="0">
                <a:solidFill>
                  <a:srgbClr val="0A0EB6"/>
                </a:solidFill>
                <a:latin typeface="+mj-lt"/>
              </a:rPr>
              <a:t>Practical Exercise</a:t>
            </a:r>
          </a:p>
        </p:txBody>
      </p:sp>
      <p:sp>
        <p:nvSpPr>
          <p:cNvPr id="2" name="Slide Number Placeholder 1">
            <a:extLst>
              <a:ext uri="{FF2B5EF4-FFF2-40B4-BE49-F238E27FC236}">
                <a16:creationId xmlns:a16="http://schemas.microsoft.com/office/drawing/2014/main" id="{19A62B7F-8505-4FF1-A390-F387DB36CE06}"/>
              </a:ext>
            </a:extLst>
          </p:cNvPr>
          <p:cNvSpPr>
            <a:spLocks noGrp="1"/>
          </p:cNvSpPr>
          <p:nvPr>
            <p:ph type="sldNum" sz="quarter" idx="10"/>
          </p:nvPr>
        </p:nvSpPr>
        <p:spPr/>
        <p:txBody>
          <a:bodyPr/>
          <a:lstStyle/>
          <a:p>
            <a:fld id="{6BE237AA-8425-4A8D-AC45-66480FA3A37D}" type="slidenum">
              <a:rPr lang="en-US" smtClean="0"/>
              <a:pPr/>
              <a:t>5</a:t>
            </a:fld>
            <a:endParaRPr lang="en-US"/>
          </a:p>
        </p:txBody>
      </p:sp>
    </p:spTree>
    <p:extLst>
      <p:ext uri="{BB962C8B-B14F-4D97-AF65-F5344CB8AC3E}">
        <p14:creationId xmlns:p14="http://schemas.microsoft.com/office/powerpoint/2010/main" val="91899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Agenda</a:t>
            </a:r>
            <a:endParaRPr lang="en-US" sz="3200" baseline="26000" dirty="0">
              <a:solidFill>
                <a:srgbClr val="0A0EB6"/>
              </a:solidFill>
              <a:latin typeface="+mj-lt"/>
            </a:endParaRPr>
          </a:p>
        </p:txBody>
      </p:sp>
      <p:sp>
        <p:nvSpPr>
          <p:cNvPr id="4099" name="Rectangle 3"/>
          <p:cNvSpPr>
            <a:spLocks noChangeArrowheads="1"/>
          </p:cNvSpPr>
          <p:nvPr/>
        </p:nvSpPr>
        <p:spPr bwMode="auto">
          <a:xfrm>
            <a:off x="1071563" y="1248013"/>
            <a:ext cx="7577137" cy="3785652"/>
          </a:xfrm>
          <a:prstGeom prst="rect">
            <a:avLst/>
          </a:prstGeom>
          <a:noFill/>
          <a:ln w="9525">
            <a:noFill/>
            <a:miter lim="800000"/>
            <a:headEnd/>
            <a:tailEnd/>
          </a:ln>
        </p:spPr>
        <p:txBody>
          <a:bodyPr wrap="square" anchor="ctr">
            <a:spAutoFit/>
          </a:bodyPr>
          <a:lstStyle/>
          <a:p>
            <a:pPr>
              <a:spcBef>
                <a:spcPct val="0"/>
              </a:spcBef>
              <a:buFont typeface="Arial" pitchFamily="34" charset="0"/>
              <a:buChar char="•"/>
            </a:pPr>
            <a:r>
              <a:rPr lang="en-US" sz="2400" b="0" dirty="0">
                <a:solidFill>
                  <a:schemeClr val="tx1"/>
                </a:solidFill>
              </a:rPr>
              <a:t>  </a:t>
            </a:r>
            <a:r>
              <a:rPr lang="en-US" sz="2400" b="0" dirty="0"/>
              <a:t>References </a:t>
            </a:r>
            <a:endParaRPr lang="en-US" sz="2400" b="0" dirty="0">
              <a:solidFill>
                <a:schemeClr val="tx1"/>
              </a:solidFill>
            </a:endParaRPr>
          </a:p>
          <a:p>
            <a:pPr>
              <a:spcBef>
                <a:spcPct val="0"/>
              </a:spcBef>
              <a:buFont typeface="Arial" pitchFamily="34" charset="0"/>
              <a:buChar char="•"/>
            </a:pPr>
            <a:r>
              <a:rPr lang="en-US" sz="2400" b="0" dirty="0"/>
              <a:t>  </a:t>
            </a:r>
            <a:r>
              <a:rPr lang="en-US" sz="2400" b="0" dirty="0">
                <a:solidFill>
                  <a:schemeClr val="tx1"/>
                </a:solidFill>
              </a:rPr>
              <a:t>What is </a:t>
            </a:r>
            <a:r>
              <a:rPr lang="en-US" sz="2400" b="0" dirty="0"/>
              <a:t>DSCA?</a:t>
            </a:r>
            <a:endParaRPr lang="en-US" sz="2400" b="0" dirty="0">
              <a:solidFill>
                <a:schemeClr val="tx1"/>
              </a:solidFill>
            </a:endParaRPr>
          </a:p>
          <a:p>
            <a:pPr>
              <a:spcBef>
                <a:spcPct val="0"/>
              </a:spcBef>
              <a:buFont typeface="Arial" pitchFamily="34" charset="0"/>
              <a:buChar char="•"/>
            </a:pPr>
            <a:r>
              <a:rPr lang="en-US" sz="2400" b="0" dirty="0"/>
              <a:t>  Procedure</a:t>
            </a:r>
            <a:endParaRPr lang="en-US" sz="2400" b="0" dirty="0">
              <a:solidFill>
                <a:schemeClr val="tx1"/>
              </a:solidFill>
            </a:endParaRPr>
          </a:p>
          <a:p>
            <a:pPr>
              <a:spcBef>
                <a:spcPct val="0"/>
              </a:spcBef>
              <a:buFont typeface="Arial" pitchFamily="34" charset="0"/>
              <a:buChar char="•"/>
            </a:pPr>
            <a:r>
              <a:rPr lang="en-US" sz="2400" b="0" dirty="0"/>
              <a:t>  Roles and Responsibilities</a:t>
            </a:r>
          </a:p>
          <a:p>
            <a:pPr>
              <a:spcBef>
                <a:spcPct val="0"/>
              </a:spcBef>
              <a:buFont typeface="Arial" pitchFamily="34" charset="0"/>
              <a:buChar char="•"/>
            </a:pPr>
            <a:r>
              <a:rPr lang="en-US" sz="2400" b="0" dirty="0">
                <a:solidFill>
                  <a:schemeClr val="tx1"/>
                </a:solidFill>
              </a:rPr>
              <a:t>  </a:t>
            </a:r>
            <a:r>
              <a:rPr lang="en-US" sz="2400" b="0" dirty="0"/>
              <a:t>Title X and 32</a:t>
            </a:r>
            <a:endParaRPr lang="en-US" sz="2400" b="0" dirty="0">
              <a:solidFill>
                <a:schemeClr val="tx1"/>
              </a:solidFill>
            </a:endParaRPr>
          </a:p>
          <a:p>
            <a:pPr>
              <a:spcBef>
                <a:spcPct val="0"/>
              </a:spcBef>
              <a:buFont typeface="Arial" pitchFamily="34" charset="0"/>
              <a:buChar char="•"/>
            </a:pPr>
            <a:r>
              <a:rPr lang="en-US" sz="2400" b="0" dirty="0"/>
              <a:t>  NGOs</a:t>
            </a:r>
          </a:p>
          <a:p>
            <a:pPr lvl="1">
              <a:buFont typeface="Arial" pitchFamily="34" charset="0"/>
              <a:buChar char="•"/>
            </a:pPr>
            <a:r>
              <a:rPr lang="en-US" sz="2400" b="0" dirty="0">
                <a:solidFill>
                  <a:schemeClr val="tx1"/>
                </a:solidFill>
              </a:rPr>
              <a:t>  </a:t>
            </a:r>
            <a:r>
              <a:rPr lang="en-US" sz="2400" b="0" dirty="0"/>
              <a:t>What are they?</a:t>
            </a:r>
          </a:p>
          <a:p>
            <a:pPr lvl="1">
              <a:buFont typeface="Arial" pitchFamily="34" charset="0"/>
              <a:buChar char="•"/>
            </a:pPr>
            <a:r>
              <a:rPr lang="en-US" sz="2400" b="0" dirty="0"/>
              <a:t>  What do they do?</a:t>
            </a:r>
          </a:p>
          <a:p>
            <a:pPr lvl="1">
              <a:buFont typeface="Arial" pitchFamily="34" charset="0"/>
              <a:buChar char="•"/>
            </a:pPr>
            <a:r>
              <a:rPr lang="en-US" sz="2400" b="0" dirty="0">
                <a:solidFill>
                  <a:schemeClr val="tx1"/>
                </a:solidFill>
              </a:rPr>
              <a:t>  How do we work with them (Army)?</a:t>
            </a:r>
          </a:p>
          <a:p>
            <a:pPr lvl="1">
              <a:buFont typeface="Arial" pitchFamily="34" charset="0"/>
              <a:buChar char="•"/>
            </a:pPr>
            <a:r>
              <a:rPr lang="en-US" sz="2400" b="0" dirty="0"/>
              <a:t>  How do we work with them (Chaplains)?</a:t>
            </a:r>
            <a:endParaRPr lang="en-US" sz="2400" b="0" dirty="0">
              <a:solidFill>
                <a:schemeClr val="tx1"/>
              </a:solidFill>
            </a:endParaRPr>
          </a:p>
        </p:txBody>
      </p:sp>
      <p:sp>
        <p:nvSpPr>
          <p:cNvPr id="2" name="Slide Number Placeholder 1">
            <a:extLst>
              <a:ext uri="{FF2B5EF4-FFF2-40B4-BE49-F238E27FC236}">
                <a16:creationId xmlns:a16="http://schemas.microsoft.com/office/drawing/2014/main" id="{7A772F87-5582-4F52-B88C-D62565946B93}"/>
              </a:ext>
            </a:extLst>
          </p:cNvPr>
          <p:cNvSpPr>
            <a:spLocks noGrp="1"/>
          </p:cNvSpPr>
          <p:nvPr>
            <p:ph type="sldNum" sz="quarter" idx="10"/>
          </p:nvPr>
        </p:nvSpPr>
        <p:spPr/>
        <p:txBody>
          <a:bodyPr/>
          <a:lstStyle/>
          <a:p>
            <a:pPr>
              <a:defRPr/>
            </a:pPr>
            <a:fld id="{897801D2-7121-4B56-9D31-ADBFED8C8592}" type="slidenum">
              <a:rPr lang="en-US" smtClean="0"/>
              <a:pPr>
                <a:defRPr/>
              </a:pPr>
              <a:t>6</a:t>
            </a:fld>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References</a:t>
            </a:r>
            <a:endParaRPr lang="en-US" sz="3200" baseline="26000" dirty="0">
              <a:solidFill>
                <a:srgbClr val="0A0EB6"/>
              </a:solidFill>
              <a:latin typeface="+mj-lt"/>
            </a:endParaRPr>
          </a:p>
        </p:txBody>
      </p:sp>
      <p:sp>
        <p:nvSpPr>
          <p:cNvPr id="4099" name="Rectangle 3"/>
          <p:cNvSpPr>
            <a:spLocks noChangeArrowheads="1"/>
          </p:cNvSpPr>
          <p:nvPr/>
        </p:nvSpPr>
        <p:spPr bwMode="auto">
          <a:xfrm>
            <a:off x="779463" y="1020666"/>
            <a:ext cx="7577137" cy="5016758"/>
          </a:xfrm>
          <a:prstGeom prst="rect">
            <a:avLst/>
          </a:prstGeom>
          <a:noFill/>
          <a:ln w="9525">
            <a:noFill/>
            <a:miter lim="800000"/>
            <a:headEnd/>
            <a:tailEnd/>
          </a:ln>
        </p:spPr>
        <p:txBody>
          <a:bodyPr wrap="square" anchor="ctr">
            <a:spAutoFit/>
          </a:bodyPr>
          <a:lstStyle/>
          <a:p>
            <a:pPr indent="122238">
              <a:buFont typeface="Arial" pitchFamily="34" charset="0"/>
              <a:buChar char="•"/>
            </a:pPr>
            <a:r>
              <a:rPr lang="en-US" sz="2000" b="0" dirty="0"/>
              <a:t>  ADP 3-28 Defense Support of Civil Authorities</a:t>
            </a:r>
          </a:p>
          <a:p>
            <a:pPr indent="122238">
              <a:buFont typeface="Arial" pitchFamily="34" charset="0"/>
              <a:buChar char="•"/>
            </a:pPr>
            <a:r>
              <a:rPr lang="en-US" sz="2000" b="0" dirty="0"/>
              <a:t>  ATP 3-28.1 MTTPs for DSCA</a:t>
            </a:r>
          </a:p>
          <a:p>
            <a:pPr indent="122238">
              <a:buFont typeface="Arial" pitchFamily="34" charset="0"/>
              <a:buChar char="•"/>
            </a:pPr>
            <a:r>
              <a:rPr lang="en-US" sz="2000" b="0" dirty="0"/>
              <a:t>  DoD Instructions 3025.18p Defense Support of Civil Authorities</a:t>
            </a:r>
          </a:p>
          <a:p>
            <a:pPr indent="122238">
              <a:buFont typeface="Arial" pitchFamily="34" charset="0"/>
              <a:buChar char="•"/>
            </a:pPr>
            <a:r>
              <a:rPr lang="en-US" sz="2000" b="0" dirty="0"/>
              <a:t>  JG 1-05 Religious Support in Joint Operations</a:t>
            </a:r>
          </a:p>
          <a:p>
            <a:pPr indent="122238">
              <a:buFont typeface="Arial" pitchFamily="34" charset="0"/>
              <a:buChar char="•"/>
            </a:pPr>
            <a:r>
              <a:rPr lang="en-US" sz="2000" b="0" dirty="0"/>
              <a:t>  JP 3-28 Defense Support of Civil Authorities</a:t>
            </a:r>
          </a:p>
          <a:p>
            <a:pPr indent="122238">
              <a:buFont typeface="Arial" pitchFamily="34" charset="0"/>
              <a:buChar char="•"/>
            </a:pPr>
            <a:r>
              <a:rPr lang="en-US" sz="2000" b="0" dirty="0"/>
              <a:t>  Guide to Nongovernmental Organizations for the Military</a:t>
            </a:r>
          </a:p>
          <a:p>
            <a:pPr indent="122238">
              <a:buFont typeface="Arial" pitchFamily="34" charset="0"/>
              <a:buChar char="•"/>
            </a:pPr>
            <a:r>
              <a:rPr lang="en-US" sz="2000" b="0" dirty="0"/>
              <a:t>  USAID Field Operations Guide for Disaster Assessment and Response</a:t>
            </a:r>
          </a:p>
          <a:p>
            <a:pPr indent="122238">
              <a:buFont typeface="Arial" pitchFamily="34" charset="0"/>
              <a:buChar char="•"/>
            </a:pPr>
            <a:r>
              <a:rPr lang="en-US" sz="2000" b="0" dirty="0"/>
              <a:t>  GTA 41-01-006 Working With the Office of U.S. Foreign Disaster Assistance</a:t>
            </a:r>
          </a:p>
          <a:p>
            <a:pPr indent="122238">
              <a:buFont typeface="Arial" pitchFamily="34" charset="0"/>
              <a:buChar char="•"/>
            </a:pPr>
            <a:r>
              <a:rPr lang="en-US" sz="2000" b="0" dirty="0"/>
              <a:t>  FEMA Website – </a:t>
            </a:r>
            <a:r>
              <a:rPr lang="en-US" sz="2000" b="0" dirty="0">
                <a:hlinkClick r:id="rId2"/>
              </a:rPr>
              <a:t>www.fema.gov</a:t>
            </a:r>
            <a:r>
              <a:rPr lang="en-US" sz="2000" b="0" dirty="0"/>
              <a:t> </a:t>
            </a:r>
          </a:p>
          <a:p>
            <a:pPr indent="122238">
              <a:buFont typeface="Arial" pitchFamily="34" charset="0"/>
              <a:buChar char="•"/>
            </a:pPr>
            <a:r>
              <a:rPr lang="en-US" sz="2000" b="0" dirty="0"/>
              <a:t>  USARNORTH CFLCC TACSOP – 15JUL13</a:t>
            </a:r>
          </a:p>
          <a:p>
            <a:pPr indent="122238">
              <a:buFont typeface="Arial" pitchFamily="34" charset="0"/>
              <a:buChar char="•"/>
            </a:pPr>
            <a:r>
              <a:rPr lang="en-US" sz="2000" b="0" dirty="0"/>
              <a:t>Anecdotal Experience</a:t>
            </a:r>
          </a:p>
          <a:p>
            <a:pPr lvl="1" indent="122238">
              <a:buFont typeface="Arial" pitchFamily="34" charset="0"/>
              <a:buChar char="•"/>
            </a:pPr>
            <a:r>
              <a:rPr lang="en-US" sz="2000" b="0" dirty="0"/>
              <a:t> Joplin Tornado Response, 2011 </a:t>
            </a:r>
          </a:p>
          <a:p>
            <a:pPr lvl="1" indent="122238">
              <a:buFont typeface="Arial" pitchFamily="34" charset="0"/>
              <a:buChar char="•"/>
            </a:pPr>
            <a:r>
              <a:rPr lang="en-US" sz="2000" b="0" dirty="0"/>
              <a:t> Mass Atrocity Response Operations Training, 2011</a:t>
            </a:r>
          </a:p>
          <a:p>
            <a:pPr lvl="1" indent="122238">
              <a:buFont typeface="Arial" pitchFamily="34" charset="0"/>
              <a:buChar char="•"/>
            </a:pPr>
            <a:r>
              <a:rPr lang="en-US" sz="2000" b="0" dirty="0"/>
              <a:t> NORTHCOM RFF Mission 2013-2014</a:t>
            </a:r>
          </a:p>
        </p:txBody>
      </p:sp>
      <p:sp>
        <p:nvSpPr>
          <p:cNvPr id="2" name="Slide Number Placeholder 1">
            <a:extLst>
              <a:ext uri="{FF2B5EF4-FFF2-40B4-BE49-F238E27FC236}">
                <a16:creationId xmlns:a16="http://schemas.microsoft.com/office/drawing/2014/main" id="{BDC5C3A3-36F3-4614-9172-0ECC6688BA79}"/>
              </a:ext>
            </a:extLst>
          </p:cNvPr>
          <p:cNvSpPr>
            <a:spLocks noGrp="1"/>
          </p:cNvSpPr>
          <p:nvPr>
            <p:ph type="sldNum" sz="quarter" idx="10"/>
          </p:nvPr>
        </p:nvSpPr>
        <p:spPr/>
        <p:txBody>
          <a:bodyPr/>
          <a:lstStyle/>
          <a:p>
            <a:pPr>
              <a:defRPr/>
            </a:pPr>
            <a:fld id="{897801D2-7121-4B56-9D31-ADBFED8C8592}" type="slidenum">
              <a:rPr lang="en-US" smtClean="0"/>
              <a:pPr>
                <a:defRPr/>
              </a:pPr>
              <a:t>7</a:t>
            </a:fld>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What is DSCA?</a:t>
            </a:r>
            <a:endParaRPr lang="en-US" sz="3200" baseline="26000" dirty="0">
              <a:solidFill>
                <a:srgbClr val="0A0EB6"/>
              </a:solidFill>
              <a:latin typeface="+mj-lt"/>
            </a:endParaRPr>
          </a:p>
        </p:txBody>
      </p:sp>
      <p:sp>
        <p:nvSpPr>
          <p:cNvPr id="4099" name="Rectangle 3"/>
          <p:cNvSpPr>
            <a:spLocks noChangeArrowheads="1"/>
          </p:cNvSpPr>
          <p:nvPr/>
        </p:nvSpPr>
        <p:spPr bwMode="auto">
          <a:xfrm>
            <a:off x="762000" y="1093887"/>
            <a:ext cx="7924800" cy="5078313"/>
          </a:xfrm>
          <a:prstGeom prst="rect">
            <a:avLst/>
          </a:prstGeom>
          <a:noFill/>
          <a:ln w="9525">
            <a:noFill/>
            <a:miter lim="800000"/>
            <a:headEnd/>
            <a:tailEnd/>
          </a:ln>
        </p:spPr>
        <p:txBody>
          <a:bodyPr wrap="square" anchor="ctr">
            <a:spAutoFit/>
          </a:bodyPr>
          <a:lstStyle/>
          <a:p>
            <a:pPr>
              <a:spcBef>
                <a:spcPct val="0"/>
              </a:spcBef>
              <a:buFont typeface="Arial" pitchFamily="34" charset="0"/>
              <a:buChar char="•"/>
            </a:pPr>
            <a:r>
              <a:rPr lang="en-US" dirty="0">
                <a:solidFill>
                  <a:schemeClr val="tx1"/>
                </a:solidFill>
              </a:rPr>
              <a:t>  </a:t>
            </a:r>
            <a:r>
              <a:rPr lang="en-US" dirty="0"/>
              <a:t>Defense </a:t>
            </a:r>
            <a:r>
              <a:rPr lang="en-US" u="sng" dirty="0"/>
              <a:t>Support</a:t>
            </a:r>
            <a:r>
              <a:rPr lang="en-US" dirty="0"/>
              <a:t> of Civil Authorities</a:t>
            </a:r>
          </a:p>
          <a:p>
            <a:pPr>
              <a:spcBef>
                <a:spcPct val="0"/>
              </a:spcBef>
              <a:buFont typeface="Arial" pitchFamily="34" charset="0"/>
              <a:buChar char="•"/>
            </a:pPr>
            <a:endParaRPr lang="en-US" dirty="0"/>
          </a:p>
          <a:p>
            <a:r>
              <a:rPr lang="en-US" sz="2400" b="0" i="1" dirty="0"/>
              <a:t>Defense support of civil authorities is defined as support provided by </a:t>
            </a:r>
            <a:r>
              <a:rPr lang="en-US" sz="2400" b="0" dirty="0"/>
              <a:t>United States Federal military forces, DoD [Department of Defense] civilians, DoD contract personnel, DoD component assets, and National Guard forces (when the Secretary of Defense, in coordination with the Governors of the States, elects and requests to use those forces in title 32, United States Code, status) in response to </a:t>
            </a:r>
            <a:r>
              <a:rPr lang="en-US" sz="2400" u="sng" dirty="0"/>
              <a:t>requests for assistance </a:t>
            </a:r>
            <a:r>
              <a:rPr lang="en-US" sz="2400" b="0" dirty="0"/>
              <a:t>from civil authorities for </a:t>
            </a:r>
            <a:r>
              <a:rPr lang="en-US" sz="2400" b="0" u="sng" dirty="0"/>
              <a:t>domestic emergencies</a:t>
            </a:r>
            <a:r>
              <a:rPr lang="en-US" sz="2400" b="0" dirty="0"/>
              <a:t>, </a:t>
            </a:r>
            <a:r>
              <a:rPr lang="en-US" sz="2400" b="0" u="sng" dirty="0"/>
              <a:t>law enforcement support</a:t>
            </a:r>
            <a:r>
              <a:rPr lang="en-US" sz="2400" b="0" dirty="0"/>
              <a:t>, and </a:t>
            </a:r>
            <a:r>
              <a:rPr lang="en-US" sz="2400" b="0" u="sng" dirty="0"/>
              <a:t>other domestic activities</a:t>
            </a:r>
            <a:r>
              <a:rPr lang="en-US" sz="2400" b="0" dirty="0"/>
              <a:t>, or from qualifying entities for </a:t>
            </a:r>
            <a:r>
              <a:rPr lang="en-US" sz="2400" b="0" u="sng" dirty="0"/>
              <a:t>special events</a:t>
            </a:r>
            <a:r>
              <a:rPr lang="en-US" sz="2400" b="0" dirty="0"/>
              <a:t>. Also known as civil support (DODD 3025.18).</a:t>
            </a:r>
          </a:p>
        </p:txBody>
      </p:sp>
      <p:sp>
        <p:nvSpPr>
          <p:cNvPr id="2" name="Slide Number Placeholder 1">
            <a:extLst>
              <a:ext uri="{FF2B5EF4-FFF2-40B4-BE49-F238E27FC236}">
                <a16:creationId xmlns:a16="http://schemas.microsoft.com/office/drawing/2014/main" id="{ACD8D4A5-F1E4-4362-8FC4-7CB79993F6ED}"/>
              </a:ext>
            </a:extLst>
          </p:cNvPr>
          <p:cNvSpPr>
            <a:spLocks noGrp="1"/>
          </p:cNvSpPr>
          <p:nvPr>
            <p:ph type="sldNum" sz="quarter" idx="10"/>
          </p:nvPr>
        </p:nvSpPr>
        <p:spPr/>
        <p:txBody>
          <a:bodyPr/>
          <a:lstStyle/>
          <a:p>
            <a:pPr>
              <a:defRPr/>
            </a:pPr>
            <a:fld id="{897801D2-7121-4B56-9D31-ADBFED8C8592}" type="slidenum">
              <a:rPr lang="en-US" smtClean="0"/>
              <a:pPr>
                <a:defRPr/>
              </a:pPr>
              <a:t>8</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46050"/>
            <a:ext cx="9144000" cy="707886"/>
          </a:xfrm>
          <a:prstGeom prst="rect">
            <a:avLst/>
          </a:prstGeom>
          <a:noFill/>
          <a:ln w="9525">
            <a:noFill/>
            <a:miter lim="800000"/>
            <a:headEnd/>
            <a:tailEnd/>
          </a:ln>
        </p:spPr>
        <p:txBody>
          <a:bodyPr>
            <a:spAutoFit/>
          </a:bodyPr>
          <a:lstStyle/>
          <a:p>
            <a:pPr algn="ctr">
              <a:spcBef>
                <a:spcPct val="50000"/>
              </a:spcBef>
            </a:pPr>
            <a:r>
              <a:rPr lang="en-US" sz="4000" dirty="0">
                <a:solidFill>
                  <a:srgbClr val="0A0EB6"/>
                </a:solidFill>
                <a:latin typeface="+mj-lt"/>
              </a:rPr>
              <a:t>Procedure?</a:t>
            </a:r>
            <a:endParaRPr lang="en-US" sz="3200" baseline="26000" dirty="0">
              <a:solidFill>
                <a:srgbClr val="0A0EB6"/>
              </a:solidFill>
              <a:latin typeface="+mj-lt"/>
            </a:endParaRPr>
          </a:p>
        </p:txBody>
      </p:sp>
      <p:pic>
        <p:nvPicPr>
          <p:cNvPr id="5" name="Picture 2"/>
          <p:cNvPicPr>
            <a:picLocks noChangeAspect="1" noChangeArrowheads="1"/>
          </p:cNvPicPr>
          <p:nvPr/>
        </p:nvPicPr>
        <p:blipFill>
          <a:blip r:embed="rId3" cstate="print"/>
          <a:srcRect l="30625" t="36400" r="12833" b="19900"/>
          <a:stretch>
            <a:fillRect/>
          </a:stretch>
        </p:blipFill>
        <p:spPr bwMode="auto">
          <a:xfrm>
            <a:off x="76200" y="1447800"/>
            <a:ext cx="8991600" cy="43434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3215F0C-C38D-4601-AAC4-6969C883F2B5}"/>
              </a:ext>
            </a:extLst>
          </p:cNvPr>
          <p:cNvSpPr>
            <a:spLocks noGrp="1"/>
          </p:cNvSpPr>
          <p:nvPr>
            <p:ph type="sldNum" sz="quarter" idx="10"/>
          </p:nvPr>
        </p:nvSpPr>
        <p:spPr/>
        <p:txBody>
          <a:bodyPr/>
          <a:lstStyle/>
          <a:p>
            <a:pPr>
              <a:defRPr/>
            </a:pPr>
            <a:fld id="{897801D2-7121-4B56-9D31-ADBFED8C8592}" type="slidenum">
              <a:rPr lang="en-US" smtClean="0"/>
              <a:pPr>
                <a:defRPr/>
              </a:pPr>
              <a:t>9</a:t>
            </a:fld>
            <a:endParaRPr lang="en-US" dirty="0"/>
          </a:p>
        </p:txBody>
      </p:sp>
    </p:spTree>
  </p:cSld>
  <p:clrMapOvr>
    <a:masterClrMapping/>
  </p:clrMapOvr>
  <p:transition/>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2084</TotalTime>
  <Words>1054</Words>
  <Application>Microsoft Office PowerPoint</Application>
  <PresentationFormat>On-screen Show (4:3)</PresentationFormat>
  <Paragraphs>194</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Garamond</vt:lpstr>
      <vt:lpstr>Wingdings</vt:lpstr>
      <vt:lpstr>Wingdings 3</vt:lpstr>
      <vt:lpstr>Edge</vt:lpstr>
      <vt:lpstr>Defense Support of Civil Authorities (DSCA)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86th Combat Support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FMSWeb Class</dc:title>
  <dc:subject>MTOE // TDA</dc:subject>
  <dc:creator>CH (MAJ) Geoff Bailey</dc:creator>
  <cp:keywords>TDA, TOE, MTOE, FMSWeb</cp:keywords>
  <cp:lastModifiedBy>Geoff Bailey</cp:lastModifiedBy>
  <cp:revision>329</cp:revision>
  <dcterms:created xsi:type="dcterms:W3CDTF">2005-12-28T20:09:13Z</dcterms:created>
  <dcterms:modified xsi:type="dcterms:W3CDTF">2020-03-09T14:36:49Z</dcterms:modified>
  <cp:contentStatus>In-Progress</cp:contentStatus>
</cp:coreProperties>
</file>