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257" r:id="rId2"/>
    <p:sldId id="258" r:id="rId3"/>
    <p:sldId id="259" r:id="rId4"/>
    <p:sldId id="262" r:id="rId5"/>
    <p:sldId id="263" r:id="rId6"/>
    <p:sldId id="265" r:id="rId7"/>
    <p:sldId id="264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2DB37-FADE-4F4B-A395-2637837D8480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167BD-A478-4D40-9580-91CC0D9BC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52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you saw in slide 7, the Army uses hierarchy charts to show relationships between organizations and leaders.  </a:t>
            </a: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At least 10 years ago, Army DREs were using hierarchy charts like this organization chart to plan and direct their program.</a:t>
            </a: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Each Army chapel program needs a chaplain sponsor.  A chart like this allows the sponsoring chaplain to have visibility on his/her responsibilities.  It allows for communication, helps tracking recruiting/vetting (background checks), and allows for building coordination.</a:t>
            </a:r>
          </a:p>
          <a:p>
            <a:endParaRPr lang="en-US" sz="8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Notice how RE preparation for rites/sacraments/ordinances is included in this organizational chart.  The wider congregational programs like worship services and pastoral care events can be on a similar chart.</a:t>
            </a:r>
          </a:p>
          <a:p>
            <a:endParaRPr lang="en-US" sz="8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As a new DRE, a chart like this can help you get a handle on your responsibilities.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51288-2975-4112-927A-C2D89D6297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5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you saw in slide 7, the Army uses hierarchy charts to show relationships between organizations and leaders.  </a:t>
            </a: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At least 10 years ago, Army DREs were using hierarchy charts like this organization chart to plan and direct their program.</a:t>
            </a: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Each Army chapel program needs a chaplain sponsor.  A chart like this allows the sponsoring chaplain to have visibility on his/her responsibilities.  It allows for communication, helps tracking recruiting/vetting (background checks), and allows for building coordination.</a:t>
            </a:r>
          </a:p>
          <a:p>
            <a:endParaRPr lang="en-US" sz="8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Notice how RE preparation for rites/sacraments/ordinances is included in this organizational chart.  The wider congregational programs like worship services and pastoral care events can be on a similar chart.</a:t>
            </a:r>
          </a:p>
          <a:p>
            <a:endParaRPr lang="en-US" sz="8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As a new DRE, a chart like this can help you get a handle on your responsibilities.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51288-2975-4112-927A-C2D89D6297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96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you saw in slide 7, the Army uses hierarchy charts to show relationships between organizations and leaders.  </a:t>
            </a: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At least 10 years ago, Army DREs were using hierarchy charts like this organization chart to plan and direct their program.</a:t>
            </a: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Each Army chapel program needs a chaplain sponsor.  A chart like this allows the sponsoring chaplain to have visibility on his/her responsibilities.  It allows for communication, helps tracking recruiting/vetting (background checks), and allows for building coordination.</a:t>
            </a:r>
          </a:p>
          <a:p>
            <a:endParaRPr lang="en-US" sz="8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Notice how RE preparation for rites/sacraments/ordinances is included in this organizational chart.  The wider congregational programs like worship services and pastoral care events can be on a similar chart.</a:t>
            </a:r>
          </a:p>
          <a:p>
            <a:endParaRPr lang="en-US" sz="8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As a new DRE, a chart like this can help you get a handle on your responsibilities.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51288-2975-4112-927A-C2D89D6297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88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you saw in slide 7, the Army uses hierarchy charts to show relationships between organizations and leaders.  </a:t>
            </a: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At least 10 years ago, Army DREs were using hierarchy charts like this organization chart to plan and direct their program.</a:t>
            </a: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Each Army chapel program needs a chaplain sponsor.  A chart like this allows the sponsoring chaplain to have visibility on his/her responsibilities.  It allows for communication, helps tracking recruiting/vetting (background checks), and allows for building coordination.</a:t>
            </a:r>
          </a:p>
          <a:p>
            <a:endParaRPr lang="en-US" sz="8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Notice how RE preparation for rites/sacraments/ordinances is included in this organizational chart.  The wider congregational programs like worship services and pastoral care events can be on a similar chart.</a:t>
            </a:r>
          </a:p>
          <a:p>
            <a:endParaRPr lang="en-US" sz="8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As a new DRE, a chart like this can help you get a handle on your responsibilities.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51288-2975-4112-927A-C2D89D6297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68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you saw in slide 7, the Army uses hierarchy charts to show relationships between organizations and leaders.  </a:t>
            </a: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At least 10 years ago, Army DREs were using hierarchy charts like this organization chart to plan and direct their program.</a:t>
            </a: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Each Army chapel program needs a chaplain sponsor.  A chart like this allows the sponsoring chaplain to have visibility on his/her responsibilities.  It allows for communication, helps tracking recruiting/vetting (background checks), and allows for building coordination.</a:t>
            </a:r>
          </a:p>
          <a:p>
            <a:endParaRPr lang="en-US" sz="8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Notice how RE preparation for rites/sacraments/ordinances is included in this organizational chart.  The wider congregational programs like worship services and pastoral care events can be on a similar chart.</a:t>
            </a:r>
          </a:p>
          <a:p>
            <a:endParaRPr lang="en-US" sz="8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As a new DRE, a chart like this can help you get a handle on your responsibilities.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51288-2975-4112-927A-C2D89D6297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91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you saw in slide 7, the Army uses hierarchy charts to show relationships between organizations and leaders.  </a:t>
            </a: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At least 10 years ago, Army DREs were using hierarchy charts like this organization chart to plan and direct their program.</a:t>
            </a: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Each Army chapel program needs a chaplain sponsor.  A chart like this allows the sponsoring chaplain to have visibility on his/her responsibilities.  It allows for communication, helps tracking recruiting/vetting (background checks), and allows for building coordination.</a:t>
            </a:r>
          </a:p>
          <a:p>
            <a:endParaRPr lang="en-US" sz="8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Notice how RE preparation for rites/sacraments/ordinances is included in this organizational chart.  The wider congregational programs like worship services and pastoral care events can be on a similar chart.</a:t>
            </a:r>
          </a:p>
          <a:p>
            <a:endParaRPr lang="en-US" sz="8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As a new DRE, a chart like this can help you get a handle on your responsibilities.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51288-2975-4112-927A-C2D89D6297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49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you saw in slide 7, the Army uses hierarchy charts to show relationships between organizations and leaders.  </a:t>
            </a: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At least 10 years ago, Army DREs were using hierarchy charts like this organization chart to plan and direct their program.</a:t>
            </a: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Each Army chapel program needs a chaplain sponsor.  A chart like this allows the sponsoring chaplain to have visibility on his/her responsibilities.  It allows for communication, helps tracking recruiting/vetting (background checks), and allows for building coordination.</a:t>
            </a:r>
          </a:p>
          <a:p>
            <a:endParaRPr lang="en-US" sz="8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Notice how RE preparation for rites/sacraments/ordinances is included in this organizational chart.  The wider congregational programs like worship services and pastoral care events can be on a similar chart.</a:t>
            </a:r>
          </a:p>
          <a:p>
            <a:endParaRPr lang="en-US" sz="8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As a new DRE, a chart like this can help you get a handle on your responsibilities.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51288-2975-4112-927A-C2D89D6297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05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you saw in slide 7, the Army uses hierarchy charts to show relationships between organizations and leaders.  </a:t>
            </a: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At least 10 years ago, Army DREs were using hierarchy charts like this organization chart to plan and direct their program.</a:t>
            </a: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Each Army chapel program needs a chaplain sponsor.  A chart like this allows the sponsoring chaplain to have visibility on his/her responsibilities.  It allows for communication, helps tracking recruiting/vetting (background checks), and allows for building coordination.</a:t>
            </a:r>
          </a:p>
          <a:p>
            <a:endParaRPr lang="en-US" sz="8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Notice how RE preparation for rites/sacraments/ordinances is included in this organizational chart.  The wider congregational programs like worship services and pastoral care events can be on a similar chart.</a:t>
            </a:r>
          </a:p>
          <a:p>
            <a:endParaRPr lang="en-US" sz="8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As a new DRE, a chart like this can help you get a handle on your responsibilities.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51288-2975-4112-927A-C2D89D62976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05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you saw in slide 7, the Army uses hierarchy charts to show relationships between organizations and leaders.  </a:t>
            </a: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At least 10 years ago, Army DREs were using hierarchy charts like this organization chart to plan and direct their program.</a:t>
            </a: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Each Army chapel program needs a chaplain sponsor.  A chart like this allows the sponsoring chaplain to have visibility on his/her responsibilities.  It allows for communication, helps tracking recruiting/vetting (background checks), and allows for building coordination.</a:t>
            </a:r>
          </a:p>
          <a:p>
            <a:endParaRPr lang="en-US" sz="8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Notice how RE preparation for rites/sacraments/ordinances is included in this organizational chart.  The wider congregational programs like worship services and pastoral care events can be on a similar chart.</a:t>
            </a:r>
          </a:p>
          <a:p>
            <a:endParaRPr lang="en-US" sz="8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As a new DRE, a chart like this can help you get a handle on your responsibilities.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51288-2975-4112-927A-C2D89D62976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8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9A33-2F56-4634-A992-19CE51C53404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F4E5-FBFD-4276-B3A7-97A65BD4E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6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9A33-2F56-4634-A992-19CE51C53404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F4E5-FBFD-4276-B3A7-97A65BD4E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6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9A33-2F56-4634-A992-19CE51C53404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F4E5-FBFD-4276-B3A7-97A65BD4E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10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975D8-9AF7-4714-A1BC-842B5AC04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8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9A33-2F56-4634-A992-19CE51C53404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F4E5-FBFD-4276-B3A7-97A65BD4E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1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9A33-2F56-4634-A992-19CE51C53404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F4E5-FBFD-4276-B3A7-97A65BD4E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0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9A33-2F56-4634-A992-19CE51C53404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F4E5-FBFD-4276-B3A7-97A65BD4E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0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9A33-2F56-4634-A992-19CE51C53404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F4E5-FBFD-4276-B3A7-97A65BD4E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2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9A33-2F56-4634-A992-19CE51C53404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F4E5-FBFD-4276-B3A7-97A65BD4E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9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9A33-2F56-4634-A992-19CE51C53404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F4E5-FBFD-4276-B3A7-97A65BD4E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2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9A33-2F56-4634-A992-19CE51C53404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F4E5-FBFD-4276-B3A7-97A65BD4E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0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9A33-2F56-4634-A992-19CE51C53404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F4E5-FBFD-4276-B3A7-97A65BD4E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2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E9A33-2F56-4634-A992-19CE51C53404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FF4E5-FBFD-4276-B3A7-97A65BD4E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8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507" y="371789"/>
            <a:ext cx="8951495" cy="85411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/>
              <a:t>ORGANIZATIONAL </a:t>
            </a:r>
            <a:r>
              <a:rPr lang="en-US" sz="2400" b="1" dirty="0" smtClean="0"/>
              <a:t>CHART</a:t>
            </a:r>
            <a:endParaRPr lang="en-US" sz="3600" b="1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1864845541"/>
              </p:ext>
            </p:extLst>
          </p:nvPr>
        </p:nvGraphicFramePr>
        <p:xfrm>
          <a:off x="1708360" y="1158875"/>
          <a:ext cx="5919788" cy="569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Organization Chart" r:id="rId4" imgW="4248000" imgH="4089240" progId="OrgPlusWOPX.4">
                  <p:embed followColorScheme="full"/>
                </p:oleObj>
              </mc:Choice>
              <mc:Fallback>
                <p:oleObj name="Organization Chart" r:id="rId4" imgW="4248000" imgH="4089240" progId="OrgPlusWOPX.4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360" y="1158875"/>
                        <a:ext cx="5919788" cy="5699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1429" y="6488714"/>
            <a:ext cx="421200" cy="295716"/>
          </a:xfrm>
          <a:prstGeom prst="rect">
            <a:avLst/>
          </a:prstGeom>
        </p:spPr>
        <p:txBody>
          <a:bodyPr/>
          <a:lstStyle/>
          <a:p>
            <a:fld id="{B7B00362-8A21-4AC3-9F07-33825AF70ACC}" type="slidenum">
              <a:rPr lang="en-US" altLang="en-US" sz="1000"/>
              <a:t>1</a:t>
            </a:fld>
            <a:endParaRPr lang="en-US" altLang="en-US" sz="1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92507" y="2503"/>
            <a:ext cx="8951495" cy="520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11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22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33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44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 dirty="0" smtClean="0">
                <a:solidFill>
                  <a:srgbClr val="82786F"/>
                </a:solidFill>
              </a:rPr>
              <a:t>Army religious educator staffing</a:t>
            </a:r>
            <a:endParaRPr lang="en-US" sz="2800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73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507" y="371789"/>
            <a:ext cx="8951495" cy="85411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IMCOM Directorate Europe</a:t>
            </a:r>
            <a:endParaRPr lang="en-US" sz="3600" b="1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1622763084"/>
              </p:ext>
            </p:extLst>
          </p:nvPr>
        </p:nvGraphicFramePr>
        <p:xfrm>
          <a:off x="0" y="1583890"/>
          <a:ext cx="9144002" cy="3086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Organization Chart" r:id="rId4" imgW="7772400" imgH="2622240" progId="OrgPlusWOPX.4">
                  <p:embed followColorScheme="full"/>
                </p:oleObj>
              </mc:Choice>
              <mc:Fallback>
                <p:oleObj name="Organization Chart" r:id="rId4" imgW="7772400" imgH="2622240" progId="OrgPlusWOPX.4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83890"/>
                        <a:ext cx="9144002" cy="30863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1429" y="6488714"/>
            <a:ext cx="421200" cy="295716"/>
          </a:xfrm>
          <a:prstGeom prst="rect">
            <a:avLst/>
          </a:prstGeom>
        </p:spPr>
        <p:txBody>
          <a:bodyPr/>
          <a:lstStyle/>
          <a:p>
            <a:fld id="{B7B00362-8A21-4AC3-9F07-33825AF70ACC}" type="slidenum">
              <a:rPr lang="en-US" altLang="en-US" sz="1000"/>
              <a:t>2</a:t>
            </a:fld>
            <a:endParaRPr lang="en-US" altLang="en-US" sz="1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92507" y="2503"/>
            <a:ext cx="8951495" cy="520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11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22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33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44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 dirty="0" smtClean="0">
                <a:solidFill>
                  <a:srgbClr val="82786F"/>
                </a:solidFill>
              </a:rPr>
              <a:t>Army religious educator staffing</a:t>
            </a:r>
            <a:endParaRPr lang="en-US" sz="2800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14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507" y="371789"/>
            <a:ext cx="8951495" cy="85411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IMCOM Directorate Pacific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1354051861"/>
              </p:ext>
            </p:extLst>
          </p:nvPr>
        </p:nvGraphicFramePr>
        <p:xfrm>
          <a:off x="1" y="1437950"/>
          <a:ext cx="9094456" cy="3491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Organization Chart" r:id="rId4" imgW="7772400" imgH="2984400" progId="OrgPlusWOPX.4">
                  <p:embed followColorScheme="full"/>
                </p:oleObj>
              </mc:Choice>
              <mc:Fallback>
                <p:oleObj name="Organization Chart" r:id="rId4" imgW="7772400" imgH="2984400" progId="OrgPlusWOPX.4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1437950"/>
                        <a:ext cx="9094456" cy="34918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1429" y="6488714"/>
            <a:ext cx="421200" cy="295716"/>
          </a:xfrm>
          <a:prstGeom prst="rect">
            <a:avLst/>
          </a:prstGeom>
        </p:spPr>
        <p:txBody>
          <a:bodyPr/>
          <a:lstStyle/>
          <a:p>
            <a:fld id="{B7B00362-8A21-4AC3-9F07-33825AF70ACC}" type="slidenum">
              <a:rPr lang="en-US" altLang="en-US" sz="1000"/>
              <a:t>3</a:t>
            </a:fld>
            <a:endParaRPr lang="en-US" altLang="en-US" sz="1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92507" y="2503"/>
            <a:ext cx="8951495" cy="520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11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22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33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44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 dirty="0" smtClean="0">
                <a:solidFill>
                  <a:srgbClr val="82786F"/>
                </a:solidFill>
              </a:rPr>
              <a:t>Army religious educator staffing</a:t>
            </a:r>
            <a:endParaRPr lang="en-US" sz="2800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340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507" y="371789"/>
            <a:ext cx="8951495" cy="85411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IMCOM Directorate Readiness</a:t>
            </a:r>
            <a:endParaRPr lang="en-US" sz="3600" b="1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3339383625"/>
              </p:ext>
            </p:extLst>
          </p:nvPr>
        </p:nvGraphicFramePr>
        <p:xfrm>
          <a:off x="33476" y="1363663"/>
          <a:ext cx="9110524" cy="4205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Organization Chart" r:id="rId4" imgW="7772400" imgH="3587400" progId="OrgPlusWOPX.4">
                  <p:embed followColorScheme="full"/>
                </p:oleObj>
              </mc:Choice>
              <mc:Fallback>
                <p:oleObj name="Organization Chart" r:id="rId4" imgW="7772400" imgH="3587400" progId="OrgPlusWOPX.4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6" y="1363663"/>
                        <a:ext cx="9110524" cy="42050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1429" y="6488714"/>
            <a:ext cx="421200" cy="295716"/>
          </a:xfrm>
          <a:prstGeom prst="rect">
            <a:avLst/>
          </a:prstGeom>
        </p:spPr>
        <p:txBody>
          <a:bodyPr/>
          <a:lstStyle/>
          <a:p>
            <a:fld id="{B7B00362-8A21-4AC3-9F07-33825AF70ACC}" type="slidenum">
              <a:rPr lang="en-US" altLang="en-US" sz="1000"/>
              <a:t>4</a:t>
            </a:fld>
            <a:endParaRPr lang="en-US" altLang="en-US" sz="1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92507" y="2503"/>
            <a:ext cx="8951495" cy="520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11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22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33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44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 dirty="0" smtClean="0">
                <a:solidFill>
                  <a:srgbClr val="82786F"/>
                </a:solidFill>
              </a:rPr>
              <a:t>Army religious educator staffing</a:t>
            </a:r>
            <a:endParaRPr lang="en-US" sz="2800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457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507" y="371789"/>
            <a:ext cx="8951495" cy="85411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IMCOM Directorate Readiness </a:t>
            </a:r>
            <a:endParaRPr lang="en-US" sz="3600" b="1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365020080"/>
              </p:ext>
            </p:extLst>
          </p:nvPr>
        </p:nvGraphicFramePr>
        <p:xfrm>
          <a:off x="0" y="1344720"/>
          <a:ext cx="9144000" cy="5143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Organization Chart" r:id="rId4" imgW="7270560" imgH="4089240" progId="OrgPlusWOPX.4">
                  <p:embed followColorScheme="full"/>
                </p:oleObj>
              </mc:Choice>
              <mc:Fallback>
                <p:oleObj name="Organization Chart" r:id="rId4" imgW="7270560" imgH="4089240" progId="OrgPlusWOPX.4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44720"/>
                        <a:ext cx="9144000" cy="51439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1429" y="6488714"/>
            <a:ext cx="421200" cy="295716"/>
          </a:xfrm>
          <a:prstGeom prst="rect">
            <a:avLst/>
          </a:prstGeom>
        </p:spPr>
        <p:txBody>
          <a:bodyPr/>
          <a:lstStyle/>
          <a:p>
            <a:fld id="{B7B00362-8A21-4AC3-9F07-33825AF70ACC}" type="slidenum">
              <a:rPr lang="en-US" altLang="en-US" sz="1000"/>
              <a:t>5</a:t>
            </a:fld>
            <a:endParaRPr lang="en-US" altLang="en-US" sz="1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92507" y="2503"/>
            <a:ext cx="8951495" cy="520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11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22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33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44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 dirty="0" smtClean="0">
                <a:solidFill>
                  <a:srgbClr val="82786F"/>
                </a:solidFill>
              </a:rPr>
              <a:t>Army religious educator staffing</a:t>
            </a:r>
            <a:endParaRPr lang="en-US" sz="2800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918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507" y="371789"/>
            <a:ext cx="8951495" cy="85411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IMCOM Directorate Sustainment</a:t>
            </a:r>
            <a:endParaRPr lang="en-US" sz="3600" b="1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1878958555"/>
              </p:ext>
            </p:extLst>
          </p:nvPr>
        </p:nvGraphicFramePr>
        <p:xfrm>
          <a:off x="33476" y="1225899"/>
          <a:ext cx="9110524" cy="4205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Organization Chart" r:id="rId4" imgW="7772400" imgH="3587400" progId="OrgPlusWOPX.4">
                  <p:embed followColorScheme="full"/>
                </p:oleObj>
              </mc:Choice>
              <mc:Fallback>
                <p:oleObj name="Organization Chart" r:id="rId4" imgW="7772400" imgH="3587400" progId="OrgPlusWOPX.4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6" y="1225899"/>
                        <a:ext cx="9110524" cy="42050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1429" y="6488714"/>
            <a:ext cx="421200" cy="295716"/>
          </a:xfrm>
          <a:prstGeom prst="rect">
            <a:avLst/>
          </a:prstGeom>
        </p:spPr>
        <p:txBody>
          <a:bodyPr/>
          <a:lstStyle/>
          <a:p>
            <a:fld id="{B7B00362-8A21-4AC3-9F07-33825AF70ACC}" type="slidenum">
              <a:rPr lang="en-US" altLang="en-US" sz="1000"/>
              <a:t>6</a:t>
            </a:fld>
            <a:endParaRPr lang="en-US" altLang="en-US" sz="1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92507" y="2503"/>
            <a:ext cx="8951495" cy="520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11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22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33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44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 dirty="0" smtClean="0">
                <a:solidFill>
                  <a:srgbClr val="82786F"/>
                </a:solidFill>
              </a:rPr>
              <a:t>Army religious educator staffing</a:t>
            </a:r>
            <a:endParaRPr lang="en-US" sz="2800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430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507" y="371789"/>
            <a:ext cx="8951495" cy="85411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IMCOM Directorate Sustainment</a:t>
            </a:r>
            <a:endParaRPr lang="en-US" sz="3600" b="1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3625286024"/>
              </p:ext>
            </p:extLst>
          </p:nvPr>
        </p:nvGraphicFramePr>
        <p:xfrm>
          <a:off x="385916" y="1112244"/>
          <a:ext cx="8564675" cy="5376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Organization Chart" r:id="rId4" imgW="6514920" imgH="4089240" progId="OrgPlusWOPX.4">
                  <p:embed followColorScheme="full"/>
                </p:oleObj>
              </mc:Choice>
              <mc:Fallback>
                <p:oleObj name="Organization Chart" r:id="rId4" imgW="6514920" imgH="4089240" progId="OrgPlusWOPX.4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916" y="1112244"/>
                        <a:ext cx="8564675" cy="53764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1429" y="6488714"/>
            <a:ext cx="421200" cy="295716"/>
          </a:xfrm>
          <a:prstGeom prst="rect">
            <a:avLst/>
          </a:prstGeom>
        </p:spPr>
        <p:txBody>
          <a:bodyPr/>
          <a:lstStyle/>
          <a:p>
            <a:fld id="{B7B00362-8A21-4AC3-9F07-33825AF70ACC}" type="slidenum">
              <a:rPr lang="en-US" altLang="en-US" sz="1000"/>
              <a:t>7</a:t>
            </a:fld>
            <a:endParaRPr lang="en-US" altLang="en-US" sz="1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92507" y="2503"/>
            <a:ext cx="8951495" cy="520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11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22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33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44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 dirty="0" smtClean="0">
                <a:solidFill>
                  <a:srgbClr val="82786F"/>
                </a:solidFill>
              </a:rPr>
              <a:t>Army religious educator staffing</a:t>
            </a:r>
            <a:endParaRPr lang="en-US" sz="2800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731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507" y="371789"/>
            <a:ext cx="8951495" cy="85411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IMCOM Directorate Training</a:t>
            </a:r>
            <a:endParaRPr lang="en-US" sz="3600" b="1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2419048743"/>
              </p:ext>
            </p:extLst>
          </p:nvPr>
        </p:nvGraphicFramePr>
        <p:xfrm>
          <a:off x="0" y="1416050"/>
          <a:ext cx="9144000" cy="342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Organization Chart" r:id="rId4" imgW="7772400" imgH="2908080" progId="OrgPlusWOPX.4">
                  <p:embed followColorScheme="full"/>
                </p:oleObj>
              </mc:Choice>
              <mc:Fallback>
                <p:oleObj name="Organization Chart" r:id="rId4" imgW="7772400" imgH="2908080" progId="OrgPlusWOPX.4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16050"/>
                        <a:ext cx="9144000" cy="3421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1429" y="6488714"/>
            <a:ext cx="421200" cy="295716"/>
          </a:xfrm>
          <a:prstGeom prst="rect">
            <a:avLst/>
          </a:prstGeom>
        </p:spPr>
        <p:txBody>
          <a:bodyPr/>
          <a:lstStyle/>
          <a:p>
            <a:fld id="{B7B00362-8A21-4AC3-9F07-33825AF70ACC}" type="slidenum">
              <a:rPr lang="en-US" altLang="en-US" sz="1000"/>
              <a:t>8</a:t>
            </a:fld>
            <a:endParaRPr lang="en-US" altLang="en-US" sz="1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92507" y="2503"/>
            <a:ext cx="8951495" cy="520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11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22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33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44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 dirty="0" smtClean="0">
                <a:solidFill>
                  <a:srgbClr val="82786F"/>
                </a:solidFill>
              </a:rPr>
              <a:t>Army religious educator staffing</a:t>
            </a:r>
            <a:endParaRPr lang="en-US" sz="2800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015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507" y="371789"/>
            <a:ext cx="8951495" cy="85411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IMCOM Directorate Training</a:t>
            </a:r>
            <a:endParaRPr lang="en-US" sz="3600" b="1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150400969"/>
              </p:ext>
            </p:extLst>
          </p:nvPr>
        </p:nvGraphicFramePr>
        <p:xfrm>
          <a:off x="2329141" y="1225899"/>
          <a:ext cx="4678225" cy="5021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Organization Chart" r:id="rId4" imgW="3809880" imgH="4089240" progId="OrgPlusWOPX.4">
                  <p:embed followColorScheme="full"/>
                </p:oleObj>
              </mc:Choice>
              <mc:Fallback>
                <p:oleObj name="Organization Chart" r:id="rId4" imgW="3809880" imgH="4089240" progId="OrgPlusWOPX.4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9141" y="1225899"/>
                        <a:ext cx="4678225" cy="50212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1429" y="6488714"/>
            <a:ext cx="421200" cy="295716"/>
          </a:xfrm>
          <a:prstGeom prst="rect">
            <a:avLst/>
          </a:prstGeom>
        </p:spPr>
        <p:txBody>
          <a:bodyPr/>
          <a:lstStyle/>
          <a:p>
            <a:fld id="{B7B00362-8A21-4AC3-9F07-33825AF70ACC}" type="slidenum">
              <a:rPr lang="en-US" altLang="en-US" sz="1000"/>
              <a:t>9</a:t>
            </a:fld>
            <a:endParaRPr lang="en-US" altLang="en-US" sz="1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92507" y="2503"/>
            <a:ext cx="8951495" cy="520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78473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11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22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33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44" algn="l" rtl="0" eaLnBrk="1" fontAlgn="base" hangingPunct="1">
              <a:spcBef>
                <a:spcPct val="0"/>
              </a:spcBef>
              <a:spcAft>
                <a:spcPct val="0"/>
              </a:spcAft>
              <a:defRPr sz="440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 dirty="0" smtClean="0">
                <a:solidFill>
                  <a:srgbClr val="82786F"/>
                </a:solidFill>
              </a:rPr>
              <a:t>Army religious educator staffing</a:t>
            </a:r>
            <a:endParaRPr lang="en-US" sz="2800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536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1295</Words>
  <Application>Microsoft Office PowerPoint</Application>
  <PresentationFormat>On-screen Show (4:3)</PresentationFormat>
  <Paragraphs>99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Office Theme</vt:lpstr>
      <vt:lpstr>Organization Chart Add-in for Microsoft Office programs</vt:lpstr>
      <vt:lpstr>ORGANIZATIONAL CHART</vt:lpstr>
      <vt:lpstr>IMCOM Directorate Europe</vt:lpstr>
      <vt:lpstr>IMCOM Directorate Pacific </vt:lpstr>
      <vt:lpstr>IMCOM Directorate Readiness</vt:lpstr>
      <vt:lpstr>IMCOM Directorate Readiness </vt:lpstr>
      <vt:lpstr>IMCOM Directorate Sustainment</vt:lpstr>
      <vt:lpstr>IMCOM Directorate Sustainment</vt:lpstr>
      <vt:lpstr>IMCOM Directorate Training</vt:lpstr>
      <vt:lpstr>IMCOM Directorate Training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CHART Garrison – Wiesbaden Congregation – Catholic</dc:title>
  <dc:creator>DoD Admin</dc:creator>
  <cp:lastModifiedBy>Powell, Rebecca A Dr CIV USA IMCOM-Europe</cp:lastModifiedBy>
  <cp:revision>30</cp:revision>
  <dcterms:created xsi:type="dcterms:W3CDTF">2018-04-11T12:53:32Z</dcterms:created>
  <dcterms:modified xsi:type="dcterms:W3CDTF">2018-07-11T08:49:30Z</dcterms:modified>
</cp:coreProperties>
</file>