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46" autoAdjust="0"/>
  </p:normalViewPr>
  <p:slideViewPr>
    <p:cSldViewPr>
      <p:cViewPr varScale="1">
        <p:scale>
          <a:sx n="95" d="100"/>
          <a:sy n="95" d="100"/>
        </p:scale>
        <p:origin x="20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E0141-BDAB-4C6D-9EC8-DB37F9E1078C}" type="datetimeFigureOut">
              <a:rPr lang="en-US" smtClean="0"/>
              <a:pPr/>
              <a:t>2/13/2018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8F0CE-2F57-4CCA-9E47-BC47ADD6CF8E}" type="slidenum">
              <a:rPr lang="en-US" smtClean="0"/>
              <a:pPr/>
              <a:t>‹#›</a:t>
            </a:fld>
            <a:endParaRPr lang="en-US"/>
          </a:p>
        </p:txBody>
      </p:sp>
    </p:spTree>
    <p:extLst>
      <p:ext uri="{BB962C8B-B14F-4D97-AF65-F5344CB8AC3E}">
        <p14:creationId xmlns:p14="http://schemas.microsoft.com/office/powerpoint/2010/main" val="1913805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a:xfrm>
            <a:off x="1144588" y="685800"/>
            <a:ext cx="4572000" cy="3429000"/>
          </a:xfrm>
          <a:ln/>
        </p:spPr>
      </p:sp>
      <p:sp>
        <p:nvSpPr>
          <p:cNvPr id="306179" name="Rectangle 3"/>
          <p:cNvSpPr>
            <a:spLocks noGrp="1" noChangeArrowheads="1"/>
          </p:cNvSpPr>
          <p:nvPr>
            <p:ph type="body" idx="1"/>
          </p:nvPr>
        </p:nvSpPr>
        <p:spPr>
          <a:noFill/>
          <a:ln/>
        </p:spPr>
        <p:txBody>
          <a:bodyPr/>
          <a:lstStyle/>
          <a:p>
            <a:pPr eaLnBrk="1" hangingPunct="1">
              <a:buFontTx/>
              <a:buChar char="•"/>
            </a:pPr>
            <a:r>
              <a:rPr lang="en-US" dirty="0" smtClean="0"/>
              <a:t>Facts are statements of known data concerning the situation.  Holidays, special religious needs of </a:t>
            </a:r>
            <a:r>
              <a:rPr lang="en-US" dirty="0" smtClean="0"/>
              <a:t>Soldiers, </a:t>
            </a:r>
            <a:r>
              <a:rPr lang="en-US" dirty="0" smtClean="0"/>
              <a:t>material and material readiness are common facts to be included in the Religious Support Estimate (RSE).</a:t>
            </a:r>
          </a:p>
          <a:p>
            <a:pPr eaLnBrk="1" hangingPunct="1">
              <a:buFontTx/>
              <a:buChar char="•"/>
            </a:pPr>
            <a:r>
              <a:rPr lang="en-US" dirty="0" smtClean="0"/>
              <a:t>Assumptions are suppositions about the current or future situation, assumed to be true, though without positive proof.  The UMT must work to turn assumptions into facts or to discard them if invalid.</a:t>
            </a:r>
          </a:p>
          <a:p>
            <a:r>
              <a:rPr lang="en-US" dirty="0" smtClean="0"/>
              <a:t>Tasks are specified actions the UMT must plan and execute. Specified tasks are tasks specifically assigned to a unit by its higher headquarters. Implied tasks are tasks that must be performed to accomplish a</a:t>
            </a:r>
          </a:p>
          <a:p>
            <a:r>
              <a:rPr lang="en-US" dirty="0" smtClean="0"/>
              <a:t>specified task or the mission, but are not stated in the higher headquarters order.</a:t>
            </a:r>
          </a:p>
          <a:p>
            <a:pPr eaLnBrk="1" hangingPunct="1">
              <a:buFontTx/>
              <a:buChar char="•"/>
            </a:pPr>
            <a:r>
              <a:rPr lang="en-US" dirty="0" smtClean="0"/>
              <a:t>Constraints are restrictions placed on the command by a higher command.</a:t>
            </a:r>
          </a:p>
          <a:p>
            <a:pPr eaLnBrk="1" hangingPunct="1">
              <a:buFontTx/>
              <a:buChar char="•"/>
            </a:pPr>
            <a:r>
              <a:rPr lang="en-US" dirty="0" smtClean="0"/>
              <a:t>Limitations have to do with the capabilities of the UMT and/or equipment.</a:t>
            </a:r>
          </a:p>
        </p:txBody>
      </p:sp>
      <p:sp>
        <p:nvSpPr>
          <p:cNvPr id="306180" name="Header Placeholder 4"/>
          <p:cNvSpPr>
            <a:spLocks noGrp="1"/>
          </p:cNvSpPr>
          <p:nvPr>
            <p:ph type="hdr" sz="quarter"/>
          </p:nvPr>
        </p:nvSpPr>
        <p:spPr>
          <a:noFill/>
        </p:spPr>
        <p:txBody>
          <a:bodyPr/>
          <a:lstStyle/>
          <a:p>
            <a:r>
              <a:rPr lang="en-US" smtClean="0"/>
              <a:t>BN Religious Support Estimate Worksheet</a:t>
            </a:r>
          </a:p>
        </p:txBody>
      </p:sp>
    </p:spTree>
    <p:extLst>
      <p:ext uri="{BB962C8B-B14F-4D97-AF65-F5344CB8AC3E}">
        <p14:creationId xmlns:p14="http://schemas.microsoft.com/office/powerpoint/2010/main" val="1186283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B87DF5-76B8-4355-85A2-6D6FF88AD860}"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87DF5-76B8-4355-85A2-6D6FF88AD860}"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87DF5-76B8-4355-85A2-6D6FF88AD860}"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2563"/>
            <a:ext cx="9144000" cy="1036638"/>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82563"/>
            <a:ext cx="9144000" cy="1036638"/>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a:prstGeom prst="rect">
            <a:avLst/>
          </a:prstGeo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87DF5-76B8-4355-85A2-6D6FF88AD860}"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87DF5-76B8-4355-85A2-6D6FF88AD860}"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B87DF5-76B8-4355-85A2-6D6FF88AD860}"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B87DF5-76B8-4355-85A2-6D6FF88AD860}" type="datetimeFigureOut">
              <a:rPr lang="en-US" smtClean="0"/>
              <a:pPr/>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B87DF5-76B8-4355-85A2-6D6FF88AD860}" type="datetimeFigureOut">
              <a:rPr lang="en-US" smtClean="0"/>
              <a:pPr/>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87DF5-76B8-4355-85A2-6D6FF88AD860}" type="datetimeFigureOut">
              <a:rPr lang="en-US" smtClean="0"/>
              <a:pPr/>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87DF5-76B8-4355-85A2-6D6FF88AD860}"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87DF5-76B8-4355-85A2-6D6FF88AD860}"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C38E-EE41-4050-BE32-D87F499FC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87DF5-76B8-4355-85A2-6D6FF88AD860}" type="datetimeFigureOut">
              <a:rPr lang="en-US" smtClean="0"/>
              <a:pPr/>
              <a:t>2/13/2018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3C38E-EE41-4050-BE32-D87F499FC2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extBox 16"/>
          <p:cNvSpPr txBox="1">
            <a:spLocks noChangeArrowheads="1"/>
          </p:cNvSpPr>
          <p:nvPr/>
        </p:nvSpPr>
        <p:spPr bwMode="auto">
          <a:xfrm>
            <a:off x="0" y="0"/>
            <a:ext cx="9144000" cy="923925"/>
          </a:xfrm>
          <a:prstGeom prst="rect">
            <a:avLst/>
          </a:prstGeom>
          <a:solidFill>
            <a:schemeClr val="bg1"/>
          </a:solidFill>
          <a:ln w="9525">
            <a:noFill/>
            <a:miter lim="800000"/>
            <a:headEnd/>
            <a:tailEnd/>
          </a:ln>
        </p:spPr>
        <p:txBody>
          <a:bodyPr>
            <a:spAutoFit/>
          </a:bodyPr>
          <a:lstStyle/>
          <a:p>
            <a:endParaRPr lang="en-US"/>
          </a:p>
          <a:p>
            <a:endParaRPr lang="en-US"/>
          </a:p>
          <a:p>
            <a:endParaRPr lang="en-US"/>
          </a:p>
        </p:txBody>
      </p:sp>
      <p:sp>
        <p:nvSpPr>
          <p:cNvPr id="188419" name="Rectangle 2"/>
          <p:cNvSpPr>
            <a:spLocks noGrp="1" noChangeArrowheads="1"/>
          </p:cNvSpPr>
          <p:nvPr>
            <p:ph type="title"/>
          </p:nvPr>
        </p:nvSpPr>
        <p:spPr bwMode="auto">
          <a:xfrm>
            <a:off x="685800" y="0"/>
            <a:ext cx="6172200" cy="45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000" smtClean="0"/>
              <a:t>RUNNING ESTIMATE</a:t>
            </a:r>
          </a:p>
        </p:txBody>
      </p:sp>
      <p:sp>
        <p:nvSpPr>
          <p:cNvPr id="188420" name="Rectangle 4"/>
          <p:cNvSpPr>
            <a:spLocks noChangeArrowheads="1"/>
          </p:cNvSpPr>
          <p:nvPr/>
        </p:nvSpPr>
        <p:spPr bwMode="auto">
          <a:xfrm>
            <a:off x="246063" y="76200"/>
            <a:ext cx="8745537" cy="6686550"/>
          </a:xfrm>
          <a:prstGeom prst="rect">
            <a:avLst/>
          </a:prstGeom>
          <a:noFill/>
          <a:ln w="28575">
            <a:solidFill>
              <a:schemeClr val="tx1"/>
            </a:solidFill>
            <a:miter lim="800000"/>
            <a:headEnd/>
            <a:tailEnd/>
          </a:ln>
        </p:spPr>
        <p:txBody>
          <a:bodyPr wrap="none" anchor="ctr"/>
          <a:lstStyle/>
          <a:p>
            <a:endParaRPr lang="en-US"/>
          </a:p>
        </p:txBody>
      </p:sp>
      <p:sp>
        <p:nvSpPr>
          <p:cNvPr id="188421" name="Rectangle 9"/>
          <p:cNvSpPr>
            <a:spLocks noChangeArrowheads="1"/>
          </p:cNvSpPr>
          <p:nvPr/>
        </p:nvSpPr>
        <p:spPr bwMode="auto">
          <a:xfrm>
            <a:off x="279400" y="762000"/>
            <a:ext cx="8559800" cy="533400"/>
          </a:xfrm>
          <a:prstGeom prst="rect">
            <a:avLst/>
          </a:prstGeom>
          <a:noFill/>
          <a:ln w="9525">
            <a:noFill/>
            <a:miter lim="800000"/>
            <a:headEnd/>
            <a:tailEnd/>
          </a:ln>
        </p:spPr>
        <p:txBody>
          <a:bodyPr/>
          <a:lstStyle/>
          <a:p>
            <a:pPr marL="342900" indent="-342900">
              <a:spcBef>
                <a:spcPct val="20000"/>
              </a:spcBef>
            </a:pPr>
            <a:r>
              <a:rPr lang="en-US" sz="1400" b="1"/>
              <a:t>I. GATHER FACTS AND ASSUMPTIONS: (The UMT gathers information concerning the assigned mission and divide this information into two categories: Facts and Assumptions</a:t>
            </a:r>
          </a:p>
          <a:p>
            <a:pPr marL="342900" indent="-342900">
              <a:spcBef>
                <a:spcPct val="20000"/>
              </a:spcBef>
            </a:pPr>
            <a:endParaRPr lang="en-US" sz="1400" b="1"/>
          </a:p>
        </p:txBody>
      </p:sp>
      <p:sp>
        <p:nvSpPr>
          <p:cNvPr id="188422" name="Line 12"/>
          <p:cNvSpPr>
            <a:spLocks noChangeAspect="1" noChangeShapeType="1"/>
          </p:cNvSpPr>
          <p:nvPr/>
        </p:nvSpPr>
        <p:spPr bwMode="auto">
          <a:xfrm>
            <a:off x="246063" y="6751638"/>
            <a:ext cx="8618537" cy="1587"/>
          </a:xfrm>
          <a:prstGeom prst="line">
            <a:avLst/>
          </a:prstGeom>
          <a:noFill/>
          <a:ln w="28575">
            <a:solidFill>
              <a:schemeClr val="tx1"/>
            </a:solidFill>
            <a:round/>
            <a:headEnd/>
            <a:tailEnd/>
          </a:ln>
        </p:spPr>
        <p:txBody>
          <a:bodyPr/>
          <a:lstStyle/>
          <a:p>
            <a:endParaRPr lang="en-US"/>
          </a:p>
        </p:txBody>
      </p:sp>
      <p:sp>
        <p:nvSpPr>
          <p:cNvPr id="188423" name="Text Box 15"/>
          <p:cNvSpPr txBox="1">
            <a:spLocks noChangeArrowheads="1"/>
          </p:cNvSpPr>
          <p:nvPr/>
        </p:nvSpPr>
        <p:spPr bwMode="auto">
          <a:xfrm>
            <a:off x="6908800" y="98425"/>
            <a:ext cx="1397000" cy="307975"/>
          </a:xfrm>
          <a:prstGeom prst="rect">
            <a:avLst/>
          </a:prstGeom>
          <a:noFill/>
          <a:ln w="9525">
            <a:noFill/>
            <a:miter lim="800000"/>
            <a:headEnd/>
            <a:tailEnd/>
          </a:ln>
        </p:spPr>
        <p:txBody>
          <a:bodyPr wrap="none">
            <a:spAutoFit/>
          </a:bodyPr>
          <a:lstStyle/>
          <a:p>
            <a:r>
              <a:rPr lang="en-US" sz="1400" b="1"/>
              <a:t>(PAGE 1 OF 5)</a:t>
            </a:r>
          </a:p>
        </p:txBody>
      </p:sp>
      <p:sp>
        <p:nvSpPr>
          <p:cNvPr id="188424" name="Rectangle 17"/>
          <p:cNvSpPr>
            <a:spLocks noChangeArrowheads="1"/>
          </p:cNvSpPr>
          <p:nvPr/>
        </p:nvSpPr>
        <p:spPr bwMode="auto">
          <a:xfrm>
            <a:off x="304800" y="381000"/>
            <a:ext cx="8534400" cy="252413"/>
          </a:xfrm>
          <a:prstGeom prst="rect">
            <a:avLst/>
          </a:prstGeom>
          <a:noFill/>
          <a:ln w="9525">
            <a:noFill/>
            <a:miter lim="800000"/>
            <a:headEnd/>
            <a:tailEnd/>
          </a:ln>
        </p:spPr>
        <p:txBody>
          <a:bodyPr/>
          <a:lstStyle/>
          <a:p>
            <a:pPr marL="342900" indent="-342900">
              <a:spcBef>
                <a:spcPct val="20000"/>
              </a:spcBef>
            </a:pPr>
            <a:r>
              <a:rPr lang="en-US" sz="1600" b="1"/>
              <a:t>UNIT:	 		DTG:			EVENT: </a:t>
            </a:r>
          </a:p>
        </p:txBody>
      </p:sp>
      <p:sp>
        <p:nvSpPr>
          <p:cNvPr id="188425" name="Text Box 20"/>
          <p:cNvSpPr txBox="1">
            <a:spLocks noChangeArrowheads="1"/>
          </p:cNvSpPr>
          <p:nvPr/>
        </p:nvSpPr>
        <p:spPr bwMode="auto">
          <a:xfrm>
            <a:off x="304800" y="1295400"/>
            <a:ext cx="4191000" cy="2138363"/>
          </a:xfrm>
          <a:prstGeom prst="rect">
            <a:avLst/>
          </a:prstGeom>
          <a:noFill/>
          <a:ln w="9525">
            <a:solidFill>
              <a:schemeClr val="tx1"/>
            </a:solidFill>
            <a:miter lim="800000"/>
            <a:headEnd/>
            <a:tailEnd/>
          </a:ln>
        </p:spPr>
        <p:txBody>
          <a:bodyPr>
            <a:spAutoFit/>
          </a:bodyPr>
          <a:lstStyle/>
          <a:p>
            <a:pPr>
              <a:spcBef>
                <a:spcPct val="50000"/>
              </a:spcBef>
            </a:pPr>
            <a:r>
              <a:rPr lang="en-US" sz="1400" b="1" dirty="0"/>
              <a:t>FACTS ON</a:t>
            </a:r>
            <a:r>
              <a:rPr lang="en-US" sz="1400" dirty="0"/>
              <a:t>: -Special religious needs of </a:t>
            </a:r>
            <a:r>
              <a:rPr lang="en-US" sz="1400" dirty="0" smtClean="0"/>
              <a:t>Soldiers  </a:t>
            </a:r>
            <a:r>
              <a:rPr lang="en-US" sz="900" dirty="0"/>
              <a:t>(refer to Religious Preference Profile (RPP) &amp; ad hoc query)</a:t>
            </a:r>
            <a:r>
              <a:rPr lang="en-US" sz="1400" dirty="0"/>
              <a:t> </a:t>
            </a:r>
          </a:p>
          <a:p>
            <a:pPr>
              <a:spcBef>
                <a:spcPct val="50000"/>
              </a:spcBef>
            </a:pPr>
            <a:r>
              <a:rPr lang="en-US" sz="1400" dirty="0"/>
              <a:t>	-Location/Movement of UMT by phase</a:t>
            </a:r>
          </a:p>
          <a:p>
            <a:pPr>
              <a:spcBef>
                <a:spcPct val="50000"/>
              </a:spcBef>
            </a:pPr>
            <a:r>
              <a:rPr lang="en-US" sz="1400" dirty="0"/>
              <a:t>	-Enemy and friendly dispositions</a:t>
            </a:r>
          </a:p>
          <a:p>
            <a:pPr>
              <a:spcBef>
                <a:spcPct val="50000"/>
              </a:spcBef>
            </a:pPr>
            <a:r>
              <a:rPr lang="en-US" sz="1400" dirty="0"/>
              <a:t>	-Available troops/ -Unit strengths</a:t>
            </a:r>
          </a:p>
          <a:p>
            <a:pPr>
              <a:spcBef>
                <a:spcPct val="50000"/>
              </a:spcBef>
            </a:pPr>
            <a:r>
              <a:rPr lang="en-US" sz="1400" dirty="0"/>
              <a:t>	-Material readiness/-</a:t>
            </a:r>
            <a:r>
              <a:rPr lang="en-US" sz="1400" dirty="0" err="1"/>
              <a:t>Cmd’s</a:t>
            </a:r>
            <a:r>
              <a:rPr lang="en-US" sz="1400" dirty="0"/>
              <a:t> intent</a:t>
            </a:r>
          </a:p>
          <a:p>
            <a:pPr>
              <a:spcBef>
                <a:spcPct val="50000"/>
              </a:spcBef>
            </a:pPr>
            <a:r>
              <a:rPr lang="en-US" sz="1400" dirty="0"/>
              <a:t>	-Logistical &amp; Communication support</a:t>
            </a:r>
          </a:p>
        </p:txBody>
      </p:sp>
      <p:sp>
        <p:nvSpPr>
          <p:cNvPr id="188426" name="Line 23"/>
          <p:cNvSpPr>
            <a:spLocks noChangeShapeType="1"/>
          </p:cNvSpPr>
          <p:nvPr/>
        </p:nvSpPr>
        <p:spPr bwMode="auto">
          <a:xfrm>
            <a:off x="228600" y="1219200"/>
            <a:ext cx="8610600" cy="0"/>
          </a:xfrm>
          <a:prstGeom prst="line">
            <a:avLst/>
          </a:prstGeom>
          <a:noFill/>
          <a:ln w="9525">
            <a:solidFill>
              <a:schemeClr val="tx1"/>
            </a:solidFill>
            <a:round/>
            <a:headEnd/>
            <a:tailEnd/>
          </a:ln>
        </p:spPr>
        <p:txBody>
          <a:bodyPr/>
          <a:lstStyle/>
          <a:p>
            <a:endParaRPr lang="en-US"/>
          </a:p>
        </p:txBody>
      </p:sp>
      <p:sp>
        <p:nvSpPr>
          <p:cNvPr id="188427" name="Text Box 25"/>
          <p:cNvSpPr txBox="1">
            <a:spLocks noChangeArrowheads="1"/>
          </p:cNvSpPr>
          <p:nvPr/>
        </p:nvSpPr>
        <p:spPr bwMode="auto">
          <a:xfrm>
            <a:off x="4572000" y="1295400"/>
            <a:ext cx="4267200" cy="2138363"/>
          </a:xfrm>
          <a:prstGeom prst="rect">
            <a:avLst/>
          </a:prstGeom>
          <a:noFill/>
          <a:ln w="9525">
            <a:solidFill>
              <a:schemeClr val="tx1"/>
            </a:solidFill>
            <a:miter lim="800000"/>
            <a:headEnd/>
            <a:tailEnd/>
          </a:ln>
        </p:spPr>
        <p:txBody>
          <a:bodyPr>
            <a:spAutoFit/>
          </a:bodyPr>
          <a:lstStyle/>
          <a:p>
            <a:pPr>
              <a:spcBef>
                <a:spcPct val="50000"/>
              </a:spcBef>
            </a:pPr>
            <a:r>
              <a:rPr lang="en-US" sz="1400" b="1" dirty="0"/>
              <a:t>*ASSUMPTIONS ON</a:t>
            </a:r>
            <a:r>
              <a:rPr lang="en-US" sz="1400" dirty="0"/>
              <a:t>: -Special religious needs of </a:t>
            </a:r>
            <a:r>
              <a:rPr lang="en-US" sz="1400" dirty="0" smtClean="0"/>
              <a:t>Soldiers  </a:t>
            </a:r>
            <a:r>
              <a:rPr lang="en-US" sz="900" dirty="0"/>
              <a:t>(refer to Religious Preference Profile (RPP) &amp; ad hoc query)</a:t>
            </a:r>
          </a:p>
          <a:p>
            <a:pPr>
              <a:spcBef>
                <a:spcPct val="50000"/>
              </a:spcBef>
            </a:pPr>
            <a:r>
              <a:rPr lang="en-US" sz="900" dirty="0"/>
              <a:t>	</a:t>
            </a:r>
            <a:r>
              <a:rPr lang="en-US" sz="1400" dirty="0"/>
              <a:t> -Location/Movement of UMT by phase</a:t>
            </a:r>
          </a:p>
          <a:p>
            <a:pPr>
              <a:spcBef>
                <a:spcPct val="50000"/>
              </a:spcBef>
            </a:pPr>
            <a:r>
              <a:rPr lang="en-US" sz="1400" dirty="0"/>
              <a:t>	-Enemy and friendly dispositions</a:t>
            </a:r>
          </a:p>
          <a:p>
            <a:pPr>
              <a:spcBef>
                <a:spcPct val="50000"/>
              </a:spcBef>
            </a:pPr>
            <a:r>
              <a:rPr lang="en-US" sz="1400" dirty="0"/>
              <a:t>	-Available troops/ -Unit strengths</a:t>
            </a:r>
          </a:p>
          <a:p>
            <a:pPr>
              <a:spcBef>
                <a:spcPct val="50000"/>
              </a:spcBef>
            </a:pPr>
            <a:r>
              <a:rPr lang="en-US" sz="1400" dirty="0"/>
              <a:t>	-Material readiness/-</a:t>
            </a:r>
            <a:r>
              <a:rPr lang="en-US" sz="1400" dirty="0" err="1"/>
              <a:t>Cmd’s</a:t>
            </a:r>
            <a:r>
              <a:rPr lang="en-US" sz="1400" dirty="0"/>
              <a:t> intent</a:t>
            </a:r>
          </a:p>
          <a:p>
            <a:pPr>
              <a:spcBef>
                <a:spcPct val="50000"/>
              </a:spcBef>
            </a:pPr>
            <a:r>
              <a:rPr lang="en-US" sz="1400" dirty="0"/>
              <a:t>	-Logistical &amp; Communication support</a:t>
            </a:r>
          </a:p>
        </p:txBody>
      </p:sp>
      <p:sp>
        <p:nvSpPr>
          <p:cNvPr id="188428" name="Text Box 26"/>
          <p:cNvSpPr txBox="1">
            <a:spLocks noChangeArrowheads="1"/>
          </p:cNvSpPr>
          <p:nvPr/>
        </p:nvSpPr>
        <p:spPr bwMode="auto">
          <a:xfrm>
            <a:off x="381000" y="3413125"/>
            <a:ext cx="8382000" cy="400050"/>
          </a:xfrm>
          <a:prstGeom prst="rect">
            <a:avLst/>
          </a:prstGeom>
          <a:noFill/>
          <a:ln w="9525">
            <a:noFill/>
            <a:miter lim="800000"/>
            <a:headEnd/>
            <a:tailEnd/>
          </a:ln>
        </p:spPr>
        <p:txBody>
          <a:bodyPr>
            <a:spAutoFit/>
          </a:bodyPr>
          <a:lstStyle/>
          <a:p>
            <a:pPr>
              <a:spcBef>
                <a:spcPct val="50000"/>
              </a:spcBef>
            </a:pPr>
            <a:r>
              <a:rPr lang="en-US" sz="1000" b="1"/>
              <a:t>*NOTE: When facts essential to planning RS are not available, the UMT must make assumptions. In the absence of facts, assumptions are used to fill gaps</a:t>
            </a:r>
          </a:p>
        </p:txBody>
      </p:sp>
      <p:graphicFrame>
        <p:nvGraphicFramePr>
          <p:cNvPr id="2206" name="Group 158"/>
          <p:cNvGraphicFramePr>
            <a:graphicFrameLocks noGrp="1"/>
          </p:cNvGraphicFramePr>
          <p:nvPr>
            <p:ph sz="half" idx="2"/>
            <p:extLst>
              <p:ext uri="{D42A27DB-BD31-4B8C-83A1-F6EECF244321}">
                <p14:modId xmlns:p14="http://schemas.microsoft.com/office/powerpoint/2010/main" val="2242812430"/>
              </p:ext>
            </p:extLst>
          </p:nvPr>
        </p:nvGraphicFramePr>
        <p:xfrm>
          <a:off x="685800" y="3886200"/>
          <a:ext cx="8001000" cy="2877442"/>
        </p:xfrm>
        <a:graphic>
          <a:graphicData uri="http://schemas.openxmlformats.org/drawingml/2006/table">
            <a:tbl>
              <a:tblPr/>
              <a:tblGrid>
                <a:gridCol w="1553711"/>
                <a:gridCol w="6447289"/>
              </a:tblGrid>
              <a:tr h="5006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Mission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Implied and specified tasks from the higher headquarters. For example area RS may be implied but not specified by higher headquarters. Example: protection of religious shrines, or sacred sites in AO.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2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Enemy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How the enemy may threaten the religious support mission. How religion plays a part in the enemy’s capacity or inclination to fight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1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Terrain and Weather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Weather extremes, assessment of terrain, boundaries of AOR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6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Troops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Operational OPTEMPO of </a:t>
                      </a:r>
                      <a:r>
                        <a:rPr kumimoji="0" lang="en-US" sz="1000" b="0" i="0" u="none" strike="noStrike" cap="none" normalizeH="0" baseline="0" dirty="0" smtClean="0">
                          <a:ln>
                            <a:noFill/>
                          </a:ln>
                          <a:solidFill>
                            <a:schemeClr val="tx1"/>
                          </a:solidFill>
                          <a:effectLst/>
                          <a:latin typeface="Times New Roman" pitchFamily="18" charset="0"/>
                        </a:rPr>
                        <a:t>Soldiers </a:t>
                      </a:r>
                      <a:r>
                        <a:rPr kumimoji="0" lang="en-US" sz="1000" b="0" i="0" u="none" strike="noStrike" cap="none" normalizeH="0" baseline="0" dirty="0" smtClean="0">
                          <a:ln>
                            <a:noFill/>
                          </a:ln>
                          <a:solidFill>
                            <a:schemeClr val="tx1"/>
                          </a:solidFill>
                          <a:effectLst/>
                          <a:latin typeface="Times New Roman" pitchFamily="18" charset="0"/>
                        </a:rPr>
                        <a:t>determines their availability for religious support. UMT adjusts its schedule to match </a:t>
                      </a:r>
                      <a:r>
                        <a:rPr kumimoji="0" lang="en-US" sz="1000" b="0" i="0" u="none" strike="noStrike" cap="none" normalizeH="0" baseline="0" dirty="0" smtClean="0">
                          <a:ln>
                            <a:noFill/>
                          </a:ln>
                          <a:solidFill>
                            <a:schemeClr val="tx1"/>
                          </a:solidFill>
                          <a:effectLst/>
                          <a:latin typeface="Times New Roman" pitchFamily="18" charset="0"/>
                        </a:rPr>
                        <a:t>Soldier’s </a:t>
                      </a:r>
                      <a:r>
                        <a:rPr kumimoji="0" lang="en-US" sz="1000" b="0" i="0" u="none" strike="noStrike" cap="none" normalizeH="0" baseline="0" dirty="0" smtClean="0">
                          <a:ln>
                            <a:noFill/>
                          </a:ln>
                          <a:solidFill>
                            <a:schemeClr val="tx1"/>
                          </a:solidFill>
                          <a:effectLst/>
                          <a:latin typeface="Times New Roman" pitchFamily="18" charset="0"/>
                        </a:rPr>
                        <a:t>schedules. Assess and advice commander on troop morale, spiritual health.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1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Time Available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Assessment of time required for planning. Consider traveling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5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Civil Considerations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-Understand operational religious environment     - religious implications for </a:t>
                      </a:r>
                      <a:r>
                        <a:rPr kumimoji="0" lang="en-US" sz="1000" b="0" i="0" u="none" strike="noStrike" cap="none" normalizeH="0" baseline="0" dirty="0" err="1" smtClean="0">
                          <a:ln>
                            <a:noFill/>
                          </a:ln>
                          <a:solidFill>
                            <a:schemeClr val="tx1"/>
                          </a:solidFill>
                          <a:effectLst/>
                          <a:latin typeface="Times New Roman" pitchFamily="18" charset="0"/>
                        </a:rPr>
                        <a:t>COA</a:t>
                      </a:r>
                      <a:r>
                        <a:rPr kumimoji="0" lang="en-US" sz="1000" b="0" i="0" u="none" strike="noStrike" cap="none" normalizeH="0" baseline="0" dirty="0" smtClean="0">
                          <a:ln>
                            <a:noFill/>
                          </a:ln>
                          <a:solidFill>
                            <a:schemeClr val="tx1"/>
                          </a:solidFill>
                          <a:effectLst/>
                          <a:latin typeface="Times New Roman" pitchFamily="18" charset="0"/>
                        </a:rPr>
                        <a:t>    -anticipate negative impacts on local religious climate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8452" name="Text Box 159"/>
          <p:cNvSpPr txBox="1">
            <a:spLocks noChangeArrowheads="1"/>
          </p:cNvSpPr>
          <p:nvPr/>
        </p:nvSpPr>
        <p:spPr bwMode="auto">
          <a:xfrm rot="5400000">
            <a:off x="-577056" y="4920456"/>
            <a:ext cx="2133600" cy="369888"/>
          </a:xfrm>
          <a:prstGeom prst="rect">
            <a:avLst/>
          </a:prstGeom>
          <a:noFill/>
          <a:ln w="9525">
            <a:noFill/>
            <a:miter lim="800000"/>
            <a:headEnd/>
            <a:tailEnd/>
          </a:ln>
        </p:spPr>
        <p:txBody>
          <a:bodyPr>
            <a:spAutoFit/>
          </a:bodyPr>
          <a:lstStyle/>
          <a:p>
            <a:pPr>
              <a:spcBef>
                <a:spcPct val="50000"/>
              </a:spcBef>
            </a:pPr>
            <a:r>
              <a:rPr lang="en-US" b="1"/>
              <a:t>METT-TC</a:t>
            </a:r>
          </a:p>
        </p:txBody>
      </p:sp>
      <p:sp>
        <p:nvSpPr>
          <p:cNvPr id="188453" name="Line 166"/>
          <p:cNvSpPr>
            <a:spLocks noChangeShapeType="1"/>
          </p:cNvSpPr>
          <p:nvPr/>
        </p:nvSpPr>
        <p:spPr bwMode="auto">
          <a:xfrm>
            <a:off x="228600" y="381000"/>
            <a:ext cx="8763000" cy="0"/>
          </a:xfrm>
          <a:prstGeom prst="line">
            <a:avLst/>
          </a:prstGeom>
          <a:noFill/>
          <a:ln w="28575">
            <a:solidFill>
              <a:schemeClr val="tx1"/>
            </a:solidFill>
            <a:round/>
            <a:headEnd/>
            <a:tailEnd/>
          </a:ln>
        </p:spPr>
        <p:txBody>
          <a:bodyPr/>
          <a:lstStyle/>
          <a:p>
            <a:endParaRPr lang="en-US"/>
          </a:p>
        </p:txBody>
      </p:sp>
      <p:sp>
        <p:nvSpPr>
          <p:cNvPr id="188454" name="Line 167"/>
          <p:cNvSpPr>
            <a:spLocks noChangeShapeType="1"/>
          </p:cNvSpPr>
          <p:nvPr/>
        </p:nvSpPr>
        <p:spPr bwMode="auto">
          <a:xfrm>
            <a:off x="228600" y="685800"/>
            <a:ext cx="8763000" cy="0"/>
          </a:xfrm>
          <a:prstGeom prst="line">
            <a:avLst/>
          </a:prstGeom>
          <a:noFill/>
          <a:ln w="28575">
            <a:solidFill>
              <a:schemeClr val="tx1"/>
            </a:solidFill>
            <a:round/>
            <a:headEnd/>
            <a:tailEnd/>
          </a:ln>
        </p:spPr>
        <p:txBody>
          <a:bodyPr/>
          <a:lstStyle/>
          <a:p>
            <a:endParaRPr lang="en-US"/>
          </a:p>
        </p:txBody>
      </p:sp>
      <p:sp>
        <p:nvSpPr>
          <p:cNvPr id="188455" name="Line 168"/>
          <p:cNvSpPr>
            <a:spLocks noChangeShapeType="1"/>
          </p:cNvSpPr>
          <p:nvPr/>
        </p:nvSpPr>
        <p:spPr bwMode="auto">
          <a:xfrm>
            <a:off x="228600" y="3810000"/>
            <a:ext cx="8763000" cy="0"/>
          </a:xfrm>
          <a:prstGeom prst="line">
            <a:avLst/>
          </a:prstGeom>
          <a:no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extBox 13"/>
          <p:cNvSpPr txBox="1">
            <a:spLocks noChangeArrowheads="1"/>
          </p:cNvSpPr>
          <p:nvPr/>
        </p:nvSpPr>
        <p:spPr bwMode="auto">
          <a:xfrm>
            <a:off x="0" y="0"/>
            <a:ext cx="9144000" cy="923925"/>
          </a:xfrm>
          <a:prstGeom prst="rect">
            <a:avLst/>
          </a:prstGeom>
          <a:solidFill>
            <a:schemeClr val="bg1"/>
          </a:solidFill>
          <a:ln w="9525">
            <a:noFill/>
            <a:miter lim="800000"/>
            <a:headEnd/>
            <a:tailEnd/>
          </a:ln>
        </p:spPr>
        <p:txBody>
          <a:bodyPr>
            <a:spAutoFit/>
          </a:bodyPr>
          <a:lstStyle/>
          <a:p>
            <a:endParaRPr lang="en-US"/>
          </a:p>
          <a:p>
            <a:endParaRPr lang="en-US"/>
          </a:p>
          <a:p>
            <a:endParaRPr lang="en-US"/>
          </a:p>
        </p:txBody>
      </p:sp>
      <p:sp>
        <p:nvSpPr>
          <p:cNvPr id="189443" name="Rectangle 4"/>
          <p:cNvSpPr>
            <a:spLocks noChangeArrowheads="1"/>
          </p:cNvSpPr>
          <p:nvPr/>
        </p:nvSpPr>
        <p:spPr bwMode="auto">
          <a:xfrm>
            <a:off x="246063" y="76200"/>
            <a:ext cx="8636000" cy="6686550"/>
          </a:xfrm>
          <a:prstGeom prst="rect">
            <a:avLst/>
          </a:prstGeom>
          <a:noFill/>
          <a:ln w="28575">
            <a:solidFill>
              <a:schemeClr val="tx1"/>
            </a:solidFill>
            <a:miter lim="800000"/>
            <a:headEnd/>
            <a:tailEnd/>
          </a:ln>
        </p:spPr>
        <p:txBody>
          <a:bodyPr wrap="none" anchor="ctr"/>
          <a:lstStyle/>
          <a:p>
            <a:endParaRPr lang="en-US"/>
          </a:p>
        </p:txBody>
      </p:sp>
      <p:sp>
        <p:nvSpPr>
          <p:cNvPr id="189444" name="Line 5"/>
          <p:cNvSpPr>
            <a:spLocks noChangeAspect="1" noChangeShapeType="1"/>
          </p:cNvSpPr>
          <p:nvPr/>
        </p:nvSpPr>
        <p:spPr bwMode="auto">
          <a:xfrm>
            <a:off x="241300" y="381000"/>
            <a:ext cx="8618538" cy="0"/>
          </a:xfrm>
          <a:prstGeom prst="line">
            <a:avLst/>
          </a:prstGeom>
          <a:noFill/>
          <a:ln w="28575">
            <a:solidFill>
              <a:schemeClr val="tx1"/>
            </a:solidFill>
            <a:round/>
            <a:headEnd/>
            <a:tailEnd/>
          </a:ln>
        </p:spPr>
        <p:txBody>
          <a:bodyPr/>
          <a:lstStyle/>
          <a:p>
            <a:endParaRPr lang="en-US"/>
          </a:p>
        </p:txBody>
      </p:sp>
      <p:sp>
        <p:nvSpPr>
          <p:cNvPr id="189445" name="Line 9"/>
          <p:cNvSpPr>
            <a:spLocks noChangeAspect="1" noChangeShapeType="1"/>
          </p:cNvSpPr>
          <p:nvPr/>
        </p:nvSpPr>
        <p:spPr bwMode="auto">
          <a:xfrm>
            <a:off x="261938" y="5789613"/>
            <a:ext cx="8620125" cy="1587"/>
          </a:xfrm>
          <a:prstGeom prst="line">
            <a:avLst/>
          </a:prstGeom>
          <a:noFill/>
          <a:ln w="28575">
            <a:solidFill>
              <a:schemeClr val="tx1"/>
            </a:solidFill>
            <a:round/>
            <a:headEnd/>
            <a:tailEnd/>
          </a:ln>
        </p:spPr>
        <p:txBody>
          <a:bodyPr/>
          <a:lstStyle/>
          <a:p>
            <a:endParaRPr lang="en-US"/>
          </a:p>
        </p:txBody>
      </p:sp>
      <p:sp>
        <p:nvSpPr>
          <p:cNvPr id="189446" name="Line 10"/>
          <p:cNvSpPr>
            <a:spLocks noChangeAspect="1" noChangeShapeType="1"/>
          </p:cNvSpPr>
          <p:nvPr/>
        </p:nvSpPr>
        <p:spPr bwMode="auto">
          <a:xfrm>
            <a:off x="246063" y="6751638"/>
            <a:ext cx="8618537" cy="1587"/>
          </a:xfrm>
          <a:prstGeom prst="line">
            <a:avLst/>
          </a:prstGeom>
          <a:noFill/>
          <a:ln w="28575">
            <a:solidFill>
              <a:schemeClr val="tx1"/>
            </a:solidFill>
            <a:round/>
            <a:headEnd/>
            <a:tailEnd/>
          </a:ln>
        </p:spPr>
        <p:txBody>
          <a:bodyPr/>
          <a:lstStyle/>
          <a:p>
            <a:endParaRPr lang="en-US"/>
          </a:p>
        </p:txBody>
      </p:sp>
      <p:sp>
        <p:nvSpPr>
          <p:cNvPr id="189447" name="Text Box 15"/>
          <p:cNvSpPr txBox="1">
            <a:spLocks noChangeArrowheads="1"/>
          </p:cNvSpPr>
          <p:nvPr/>
        </p:nvSpPr>
        <p:spPr bwMode="auto">
          <a:xfrm>
            <a:off x="6908800" y="98425"/>
            <a:ext cx="1397000" cy="307975"/>
          </a:xfrm>
          <a:prstGeom prst="rect">
            <a:avLst/>
          </a:prstGeom>
          <a:noFill/>
          <a:ln w="9525">
            <a:noFill/>
            <a:miter lim="800000"/>
            <a:headEnd/>
            <a:tailEnd/>
          </a:ln>
        </p:spPr>
        <p:txBody>
          <a:bodyPr wrap="none">
            <a:spAutoFit/>
          </a:bodyPr>
          <a:lstStyle/>
          <a:p>
            <a:r>
              <a:rPr lang="en-US" sz="1400" b="1"/>
              <a:t>(PAGE 2 OF 5)</a:t>
            </a:r>
          </a:p>
        </p:txBody>
      </p:sp>
      <p:sp>
        <p:nvSpPr>
          <p:cNvPr id="189448" name="Line 19"/>
          <p:cNvSpPr>
            <a:spLocks noChangeAspect="1" noChangeShapeType="1"/>
          </p:cNvSpPr>
          <p:nvPr/>
        </p:nvSpPr>
        <p:spPr bwMode="auto">
          <a:xfrm>
            <a:off x="246063" y="685800"/>
            <a:ext cx="8618537" cy="1588"/>
          </a:xfrm>
          <a:prstGeom prst="line">
            <a:avLst/>
          </a:prstGeom>
          <a:noFill/>
          <a:ln w="28575">
            <a:solidFill>
              <a:schemeClr val="tx1"/>
            </a:solidFill>
            <a:round/>
            <a:headEnd/>
            <a:tailEnd/>
          </a:ln>
        </p:spPr>
        <p:txBody>
          <a:bodyPr/>
          <a:lstStyle/>
          <a:p>
            <a:endParaRPr lang="en-US"/>
          </a:p>
        </p:txBody>
      </p:sp>
      <p:sp>
        <p:nvSpPr>
          <p:cNvPr id="189449" name="Rectangle 26"/>
          <p:cNvSpPr>
            <a:spLocks noChangeArrowheads="1"/>
          </p:cNvSpPr>
          <p:nvPr/>
        </p:nvSpPr>
        <p:spPr bwMode="auto">
          <a:xfrm>
            <a:off x="228600" y="57150"/>
            <a:ext cx="7315200" cy="400050"/>
          </a:xfrm>
          <a:prstGeom prst="rect">
            <a:avLst/>
          </a:prstGeom>
          <a:noFill/>
          <a:ln w="9525">
            <a:noFill/>
            <a:miter lim="800000"/>
            <a:headEnd/>
            <a:tailEnd/>
          </a:ln>
        </p:spPr>
        <p:txBody>
          <a:bodyPr anchor="ctr"/>
          <a:lstStyle/>
          <a:p>
            <a:r>
              <a:rPr lang="en-US" sz="2000" b="1">
                <a:solidFill>
                  <a:schemeClr val="tx2"/>
                </a:solidFill>
              </a:rPr>
              <a:t>RUNNING ESTIMATE</a:t>
            </a:r>
          </a:p>
        </p:txBody>
      </p:sp>
      <p:sp>
        <p:nvSpPr>
          <p:cNvPr id="189450" name="Rectangle 27"/>
          <p:cNvSpPr>
            <a:spLocks noChangeArrowheads="1"/>
          </p:cNvSpPr>
          <p:nvPr/>
        </p:nvSpPr>
        <p:spPr bwMode="auto">
          <a:xfrm>
            <a:off x="279400" y="685800"/>
            <a:ext cx="8559800" cy="533400"/>
          </a:xfrm>
          <a:prstGeom prst="rect">
            <a:avLst/>
          </a:prstGeom>
          <a:noFill/>
          <a:ln w="9525">
            <a:noFill/>
            <a:miter lim="800000"/>
            <a:headEnd/>
            <a:tailEnd/>
          </a:ln>
        </p:spPr>
        <p:txBody>
          <a:bodyPr/>
          <a:lstStyle/>
          <a:p>
            <a:pPr marL="342900" indent="-342900">
              <a:spcBef>
                <a:spcPct val="20000"/>
              </a:spcBef>
            </a:pPr>
            <a:r>
              <a:rPr lang="en-US" sz="1400" b="1"/>
              <a:t>II. ANALYZE THE MISSION: (The UMT identifies implied tasks and determines essential tasks</a:t>
            </a:r>
          </a:p>
          <a:p>
            <a:pPr marL="342900" indent="-342900">
              <a:spcBef>
                <a:spcPct val="20000"/>
              </a:spcBef>
            </a:pPr>
            <a:endParaRPr lang="en-US" sz="1400" b="1"/>
          </a:p>
        </p:txBody>
      </p:sp>
      <p:sp>
        <p:nvSpPr>
          <p:cNvPr id="189451" name="Text Box 28"/>
          <p:cNvSpPr txBox="1">
            <a:spLocks noChangeArrowheads="1"/>
          </p:cNvSpPr>
          <p:nvPr/>
        </p:nvSpPr>
        <p:spPr bwMode="auto">
          <a:xfrm>
            <a:off x="457200" y="1219200"/>
            <a:ext cx="4038600" cy="3862388"/>
          </a:xfrm>
          <a:prstGeom prst="rect">
            <a:avLst/>
          </a:prstGeom>
          <a:noFill/>
          <a:ln w="9525">
            <a:solidFill>
              <a:schemeClr val="tx1"/>
            </a:solidFill>
            <a:miter lim="800000"/>
            <a:headEnd/>
            <a:tailEnd/>
          </a:ln>
        </p:spPr>
        <p:txBody>
          <a:bodyPr>
            <a:spAutoFit/>
          </a:bodyPr>
          <a:lstStyle/>
          <a:p>
            <a:pPr>
              <a:spcBef>
                <a:spcPct val="50000"/>
              </a:spcBef>
            </a:pPr>
            <a:r>
              <a:rPr lang="en-US" sz="1400" b="1"/>
              <a:t>*ESSENTIAL TASKS</a:t>
            </a:r>
            <a:r>
              <a:rPr lang="en-US" sz="1400"/>
              <a:t>:</a:t>
            </a:r>
          </a:p>
          <a:p>
            <a:pPr>
              <a:spcBef>
                <a:spcPct val="50000"/>
              </a:spcBef>
            </a:pPr>
            <a:r>
              <a:rPr lang="en-US" sz="1400"/>
              <a:t>1._____________________________________</a:t>
            </a:r>
          </a:p>
          <a:p>
            <a:pPr>
              <a:spcBef>
                <a:spcPct val="50000"/>
              </a:spcBef>
            </a:pPr>
            <a:r>
              <a:rPr lang="en-US" sz="1400"/>
              <a:t>2._____________________________________</a:t>
            </a:r>
          </a:p>
          <a:p>
            <a:pPr>
              <a:spcBef>
                <a:spcPct val="50000"/>
              </a:spcBef>
            </a:pPr>
            <a:r>
              <a:rPr lang="en-US" sz="1400"/>
              <a:t>3._____________________________________</a:t>
            </a:r>
          </a:p>
          <a:p>
            <a:pPr>
              <a:spcBef>
                <a:spcPct val="50000"/>
              </a:spcBef>
            </a:pPr>
            <a:r>
              <a:rPr lang="en-US" sz="1400"/>
              <a:t>4._____________________________________</a:t>
            </a:r>
          </a:p>
          <a:p>
            <a:pPr>
              <a:spcBef>
                <a:spcPct val="50000"/>
              </a:spcBef>
            </a:pPr>
            <a:r>
              <a:rPr lang="en-US" sz="1400"/>
              <a:t>5._____________________________________</a:t>
            </a:r>
          </a:p>
          <a:p>
            <a:pPr>
              <a:spcBef>
                <a:spcPct val="50000"/>
              </a:spcBef>
            </a:pPr>
            <a:r>
              <a:rPr lang="en-US" sz="1400"/>
              <a:t>6._____________________________________</a:t>
            </a:r>
          </a:p>
          <a:p>
            <a:pPr>
              <a:spcBef>
                <a:spcPct val="50000"/>
              </a:spcBef>
            </a:pPr>
            <a:r>
              <a:rPr lang="en-US" sz="1400"/>
              <a:t>7._____________________________________</a:t>
            </a:r>
          </a:p>
          <a:p>
            <a:pPr>
              <a:spcBef>
                <a:spcPct val="50000"/>
              </a:spcBef>
            </a:pPr>
            <a:r>
              <a:rPr lang="en-US" sz="1400"/>
              <a:t>8._____________________________________</a:t>
            </a:r>
          </a:p>
          <a:p>
            <a:pPr>
              <a:spcBef>
                <a:spcPct val="50000"/>
              </a:spcBef>
            </a:pPr>
            <a:r>
              <a:rPr lang="en-US" sz="1400"/>
              <a:t>9._____________________________________</a:t>
            </a:r>
          </a:p>
          <a:p>
            <a:pPr>
              <a:spcBef>
                <a:spcPct val="50000"/>
              </a:spcBef>
            </a:pPr>
            <a:r>
              <a:rPr lang="en-US" sz="1400"/>
              <a:t>10.____________________________________</a:t>
            </a:r>
          </a:p>
          <a:p>
            <a:pPr>
              <a:spcBef>
                <a:spcPct val="50000"/>
              </a:spcBef>
            </a:pPr>
            <a:endParaRPr lang="en-US" sz="1400"/>
          </a:p>
        </p:txBody>
      </p:sp>
      <p:sp>
        <p:nvSpPr>
          <p:cNvPr id="189452" name="Text Box 30"/>
          <p:cNvSpPr txBox="1">
            <a:spLocks noChangeArrowheads="1"/>
          </p:cNvSpPr>
          <p:nvPr/>
        </p:nvSpPr>
        <p:spPr bwMode="auto">
          <a:xfrm>
            <a:off x="381000" y="6080125"/>
            <a:ext cx="8382000" cy="415925"/>
          </a:xfrm>
          <a:prstGeom prst="rect">
            <a:avLst/>
          </a:prstGeom>
          <a:noFill/>
          <a:ln w="9525">
            <a:noFill/>
            <a:miter lim="800000"/>
            <a:headEnd/>
            <a:tailEnd/>
          </a:ln>
        </p:spPr>
        <p:txBody>
          <a:bodyPr>
            <a:spAutoFit/>
          </a:bodyPr>
          <a:lstStyle/>
          <a:p>
            <a:pPr>
              <a:spcBef>
                <a:spcPct val="50000"/>
              </a:spcBef>
            </a:pPr>
            <a:r>
              <a:rPr lang="en-US" sz="1000" b="1"/>
              <a:t>*NOTE: Through out the entire mission analysis process, the UMT consider 3 important factors: UNIT MORALE, ETHICAL &amp; MORAL IMPLICATIONS, IMPACT OF LOCAL RELIGION ON THE MISSION. These 3 factors will dictate the length of the UMT’s task list.</a:t>
            </a:r>
          </a:p>
        </p:txBody>
      </p:sp>
      <p:sp>
        <p:nvSpPr>
          <p:cNvPr id="189453" name="Text Box 32"/>
          <p:cNvSpPr txBox="1">
            <a:spLocks noChangeArrowheads="1"/>
          </p:cNvSpPr>
          <p:nvPr/>
        </p:nvSpPr>
        <p:spPr bwMode="auto">
          <a:xfrm>
            <a:off x="4724400" y="1219200"/>
            <a:ext cx="4038600" cy="3862388"/>
          </a:xfrm>
          <a:prstGeom prst="rect">
            <a:avLst/>
          </a:prstGeom>
          <a:noFill/>
          <a:ln w="9525">
            <a:solidFill>
              <a:schemeClr val="tx1"/>
            </a:solidFill>
            <a:miter lim="800000"/>
            <a:headEnd/>
            <a:tailEnd/>
          </a:ln>
        </p:spPr>
        <p:txBody>
          <a:bodyPr>
            <a:spAutoFit/>
          </a:bodyPr>
          <a:lstStyle/>
          <a:p>
            <a:pPr>
              <a:spcBef>
                <a:spcPct val="50000"/>
              </a:spcBef>
            </a:pPr>
            <a:r>
              <a:rPr lang="en-US" sz="1400" b="1"/>
              <a:t>*IMPLIED TASKS</a:t>
            </a:r>
            <a:r>
              <a:rPr lang="en-US" sz="1400"/>
              <a:t>:</a:t>
            </a:r>
          </a:p>
          <a:p>
            <a:pPr>
              <a:spcBef>
                <a:spcPct val="50000"/>
              </a:spcBef>
            </a:pPr>
            <a:r>
              <a:rPr lang="en-US" sz="1400"/>
              <a:t>1._____________________________________</a:t>
            </a:r>
          </a:p>
          <a:p>
            <a:pPr>
              <a:spcBef>
                <a:spcPct val="50000"/>
              </a:spcBef>
            </a:pPr>
            <a:r>
              <a:rPr lang="en-US" sz="1400"/>
              <a:t>2._____________________________________</a:t>
            </a:r>
          </a:p>
          <a:p>
            <a:pPr>
              <a:spcBef>
                <a:spcPct val="50000"/>
              </a:spcBef>
            </a:pPr>
            <a:r>
              <a:rPr lang="en-US" sz="1400"/>
              <a:t>3._____________________________________</a:t>
            </a:r>
          </a:p>
          <a:p>
            <a:pPr>
              <a:spcBef>
                <a:spcPct val="50000"/>
              </a:spcBef>
            </a:pPr>
            <a:r>
              <a:rPr lang="en-US" sz="1400"/>
              <a:t>4._____________________________________</a:t>
            </a:r>
          </a:p>
          <a:p>
            <a:pPr>
              <a:spcBef>
                <a:spcPct val="50000"/>
              </a:spcBef>
            </a:pPr>
            <a:r>
              <a:rPr lang="en-US" sz="1400"/>
              <a:t>5._____________________________________</a:t>
            </a:r>
          </a:p>
          <a:p>
            <a:pPr>
              <a:spcBef>
                <a:spcPct val="50000"/>
              </a:spcBef>
            </a:pPr>
            <a:r>
              <a:rPr lang="en-US" sz="1400"/>
              <a:t>6._____________________________________</a:t>
            </a:r>
          </a:p>
          <a:p>
            <a:pPr>
              <a:spcBef>
                <a:spcPct val="50000"/>
              </a:spcBef>
            </a:pPr>
            <a:r>
              <a:rPr lang="en-US" sz="1400"/>
              <a:t>7._____________________________________</a:t>
            </a:r>
          </a:p>
          <a:p>
            <a:pPr>
              <a:spcBef>
                <a:spcPct val="50000"/>
              </a:spcBef>
            </a:pPr>
            <a:r>
              <a:rPr lang="en-US" sz="1400"/>
              <a:t>8._____________________________________</a:t>
            </a:r>
          </a:p>
          <a:p>
            <a:pPr>
              <a:spcBef>
                <a:spcPct val="50000"/>
              </a:spcBef>
            </a:pPr>
            <a:r>
              <a:rPr lang="en-US" sz="1400"/>
              <a:t>9._____________________________________</a:t>
            </a:r>
          </a:p>
          <a:p>
            <a:pPr>
              <a:spcBef>
                <a:spcPct val="50000"/>
              </a:spcBef>
            </a:pPr>
            <a:r>
              <a:rPr lang="en-US" sz="1400"/>
              <a:t>10.____________________________________</a:t>
            </a:r>
          </a:p>
          <a:p>
            <a:pPr>
              <a:spcBef>
                <a:spcPct val="50000"/>
              </a:spcBef>
            </a:pPr>
            <a:endParaRPr lang="en-US" sz="1400"/>
          </a:p>
        </p:txBody>
      </p:sp>
      <p:sp>
        <p:nvSpPr>
          <p:cNvPr id="189454" name="Rectangle 34"/>
          <p:cNvSpPr>
            <a:spLocks noChangeArrowheads="1"/>
          </p:cNvSpPr>
          <p:nvPr/>
        </p:nvSpPr>
        <p:spPr bwMode="auto">
          <a:xfrm>
            <a:off x="304800" y="381000"/>
            <a:ext cx="8534400" cy="252413"/>
          </a:xfrm>
          <a:prstGeom prst="rect">
            <a:avLst/>
          </a:prstGeom>
          <a:noFill/>
          <a:ln w="9525">
            <a:noFill/>
            <a:miter lim="800000"/>
            <a:headEnd/>
            <a:tailEnd/>
          </a:ln>
        </p:spPr>
        <p:txBody>
          <a:bodyPr/>
          <a:lstStyle/>
          <a:p>
            <a:pPr marL="342900" indent="-342900">
              <a:spcBef>
                <a:spcPct val="20000"/>
              </a:spcBef>
            </a:pPr>
            <a:r>
              <a:rPr lang="en-US" sz="1600" b="1"/>
              <a:t>UNIT:	 		DTG:			EVENT: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extBox 13"/>
          <p:cNvSpPr txBox="1">
            <a:spLocks noChangeArrowheads="1"/>
          </p:cNvSpPr>
          <p:nvPr/>
        </p:nvSpPr>
        <p:spPr bwMode="auto">
          <a:xfrm>
            <a:off x="0" y="0"/>
            <a:ext cx="9144000" cy="923925"/>
          </a:xfrm>
          <a:prstGeom prst="rect">
            <a:avLst/>
          </a:prstGeom>
          <a:solidFill>
            <a:schemeClr val="bg1"/>
          </a:solidFill>
          <a:ln w="9525">
            <a:noFill/>
            <a:miter lim="800000"/>
            <a:headEnd/>
            <a:tailEnd/>
          </a:ln>
        </p:spPr>
        <p:txBody>
          <a:bodyPr>
            <a:spAutoFit/>
          </a:bodyPr>
          <a:lstStyle/>
          <a:p>
            <a:endParaRPr lang="en-US"/>
          </a:p>
          <a:p>
            <a:endParaRPr lang="en-US"/>
          </a:p>
          <a:p>
            <a:endParaRPr lang="en-US"/>
          </a:p>
        </p:txBody>
      </p:sp>
      <p:sp>
        <p:nvSpPr>
          <p:cNvPr id="190467" name="Rectangle 3"/>
          <p:cNvSpPr>
            <a:spLocks noChangeArrowheads="1"/>
          </p:cNvSpPr>
          <p:nvPr/>
        </p:nvSpPr>
        <p:spPr bwMode="auto">
          <a:xfrm>
            <a:off x="246063" y="76200"/>
            <a:ext cx="8636000" cy="6686550"/>
          </a:xfrm>
          <a:prstGeom prst="rect">
            <a:avLst/>
          </a:prstGeom>
          <a:noFill/>
          <a:ln w="28575">
            <a:solidFill>
              <a:schemeClr val="tx1"/>
            </a:solidFill>
            <a:miter lim="800000"/>
            <a:headEnd/>
            <a:tailEnd/>
          </a:ln>
        </p:spPr>
        <p:txBody>
          <a:bodyPr wrap="none" anchor="ctr"/>
          <a:lstStyle/>
          <a:p>
            <a:endParaRPr lang="en-US"/>
          </a:p>
        </p:txBody>
      </p:sp>
      <p:sp>
        <p:nvSpPr>
          <p:cNvPr id="190468" name="Line 4"/>
          <p:cNvSpPr>
            <a:spLocks noChangeAspect="1" noChangeShapeType="1"/>
          </p:cNvSpPr>
          <p:nvPr/>
        </p:nvSpPr>
        <p:spPr bwMode="auto">
          <a:xfrm>
            <a:off x="241300" y="365125"/>
            <a:ext cx="8618538" cy="0"/>
          </a:xfrm>
          <a:prstGeom prst="line">
            <a:avLst/>
          </a:prstGeom>
          <a:noFill/>
          <a:ln w="28575">
            <a:solidFill>
              <a:schemeClr val="tx1"/>
            </a:solidFill>
            <a:round/>
            <a:headEnd/>
            <a:tailEnd/>
          </a:ln>
        </p:spPr>
        <p:txBody>
          <a:bodyPr/>
          <a:lstStyle/>
          <a:p>
            <a:endParaRPr lang="en-US"/>
          </a:p>
        </p:txBody>
      </p:sp>
      <p:sp>
        <p:nvSpPr>
          <p:cNvPr id="190469" name="Line 9"/>
          <p:cNvSpPr>
            <a:spLocks noChangeAspect="1" noChangeShapeType="1"/>
          </p:cNvSpPr>
          <p:nvPr/>
        </p:nvSpPr>
        <p:spPr bwMode="auto">
          <a:xfrm>
            <a:off x="246063" y="6751638"/>
            <a:ext cx="8618537" cy="1587"/>
          </a:xfrm>
          <a:prstGeom prst="line">
            <a:avLst/>
          </a:prstGeom>
          <a:noFill/>
          <a:ln w="28575">
            <a:solidFill>
              <a:schemeClr val="tx1"/>
            </a:solidFill>
            <a:round/>
            <a:headEnd/>
            <a:tailEnd/>
          </a:ln>
        </p:spPr>
        <p:txBody>
          <a:bodyPr/>
          <a:lstStyle/>
          <a:p>
            <a:endParaRPr lang="en-US"/>
          </a:p>
        </p:txBody>
      </p:sp>
      <p:sp>
        <p:nvSpPr>
          <p:cNvPr id="190470" name="Text Box 13"/>
          <p:cNvSpPr txBox="1">
            <a:spLocks noChangeArrowheads="1"/>
          </p:cNvSpPr>
          <p:nvPr/>
        </p:nvSpPr>
        <p:spPr bwMode="auto">
          <a:xfrm>
            <a:off x="6908800" y="98425"/>
            <a:ext cx="1397000" cy="307975"/>
          </a:xfrm>
          <a:prstGeom prst="rect">
            <a:avLst/>
          </a:prstGeom>
          <a:noFill/>
          <a:ln w="9525">
            <a:noFill/>
            <a:miter lim="800000"/>
            <a:headEnd/>
            <a:tailEnd/>
          </a:ln>
        </p:spPr>
        <p:txBody>
          <a:bodyPr wrap="none">
            <a:spAutoFit/>
          </a:bodyPr>
          <a:lstStyle/>
          <a:p>
            <a:r>
              <a:rPr lang="en-US" sz="1400" b="1"/>
              <a:t>(PAGE 3 OF 5)</a:t>
            </a:r>
          </a:p>
        </p:txBody>
      </p:sp>
      <p:sp>
        <p:nvSpPr>
          <p:cNvPr id="190471" name="Line 16"/>
          <p:cNvSpPr>
            <a:spLocks noChangeAspect="1" noChangeShapeType="1"/>
          </p:cNvSpPr>
          <p:nvPr/>
        </p:nvSpPr>
        <p:spPr bwMode="auto">
          <a:xfrm>
            <a:off x="246063" y="762000"/>
            <a:ext cx="8618537" cy="1588"/>
          </a:xfrm>
          <a:prstGeom prst="line">
            <a:avLst/>
          </a:prstGeom>
          <a:noFill/>
          <a:ln w="28575">
            <a:solidFill>
              <a:schemeClr val="tx1"/>
            </a:solidFill>
            <a:round/>
            <a:headEnd/>
            <a:tailEnd/>
          </a:ln>
        </p:spPr>
        <p:txBody>
          <a:bodyPr/>
          <a:lstStyle/>
          <a:p>
            <a:endParaRPr lang="en-US"/>
          </a:p>
        </p:txBody>
      </p:sp>
      <p:sp>
        <p:nvSpPr>
          <p:cNvPr id="190472" name="Rectangle 24"/>
          <p:cNvSpPr>
            <a:spLocks noGrp="1" noChangeArrowheads="1"/>
          </p:cNvSpPr>
          <p:nvPr>
            <p:ph type="title"/>
          </p:nvPr>
        </p:nvSpPr>
        <p:spPr bwMode="auto">
          <a:xfrm>
            <a:off x="0" y="0"/>
            <a:ext cx="7772400" cy="762000"/>
          </a:xfrm>
          <a:noFill/>
          <a:ln>
            <a:miter lim="800000"/>
            <a:headEnd/>
            <a:tailEnd/>
          </a:ln>
        </p:spPr>
        <p:txBody>
          <a:bodyPr vert="horz" wrap="square" lIns="91440" tIns="45720" rIns="91440" bIns="45720" numCol="1" anchor="t" anchorCtr="0" compatLnSpc="1">
            <a:prstTxWarp prst="textNoShape">
              <a:avLst/>
            </a:prstTxWarp>
          </a:bodyPr>
          <a:lstStyle/>
          <a:p>
            <a:r>
              <a:rPr lang="en-US" sz="2000" smtClean="0">
                <a:solidFill>
                  <a:schemeClr val="tx2"/>
                </a:solidFill>
              </a:rPr>
              <a:t>RUNNING ESTIMATE</a:t>
            </a:r>
          </a:p>
        </p:txBody>
      </p:sp>
      <p:sp>
        <p:nvSpPr>
          <p:cNvPr id="190473" name="Rectangle 26"/>
          <p:cNvSpPr>
            <a:spLocks noChangeArrowheads="1"/>
          </p:cNvSpPr>
          <p:nvPr/>
        </p:nvSpPr>
        <p:spPr bwMode="auto">
          <a:xfrm>
            <a:off x="304800" y="357188"/>
            <a:ext cx="8534400" cy="252412"/>
          </a:xfrm>
          <a:prstGeom prst="rect">
            <a:avLst/>
          </a:prstGeom>
          <a:noFill/>
          <a:ln w="9525">
            <a:noFill/>
            <a:miter lim="800000"/>
            <a:headEnd/>
            <a:tailEnd/>
          </a:ln>
        </p:spPr>
        <p:txBody>
          <a:bodyPr/>
          <a:lstStyle/>
          <a:p>
            <a:pPr marL="342900" indent="-342900">
              <a:spcBef>
                <a:spcPct val="20000"/>
              </a:spcBef>
            </a:pPr>
            <a:r>
              <a:rPr lang="en-US" sz="1600" b="1"/>
              <a:t>UNIT:	 		DTG:			EVENT: </a:t>
            </a:r>
          </a:p>
        </p:txBody>
      </p:sp>
      <p:sp>
        <p:nvSpPr>
          <p:cNvPr id="190474" name="Rectangle 27"/>
          <p:cNvSpPr>
            <a:spLocks noChangeArrowheads="1"/>
          </p:cNvSpPr>
          <p:nvPr/>
        </p:nvSpPr>
        <p:spPr bwMode="auto">
          <a:xfrm>
            <a:off x="279400" y="762000"/>
            <a:ext cx="8559800" cy="533400"/>
          </a:xfrm>
          <a:prstGeom prst="rect">
            <a:avLst/>
          </a:prstGeom>
          <a:noFill/>
          <a:ln w="9525">
            <a:noFill/>
            <a:miter lim="800000"/>
            <a:headEnd/>
            <a:tailEnd/>
          </a:ln>
        </p:spPr>
        <p:txBody>
          <a:bodyPr/>
          <a:lstStyle/>
          <a:p>
            <a:pPr marL="342900" indent="-342900">
              <a:spcBef>
                <a:spcPct val="20000"/>
              </a:spcBef>
            </a:pPr>
            <a:r>
              <a:rPr lang="en-US" sz="1400" b="1"/>
              <a:t>III. DEVELOP COURSES OF ACTION: The UMT considers the RELIGIOUS, MORAL, ETHICAL implications of each COA proposed.</a:t>
            </a:r>
          </a:p>
          <a:p>
            <a:pPr marL="342900" indent="-342900">
              <a:spcBef>
                <a:spcPct val="20000"/>
              </a:spcBef>
            </a:pPr>
            <a:endParaRPr lang="en-US" sz="1400" b="1"/>
          </a:p>
        </p:txBody>
      </p:sp>
      <p:sp>
        <p:nvSpPr>
          <p:cNvPr id="190475" name="Text Box 28"/>
          <p:cNvSpPr txBox="1">
            <a:spLocks noChangeArrowheads="1"/>
          </p:cNvSpPr>
          <p:nvPr/>
        </p:nvSpPr>
        <p:spPr bwMode="auto">
          <a:xfrm>
            <a:off x="457200" y="1295400"/>
            <a:ext cx="4038600" cy="3862388"/>
          </a:xfrm>
          <a:prstGeom prst="rect">
            <a:avLst/>
          </a:prstGeom>
          <a:noFill/>
          <a:ln w="9525">
            <a:solidFill>
              <a:schemeClr val="tx1"/>
            </a:solidFill>
            <a:miter lim="800000"/>
            <a:headEnd/>
            <a:tailEnd/>
          </a:ln>
        </p:spPr>
        <p:txBody>
          <a:bodyPr>
            <a:spAutoFit/>
          </a:bodyPr>
          <a:lstStyle/>
          <a:p>
            <a:pPr>
              <a:spcBef>
                <a:spcPct val="50000"/>
              </a:spcBef>
            </a:pPr>
            <a:r>
              <a:rPr lang="en-US" sz="1400" b="1"/>
              <a:t>COURSE OF ACTION</a:t>
            </a:r>
            <a:endParaRPr lang="en-US" sz="1400"/>
          </a:p>
          <a:p>
            <a:pPr>
              <a:spcBef>
                <a:spcPct val="50000"/>
              </a:spcBef>
            </a:pPr>
            <a:r>
              <a:rPr lang="en-US" sz="1400"/>
              <a:t>1._____________________________________</a:t>
            </a:r>
          </a:p>
          <a:p>
            <a:pPr>
              <a:spcBef>
                <a:spcPct val="50000"/>
              </a:spcBef>
            </a:pPr>
            <a:r>
              <a:rPr lang="en-US" sz="1400"/>
              <a:t>2._____________________________________</a:t>
            </a:r>
          </a:p>
          <a:p>
            <a:pPr>
              <a:spcBef>
                <a:spcPct val="50000"/>
              </a:spcBef>
            </a:pPr>
            <a:r>
              <a:rPr lang="en-US" sz="1400"/>
              <a:t>3._____________________________________</a:t>
            </a:r>
          </a:p>
          <a:p>
            <a:pPr>
              <a:spcBef>
                <a:spcPct val="50000"/>
              </a:spcBef>
            </a:pPr>
            <a:r>
              <a:rPr lang="en-US" sz="1400"/>
              <a:t>4._____________________________________</a:t>
            </a:r>
          </a:p>
          <a:p>
            <a:pPr>
              <a:spcBef>
                <a:spcPct val="50000"/>
              </a:spcBef>
            </a:pPr>
            <a:r>
              <a:rPr lang="en-US" sz="1400"/>
              <a:t>5._____________________________________</a:t>
            </a:r>
          </a:p>
          <a:p>
            <a:pPr>
              <a:spcBef>
                <a:spcPct val="50000"/>
              </a:spcBef>
            </a:pPr>
            <a:r>
              <a:rPr lang="en-US" sz="1400"/>
              <a:t>6._____________________________________</a:t>
            </a:r>
          </a:p>
          <a:p>
            <a:pPr>
              <a:spcBef>
                <a:spcPct val="50000"/>
              </a:spcBef>
            </a:pPr>
            <a:r>
              <a:rPr lang="en-US" sz="1400"/>
              <a:t>7._____________________________________</a:t>
            </a:r>
          </a:p>
          <a:p>
            <a:pPr>
              <a:spcBef>
                <a:spcPct val="50000"/>
              </a:spcBef>
            </a:pPr>
            <a:r>
              <a:rPr lang="en-US" sz="1400"/>
              <a:t>8._____________________________________</a:t>
            </a:r>
          </a:p>
          <a:p>
            <a:pPr>
              <a:spcBef>
                <a:spcPct val="50000"/>
              </a:spcBef>
            </a:pPr>
            <a:r>
              <a:rPr lang="en-US" sz="1400"/>
              <a:t>9._____________________________________</a:t>
            </a:r>
          </a:p>
          <a:p>
            <a:pPr>
              <a:spcBef>
                <a:spcPct val="50000"/>
              </a:spcBef>
            </a:pPr>
            <a:r>
              <a:rPr lang="en-US" sz="1400"/>
              <a:t>10.____________________________________</a:t>
            </a:r>
          </a:p>
          <a:p>
            <a:pPr>
              <a:spcBef>
                <a:spcPct val="50000"/>
              </a:spcBef>
            </a:pPr>
            <a:endParaRPr lang="en-US" sz="1400"/>
          </a:p>
        </p:txBody>
      </p:sp>
      <p:sp>
        <p:nvSpPr>
          <p:cNvPr id="190476" name="Text Box 29"/>
          <p:cNvSpPr txBox="1">
            <a:spLocks noChangeArrowheads="1"/>
          </p:cNvSpPr>
          <p:nvPr/>
        </p:nvSpPr>
        <p:spPr bwMode="auto">
          <a:xfrm>
            <a:off x="4572000" y="1296988"/>
            <a:ext cx="4191000" cy="3862387"/>
          </a:xfrm>
          <a:prstGeom prst="rect">
            <a:avLst/>
          </a:prstGeom>
          <a:noFill/>
          <a:ln w="9525">
            <a:solidFill>
              <a:schemeClr val="tx1"/>
            </a:solidFill>
            <a:miter lim="800000"/>
            <a:headEnd/>
            <a:tailEnd/>
          </a:ln>
        </p:spPr>
        <p:txBody>
          <a:bodyPr>
            <a:spAutoFit/>
          </a:bodyPr>
          <a:lstStyle/>
          <a:p>
            <a:pPr>
              <a:spcBef>
                <a:spcPct val="50000"/>
              </a:spcBef>
            </a:pPr>
            <a:r>
              <a:rPr lang="en-US" sz="1400" b="1"/>
              <a:t>RELIGIOUS IMPLICATION OF PROPOSED COA</a:t>
            </a:r>
            <a:endParaRPr lang="en-US" sz="1400"/>
          </a:p>
          <a:p>
            <a:pPr>
              <a:spcBef>
                <a:spcPct val="50000"/>
              </a:spcBef>
            </a:pPr>
            <a:r>
              <a:rPr lang="en-US" sz="1400"/>
              <a:t>1._____________________________________</a:t>
            </a:r>
          </a:p>
          <a:p>
            <a:pPr>
              <a:spcBef>
                <a:spcPct val="50000"/>
              </a:spcBef>
            </a:pPr>
            <a:r>
              <a:rPr lang="en-US" sz="1400"/>
              <a:t>2._____________________________________</a:t>
            </a:r>
          </a:p>
          <a:p>
            <a:pPr>
              <a:spcBef>
                <a:spcPct val="50000"/>
              </a:spcBef>
            </a:pPr>
            <a:r>
              <a:rPr lang="en-US" sz="1400"/>
              <a:t>3._____________________________________</a:t>
            </a:r>
          </a:p>
          <a:p>
            <a:pPr>
              <a:spcBef>
                <a:spcPct val="50000"/>
              </a:spcBef>
            </a:pPr>
            <a:r>
              <a:rPr lang="en-US" sz="1400"/>
              <a:t>4._____________________________________</a:t>
            </a:r>
          </a:p>
          <a:p>
            <a:pPr>
              <a:spcBef>
                <a:spcPct val="50000"/>
              </a:spcBef>
            </a:pPr>
            <a:r>
              <a:rPr lang="en-US" sz="1400"/>
              <a:t>5._____________________________________</a:t>
            </a:r>
          </a:p>
          <a:p>
            <a:pPr>
              <a:spcBef>
                <a:spcPct val="50000"/>
              </a:spcBef>
            </a:pPr>
            <a:r>
              <a:rPr lang="en-US" sz="1400"/>
              <a:t>6._____________________________________</a:t>
            </a:r>
          </a:p>
          <a:p>
            <a:pPr>
              <a:spcBef>
                <a:spcPct val="50000"/>
              </a:spcBef>
            </a:pPr>
            <a:r>
              <a:rPr lang="en-US" sz="1400"/>
              <a:t>7._____________________________________</a:t>
            </a:r>
          </a:p>
          <a:p>
            <a:pPr>
              <a:spcBef>
                <a:spcPct val="50000"/>
              </a:spcBef>
            </a:pPr>
            <a:r>
              <a:rPr lang="en-US" sz="1400"/>
              <a:t>8._____________________________________</a:t>
            </a:r>
          </a:p>
          <a:p>
            <a:pPr>
              <a:spcBef>
                <a:spcPct val="50000"/>
              </a:spcBef>
            </a:pPr>
            <a:r>
              <a:rPr lang="en-US" sz="1400"/>
              <a:t>9._____________________________________</a:t>
            </a:r>
          </a:p>
          <a:p>
            <a:pPr>
              <a:spcBef>
                <a:spcPct val="50000"/>
              </a:spcBef>
            </a:pPr>
            <a:r>
              <a:rPr lang="en-US" sz="1400"/>
              <a:t>10.____________________________________</a:t>
            </a:r>
          </a:p>
          <a:p>
            <a:pPr>
              <a:spcBef>
                <a:spcPct val="50000"/>
              </a:spcBef>
            </a:pPr>
            <a:endParaRPr lang="en-US" sz="1400"/>
          </a:p>
        </p:txBody>
      </p:sp>
      <p:graphicFrame>
        <p:nvGraphicFramePr>
          <p:cNvPr id="8263" name="Group 71"/>
          <p:cNvGraphicFramePr>
            <a:graphicFrameLocks noGrp="1"/>
          </p:cNvGraphicFramePr>
          <p:nvPr>
            <p:ph idx="1"/>
          </p:nvPr>
        </p:nvGraphicFramePr>
        <p:xfrm>
          <a:off x="685800" y="5429250"/>
          <a:ext cx="7772400" cy="1303020"/>
        </p:xfrm>
        <a:graphic>
          <a:graphicData uri="http://schemas.openxmlformats.org/drawingml/2006/table">
            <a:tbl>
              <a:tblPr/>
              <a:tblGrid>
                <a:gridCol w="3962400"/>
                <a:gridCol w="1828800"/>
                <a:gridCol w="1981200"/>
              </a:tblGrid>
              <a:tr h="2171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REQUESTED FROM/SUBJET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DTG OPENED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charset="0"/>
                        </a:rPr>
                        <a:t>DTG CLOSED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0507" name="Text Box 68"/>
          <p:cNvSpPr txBox="1">
            <a:spLocks noChangeArrowheads="1"/>
          </p:cNvSpPr>
          <p:nvPr/>
        </p:nvSpPr>
        <p:spPr bwMode="auto">
          <a:xfrm>
            <a:off x="3371720" y="5107782"/>
            <a:ext cx="2667000" cy="369888"/>
          </a:xfrm>
          <a:prstGeom prst="rect">
            <a:avLst/>
          </a:prstGeom>
          <a:noFill/>
          <a:ln w="9525">
            <a:noFill/>
            <a:miter lim="800000"/>
            <a:headEnd/>
            <a:tailEnd/>
          </a:ln>
        </p:spPr>
        <p:txBody>
          <a:bodyPr>
            <a:spAutoFit/>
          </a:bodyPr>
          <a:lstStyle/>
          <a:p>
            <a:pPr>
              <a:spcBef>
                <a:spcPct val="50000"/>
              </a:spcBef>
            </a:pPr>
            <a:r>
              <a:rPr lang="en-US" dirty="0"/>
              <a:t>RFI’s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Box 12"/>
          <p:cNvSpPr txBox="1">
            <a:spLocks noChangeArrowheads="1"/>
          </p:cNvSpPr>
          <p:nvPr/>
        </p:nvSpPr>
        <p:spPr bwMode="auto">
          <a:xfrm>
            <a:off x="0" y="0"/>
            <a:ext cx="9144000" cy="923925"/>
          </a:xfrm>
          <a:prstGeom prst="rect">
            <a:avLst/>
          </a:prstGeom>
          <a:solidFill>
            <a:schemeClr val="bg1"/>
          </a:solidFill>
          <a:ln w="9525">
            <a:noFill/>
            <a:miter lim="800000"/>
            <a:headEnd/>
            <a:tailEnd/>
          </a:ln>
        </p:spPr>
        <p:txBody>
          <a:bodyPr>
            <a:spAutoFit/>
          </a:bodyPr>
          <a:lstStyle/>
          <a:p>
            <a:endParaRPr lang="en-US"/>
          </a:p>
          <a:p>
            <a:endParaRPr lang="en-US"/>
          </a:p>
          <a:p>
            <a:endParaRPr lang="en-US"/>
          </a:p>
        </p:txBody>
      </p:sp>
      <p:sp>
        <p:nvSpPr>
          <p:cNvPr id="191491" name="Rectangle 2"/>
          <p:cNvSpPr>
            <a:spLocks noChangeArrowheads="1"/>
          </p:cNvSpPr>
          <p:nvPr/>
        </p:nvSpPr>
        <p:spPr bwMode="auto">
          <a:xfrm>
            <a:off x="246063" y="76200"/>
            <a:ext cx="8636000" cy="6686550"/>
          </a:xfrm>
          <a:prstGeom prst="rect">
            <a:avLst/>
          </a:prstGeom>
          <a:noFill/>
          <a:ln w="28575">
            <a:solidFill>
              <a:schemeClr val="tx1"/>
            </a:solidFill>
            <a:miter lim="800000"/>
            <a:headEnd/>
            <a:tailEnd/>
          </a:ln>
        </p:spPr>
        <p:txBody>
          <a:bodyPr wrap="none" anchor="ctr"/>
          <a:lstStyle/>
          <a:p>
            <a:endParaRPr lang="en-US"/>
          </a:p>
        </p:txBody>
      </p:sp>
      <p:sp>
        <p:nvSpPr>
          <p:cNvPr id="191492" name="Line 3"/>
          <p:cNvSpPr>
            <a:spLocks noChangeAspect="1" noChangeShapeType="1"/>
          </p:cNvSpPr>
          <p:nvPr/>
        </p:nvSpPr>
        <p:spPr bwMode="auto">
          <a:xfrm>
            <a:off x="241300" y="365125"/>
            <a:ext cx="8618538" cy="0"/>
          </a:xfrm>
          <a:prstGeom prst="line">
            <a:avLst/>
          </a:prstGeom>
          <a:noFill/>
          <a:ln w="28575">
            <a:solidFill>
              <a:schemeClr val="tx1"/>
            </a:solidFill>
            <a:round/>
            <a:headEnd/>
            <a:tailEnd/>
          </a:ln>
        </p:spPr>
        <p:txBody>
          <a:bodyPr/>
          <a:lstStyle/>
          <a:p>
            <a:endParaRPr lang="en-US"/>
          </a:p>
        </p:txBody>
      </p:sp>
      <p:sp>
        <p:nvSpPr>
          <p:cNvPr id="191493" name="Line 4"/>
          <p:cNvSpPr>
            <a:spLocks noChangeAspect="1" noChangeShapeType="1"/>
          </p:cNvSpPr>
          <p:nvPr/>
        </p:nvSpPr>
        <p:spPr bwMode="auto">
          <a:xfrm>
            <a:off x="246063" y="6751638"/>
            <a:ext cx="8618537" cy="1587"/>
          </a:xfrm>
          <a:prstGeom prst="line">
            <a:avLst/>
          </a:prstGeom>
          <a:noFill/>
          <a:ln w="28575">
            <a:solidFill>
              <a:schemeClr val="tx1"/>
            </a:solidFill>
            <a:round/>
            <a:headEnd/>
            <a:tailEnd/>
          </a:ln>
        </p:spPr>
        <p:txBody>
          <a:bodyPr/>
          <a:lstStyle/>
          <a:p>
            <a:endParaRPr lang="en-US"/>
          </a:p>
        </p:txBody>
      </p:sp>
      <p:sp>
        <p:nvSpPr>
          <p:cNvPr id="191494" name="Text Box 5"/>
          <p:cNvSpPr txBox="1">
            <a:spLocks noChangeArrowheads="1"/>
          </p:cNvSpPr>
          <p:nvPr/>
        </p:nvSpPr>
        <p:spPr bwMode="auto">
          <a:xfrm>
            <a:off x="6908800" y="98425"/>
            <a:ext cx="1397000" cy="307975"/>
          </a:xfrm>
          <a:prstGeom prst="rect">
            <a:avLst/>
          </a:prstGeom>
          <a:noFill/>
          <a:ln w="9525">
            <a:noFill/>
            <a:miter lim="800000"/>
            <a:headEnd/>
            <a:tailEnd/>
          </a:ln>
        </p:spPr>
        <p:txBody>
          <a:bodyPr wrap="none">
            <a:spAutoFit/>
          </a:bodyPr>
          <a:lstStyle/>
          <a:p>
            <a:r>
              <a:rPr lang="en-US" sz="1400" b="1"/>
              <a:t>(PAGE 4 OF 5)</a:t>
            </a:r>
          </a:p>
        </p:txBody>
      </p:sp>
      <p:sp>
        <p:nvSpPr>
          <p:cNvPr id="191495" name="Line 6"/>
          <p:cNvSpPr>
            <a:spLocks noChangeAspect="1" noChangeShapeType="1"/>
          </p:cNvSpPr>
          <p:nvPr/>
        </p:nvSpPr>
        <p:spPr bwMode="auto">
          <a:xfrm>
            <a:off x="246063" y="762000"/>
            <a:ext cx="8618537" cy="1588"/>
          </a:xfrm>
          <a:prstGeom prst="line">
            <a:avLst/>
          </a:prstGeom>
          <a:noFill/>
          <a:ln w="28575">
            <a:solidFill>
              <a:schemeClr val="tx1"/>
            </a:solidFill>
            <a:round/>
            <a:headEnd/>
            <a:tailEnd/>
          </a:ln>
        </p:spPr>
        <p:txBody>
          <a:bodyPr/>
          <a:lstStyle/>
          <a:p>
            <a:endParaRPr lang="en-US"/>
          </a:p>
        </p:txBody>
      </p:sp>
      <p:sp>
        <p:nvSpPr>
          <p:cNvPr id="191496" name="Rectangle 7"/>
          <p:cNvSpPr>
            <a:spLocks noGrp="1" noChangeArrowheads="1"/>
          </p:cNvSpPr>
          <p:nvPr>
            <p:ph type="title"/>
          </p:nvPr>
        </p:nvSpPr>
        <p:spPr bwMode="auto">
          <a:xfrm>
            <a:off x="0" y="0"/>
            <a:ext cx="7772400" cy="762000"/>
          </a:xfrm>
          <a:noFill/>
          <a:ln>
            <a:miter lim="800000"/>
            <a:headEnd/>
            <a:tailEnd/>
          </a:ln>
        </p:spPr>
        <p:txBody>
          <a:bodyPr vert="horz" wrap="square" lIns="91440" tIns="45720" rIns="91440" bIns="45720" numCol="1" anchor="t" anchorCtr="0" compatLnSpc="1">
            <a:prstTxWarp prst="textNoShape">
              <a:avLst/>
            </a:prstTxWarp>
          </a:bodyPr>
          <a:lstStyle/>
          <a:p>
            <a:r>
              <a:rPr lang="en-US" sz="2000" smtClean="0">
                <a:solidFill>
                  <a:schemeClr val="tx2"/>
                </a:solidFill>
              </a:rPr>
              <a:t>RUNNING ESTIMATE</a:t>
            </a:r>
          </a:p>
        </p:txBody>
      </p:sp>
      <p:sp>
        <p:nvSpPr>
          <p:cNvPr id="191497" name="Rectangle 8"/>
          <p:cNvSpPr>
            <a:spLocks noChangeArrowheads="1"/>
          </p:cNvSpPr>
          <p:nvPr/>
        </p:nvSpPr>
        <p:spPr bwMode="auto">
          <a:xfrm>
            <a:off x="304800" y="357188"/>
            <a:ext cx="8534400" cy="252412"/>
          </a:xfrm>
          <a:prstGeom prst="rect">
            <a:avLst/>
          </a:prstGeom>
          <a:noFill/>
          <a:ln w="9525">
            <a:noFill/>
            <a:miter lim="800000"/>
            <a:headEnd/>
            <a:tailEnd/>
          </a:ln>
        </p:spPr>
        <p:txBody>
          <a:bodyPr/>
          <a:lstStyle/>
          <a:p>
            <a:pPr marL="342900" indent="-342900">
              <a:spcBef>
                <a:spcPct val="20000"/>
              </a:spcBef>
            </a:pPr>
            <a:r>
              <a:rPr lang="en-US" sz="1600" b="1"/>
              <a:t>UNIT:	 		DTG:			EVENT: </a:t>
            </a:r>
          </a:p>
        </p:txBody>
      </p:sp>
      <p:sp>
        <p:nvSpPr>
          <p:cNvPr id="191498" name="Rectangle 9"/>
          <p:cNvSpPr>
            <a:spLocks noChangeArrowheads="1"/>
          </p:cNvSpPr>
          <p:nvPr/>
        </p:nvSpPr>
        <p:spPr bwMode="auto">
          <a:xfrm>
            <a:off x="279400" y="762000"/>
            <a:ext cx="8559800" cy="533400"/>
          </a:xfrm>
          <a:prstGeom prst="rect">
            <a:avLst/>
          </a:prstGeom>
          <a:noFill/>
          <a:ln w="9525">
            <a:noFill/>
            <a:miter lim="800000"/>
            <a:headEnd/>
            <a:tailEnd/>
          </a:ln>
        </p:spPr>
        <p:txBody>
          <a:bodyPr/>
          <a:lstStyle/>
          <a:p>
            <a:pPr marL="342900" indent="-342900">
              <a:spcBef>
                <a:spcPct val="20000"/>
              </a:spcBef>
            </a:pPr>
            <a:r>
              <a:rPr lang="en-US" sz="1400" b="1"/>
              <a:t>IV. ANALYZE AND COMPARE COA: The UMT analysis consists of two parts: WAR-GAMING &amp; COMPARISON OF COA.</a:t>
            </a:r>
          </a:p>
          <a:p>
            <a:pPr marL="342900" indent="-342900">
              <a:spcBef>
                <a:spcPct val="20000"/>
              </a:spcBef>
            </a:pPr>
            <a:endParaRPr lang="en-US" sz="1400" b="1"/>
          </a:p>
        </p:txBody>
      </p:sp>
      <p:sp>
        <p:nvSpPr>
          <p:cNvPr id="191499" name="Text Box 10"/>
          <p:cNvSpPr txBox="1">
            <a:spLocks noChangeArrowheads="1"/>
          </p:cNvSpPr>
          <p:nvPr/>
        </p:nvSpPr>
        <p:spPr bwMode="auto">
          <a:xfrm>
            <a:off x="457200" y="1295400"/>
            <a:ext cx="4038600" cy="4616450"/>
          </a:xfrm>
          <a:prstGeom prst="rect">
            <a:avLst/>
          </a:prstGeom>
          <a:noFill/>
          <a:ln w="9525">
            <a:solidFill>
              <a:schemeClr val="tx1"/>
            </a:solidFill>
            <a:miter lim="800000"/>
            <a:headEnd/>
            <a:tailEnd/>
          </a:ln>
        </p:spPr>
        <p:txBody>
          <a:bodyPr>
            <a:spAutoFit/>
          </a:bodyPr>
          <a:lstStyle/>
          <a:p>
            <a:pPr>
              <a:spcBef>
                <a:spcPct val="50000"/>
              </a:spcBef>
            </a:pPr>
            <a:r>
              <a:rPr lang="en-US" sz="1400" b="1"/>
              <a:t>WAR GAMING</a:t>
            </a:r>
            <a:endParaRPr lang="en-US" sz="1400"/>
          </a:p>
          <a:p>
            <a:pPr>
              <a:spcBef>
                <a:spcPct val="50000"/>
              </a:spcBef>
            </a:pPr>
            <a:r>
              <a:rPr lang="en-US" sz="1400"/>
              <a:t>Possible outcomes COA 1 _____________________________________</a:t>
            </a:r>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r>
              <a:rPr lang="en-US" sz="1400"/>
              <a:t>Possible outcomes COA 2</a:t>
            </a:r>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endParaRPr lang="en-US" sz="1400"/>
          </a:p>
          <a:p>
            <a:r>
              <a:rPr lang="en-US" sz="1400"/>
              <a:t>Possible outcomes COA 2</a:t>
            </a:r>
          </a:p>
          <a:p>
            <a:r>
              <a:rPr lang="en-US" sz="1400"/>
              <a:t>_____________________________________</a:t>
            </a:r>
          </a:p>
          <a:p>
            <a:endParaRPr lang="en-US" sz="1400"/>
          </a:p>
          <a:p>
            <a:r>
              <a:rPr lang="en-US" sz="1400"/>
              <a:t>_____________________________________</a:t>
            </a:r>
          </a:p>
          <a:p>
            <a:endParaRPr lang="en-US" sz="1400"/>
          </a:p>
          <a:p>
            <a:r>
              <a:rPr lang="en-US" sz="1400"/>
              <a:t>_____________________________________</a:t>
            </a:r>
          </a:p>
          <a:p>
            <a:endParaRPr lang="en-US" sz="1400"/>
          </a:p>
        </p:txBody>
      </p:sp>
      <p:sp>
        <p:nvSpPr>
          <p:cNvPr id="191500" name="Text Box 43"/>
          <p:cNvSpPr txBox="1">
            <a:spLocks noChangeArrowheads="1"/>
          </p:cNvSpPr>
          <p:nvPr/>
        </p:nvSpPr>
        <p:spPr bwMode="auto">
          <a:xfrm>
            <a:off x="4648200" y="1295400"/>
            <a:ext cx="4038600" cy="4600575"/>
          </a:xfrm>
          <a:prstGeom prst="rect">
            <a:avLst/>
          </a:prstGeom>
          <a:noFill/>
          <a:ln w="9525">
            <a:solidFill>
              <a:schemeClr val="tx1"/>
            </a:solidFill>
            <a:miter lim="800000"/>
            <a:headEnd/>
            <a:tailEnd/>
          </a:ln>
        </p:spPr>
        <p:txBody>
          <a:bodyPr>
            <a:spAutoFit/>
          </a:bodyPr>
          <a:lstStyle/>
          <a:p>
            <a:pPr>
              <a:spcBef>
                <a:spcPct val="50000"/>
              </a:spcBef>
            </a:pPr>
            <a:r>
              <a:rPr lang="en-US" sz="1400" b="1"/>
              <a:t>COMPARE COAs</a:t>
            </a:r>
            <a:endParaRPr lang="en-US" sz="1400"/>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r>
              <a:rPr lang="en-US" sz="1400"/>
              <a:t>_____________________________________</a:t>
            </a:r>
          </a:p>
          <a:p>
            <a:pPr>
              <a:spcBef>
                <a:spcPct val="50000"/>
              </a:spcBef>
            </a:pPr>
            <a:r>
              <a:rPr lang="en-US" sz="1400"/>
              <a:t>_____________________________________</a:t>
            </a:r>
          </a:p>
          <a:p>
            <a:endParaRPr lang="en-US" sz="1400"/>
          </a:p>
          <a:p>
            <a:r>
              <a:rPr lang="en-US" sz="1400"/>
              <a:t>_____________________________________</a:t>
            </a:r>
          </a:p>
          <a:p>
            <a:endParaRPr lang="en-US" sz="1400"/>
          </a:p>
          <a:p>
            <a:r>
              <a:rPr lang="en-US" sz="1400"/>
              <a:t>_____________________________________</a:t>
            </a:r>
          </a:p>
          <a:p>
            <a:endParaRPr lang="en-US" sz="1400"/>
          </a:p>
          <a:p>
            <a:r>
              <a:rPr lang="en-US" sz="1400"/>
              <a:t>_______________________________________</a:t>
            </a:r>
          </a:p>
          <a:p>
            <a:endParaRPr lang="en-US" sz="1400"/>
          </a:p>
          <a:p>
            <a:r>
              <a:rPr lang="en-US" sz="1400"/>
              <a:t>_______________________________________</a:t>
            </a:r>
          </a:p>
          <a:p>
            <a:endParaRPr lang="en-US" sz="2000"/>
          </a:p>
        </p:txBody>
      </p:sp>
      <p:sp>
        <p:nvSpPr>
          <p:cNvPr id="191501" name="Text Box 46"/>
          <p:cNvSpPr txBox="1">
            <a:spLocks noChangeArrowheads="1"/>
          </p:cNvSpPr>
          <p:nvPr/>
        </p:nvSpPr>
        <p:spPr bwMode="auto">
          <a:xfrm>
            <a:off x="381000" y="5943600"/>
            <a:ext cx="8382000" cy="708025"/>
          </a:xfrm>
          <a:prstGeom prst="rect">
            <a:avLst/>
          </a:prstGeom>
          <a:noFill/>
          <a:ln w="19050">
            <a:solidFill>
              <a:schemeClr val="tx1"/>
            </a:solidFill>
            <a:miter lim="800000"/>
            <a:headEnd/>
            <a:tailEnd/>
          </a:ln>
        </p:spPr>
        <p:txBody>
          <a:bodyPr>
            <a:spAutoFit/>
          </a:bodyPr>
          <a:lstStyle/>
          <a:p>
            <a:pPr>
              <a:spcBef>
                <a:spcPct val="50000"/>
              </a:spcBef>
            </a:pPr>
            <a:r>
              <a:rPr lang="en-US" sz="1000" b="1"/>
              <a:t>NOTES: </a:t>
            </a:r>
          </a:p>
          <a:p>
            <a:pPr>
              <a:spcBef>
                <a:spcPct val="50000"/>
              </a:spcBef>
            </a:pPr>
            <a:endParaRPr lang="en-US" sz="1000" b="1"/>
          </a:p>
          <a:p>
            <a:pPr>
              <a:spcBef>
                <a:spcPct val="50000"/>
              </a:spcBef>
            </a:pPr>
            <a:endParaRPr lang="en-US" sz="1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extBox 11"/>
          <p:cNvSpPr txBox="1">
            <a:spLocks noChangeArrowheads="1"/>
          </p:cNvSpPr>
          <p:nvPr/>
        </p:nvSpPr>
        <p:spPr bwMode="auto">
          <a:xfrm>
            <a:off x="0" y="0"/>
            <a:ext cx="9144000" cy="923925"/>
          </a:xfrm>
          <a:prstGeom prst="rect">
            <a:avLst/>
          </a:prstGeom>
          <a:solidFill>
            <a:schemeClr val="bg1"/>
          </a:solidFill>
          <a:ln w="9525">
            <a:noFill/>
            <a:miter lim="800000"/>
            <a:headEnd/>
            <a:tailEnd/>
          </a:ln>
        </p:spPr>
        <p:txBody>
          <a:bodyPr>
            <a:spAutoFit/>
          </a:bodyPr>
          <a:lstStyle/>
          <a:p>
            <a:endParaRPr lang="en-US"/>
          </a:p>
          <a:p>
            <a:endParaRPr lang="en-US"/>
          </a:p>
          <a:p>
            <a:endParaRPr lang="en-US"/>
          </a:p>
        </p:txBody>
      </p:sp>
      <p:sp>
        <p:nvSpPr>
          <p:cNvPr id="192515" name="Rectangle 2"/>
          <p:cNvSpPr>
            <a:spLocks noChangeArrowheads="1"/>
          </p:cNvSpPr>
          <p:nvPr/>
        </p:nvSpPr>
        <p:spPr bwMode="auto">
          <a:xfrm>
            <a:off x="246063" y="76200"/>
            <a:ext cx="8636000" cy="6686550"/>
          </a:xfrm>
          <a:prstGeom prst="rect">
            <a:avLst/>
          </a:prstGeom>
          <a:noFill/>
          <a:ln w="28575">
            <a:solidFill>
              <a:schemeClr val="tx1"/>
            </a:solidFill>
            <a:miter lim="800000"/>
            <a:headEnd/>
            <a:tailEnd/>
          </a:ln>
        </p:spPr>
        <p:txBody>
          <a:bodyPr wrap="none" anchor="ctr"/>
          <a:lstStyle/>
          <a:p>
            <a:endParaRPr lang="en-US"/>
          </a:p>
        </p:txBody>
      </p:sp>
      <p:sp>
        <p:nvSpPr>
          <p:cNvPr id="192516" name="Line 3"/>
          <p:cNvSpPr>
            <a:spLocks noChangeAspect="1" noChangeShapeType="1"/>
          </p:cNvSpPr>
          <p:nvPr/>
        </p:nvSpPr>
        <p:spPr bwMode="auto">
          <a:xfrm>
            <a:off x="241300" y="365125"/>
            <a:ext cx="8618538" cy="0"/>
          </a:xfrm>
          <a:prstGeom prst="line">
            <a:avLst/>
          </a:prstGeom>
          <a:noFill/>
          <a:ln w="28575">
            <a:solidFill>
              <a:schemeClr val="tx1"/>
            </a:solidFill>
            <a:round/>
            <a:headEnd/>
            <a:tailEnd/>
          </a:ln>
        </p:spPr>
        <p:txBody>
          <a:bodyPr/>
          <a:lstStyle/>
          <a:p>
            <a:endParaRPr lang="en-US"/>
          </a:p>
        </p:txBody>
      </p:sp>
      <p:sp>
        <p:nvSpPr>
          <p:cNvPr id="192517" name="Line 4"/>
          <p:cNvSpPr>
            <a:spLocks noChangeAspect="1" noChangeShapeType="1"/>
          </p:cNvSpPr>
          <p:nvPr/>
        </p:nvSpPr>
        <p:spPr bwMode="auto">
          <a:xfrm>
            <a:off x="246063" y="6751638"/>
            <a:ext cx="8618537" cy="1587"/>
          </a:xfrm>
          <a:prstGeom prst="line">
            <a:avLst/>
          </a:prstGeom>
          <a:noFill/>
          <a:ln w="28575">
            <a:solidFill>
              <a:schemeClr val="tx1"/>
            </a:solidFill>
            <a:round/>
            <a:headEnd/>
            <a:tailEnd/>
          </a:ln>
        </p:spPr>
        <p:txBody>
          <a:bodyPr/>
          <a:lstStyle/>
          <a:p>
            <a:endParaRPr lang="en-US"/>
          </a:p>
        </p:txBody>
      </p:sp>
      <p:sp>
        <p:nvSpPr>
          <p:cNvPr id="192518" name="Text Box 5"/>
          <p:cNvSpPr txBox="1">
            <a:spLocks noChangeArrowheads="1"/>
          </p:cNvSpPr>
          <p:nvPr/>
        </p:nvSpPr>
        <p:spPr bwMode="auto">
          <a:xfrm>
            <a:off x="6908800" y="98425"/>
            <a:ext cx="1397000" cy="307975"/>
          </a:xfrm>
          <a:prstGeom prst="rect">
            <a:avLst/>
          </a:prstGeom>
          <a:noFill/>
          <a:ln w="9525">
            <a:noFill/>
            <a:miter lim="800000"/>
            <a:headEnd/>
            <a:tailEnd/>
          </a:ln>
        </p:spPr>
        <p:txBody>
          <a:bodyPr wrap="none">
            <a:spAutoFit/>
          </a:bodyPr>
          <a:lstStyle/>
          <a:p>
            <a:r>
              <a:rPr lang="en-US" sz="1400" b="1"/>
              <a:t>(PAGE 5 OF 5)</a:t>
            </a:r>
          </a:p>
        </p:txBody>
      </p:sp>
      <p:sp>
        <p:nvSpPr>
          <p:cNvPr id="192519" name="Line 6"/>
          <p:cNvSpPr>
            <a:spLocks noChangeAspect="1" noChangeShapeType="1"/>
          </p:cNvSpPr>
          <p:nvPr/>
        </p:nvSpPr>
        <p:spPr bwMode="auto">
          <a:xfrm>
            <a:off x="246063" y="762000"/>
            <a:ext cx="8618537" cy="1588"/>
          </a:xfrm>
          <a:prstGeom prst="line">
            <a:avLst/>
          </a:prstGeom>
          <a:noFill/>
          <a:ln w="28575">
            <a:solidFill>
              <a:schemeClr val="tx1"/>
            </a:solidFill>
            <a:round/>
            <a:headEnd/>
            <a:tailEnd/>
          </a:ln>
        </p:spPr>
        <p:txBody>
          <a:bodyPr/>
          <a:lstStyle/>
          <a:p>
            <a:endParaRPr lang="en-US"/>
          </a:p>
        </p:txBody>
      </p:sp>
      <p:sp>
        <p:nvSpPr>
          <p:cNvPr id="192520" name="Rectangle 7"/>
          <p:cNvSpPr>
            <a:spLocks noGrp="1" noChangeArrowheads="1"/>
          </p:cNvSpPr>
          <p:nvPr>
            <p:ph type="title"/>
          </p:nvPr>
        </p:nvSpPr>
        <p:spPr bwMode="auto">
          <a:xfrm>
            <a:off x="0" y="0"/>
            <a:ext cx="7772400" cy="762000"/>
          </a:xfrm>
          <a:noFill/>
          <a:ln>
            <a:miter lim="800000"/>
            <a:headEnd/>
            <a:tailEnd/>
          </a:ln>
        </p:spPr>
        <p:txBody>
          <a:bodyPr vert="horz" wrap="square" lIns="91440" tIns="45720" rIns="91440" bIns="45720" numCol="1" anchor="t" anchorCtr="0" compatLnSpc="1">
            <a:prstTxWarp prst="textNoShape">
              <a:avLst/>
            </a:prstTxWarp>
          </a:bodyPr>
          <a:lstStyle/>
          <a:p>
            <a:r>
              <a:rPr lang="en-US" sz="2000" smtClean="0">
                <a:solidFill>
                  <a:schemeClr val="tx2"/>
                </a:solidFill>
              </a:rPr>
              <a:t>RUNNING ESTIMATE</a:t>
            </a:r>
          </a:p>
        </p:txBody>
      </p:sp>
      <p:sp>
        <p:nvSpPr>
          <p:cNvPr id="192521" name="Rectangle 8"/>
          <p:cNvSpPr>
            <a:spLocks noChangeArrowheads="1"/>
          </p:cNvSpPr>
          <p:nvPr/>
        </p:nvSpPr>
        <p:spPr bwMode="auto">
          <a:xfrm>
            <a:off x="304800" y="357188"/>
            <a:ext cx="8534400" cy="252412"/>
          </a:xfrm>
          <a:prstGeom prst="rect">
            <a:avLst/>
          </a:prstGeom>
          <a:noFill/>
          <a:ln w="9525">
            <a:noFill/>
            <a:miter lim="800000"/>
            <a:headEnd/>
            <a:tailEnd/>
          </a:ln>
        </p:spPr>
        <p:txBody>
          <a:bodyPr/>
          <a:lstStyle/>
          <a:p>
            <a:pPr marL="342900" indent="-342900">
              <a:spcBef>
                <a:spcPct val="20000"/>
              </a:spcBef>
            </a:pPr>
            <a:r>
              <a:rPr lang="en-US" sz="1600" b="1"/>
              <a:t>UNIT:	 		DTG:			EVENT: </a:t>
            </a:r>
          </a:p>
        </p:txBody>
      </p:sp>
      <p:sp>
        <p:nvSpPr>
          <p:cNvPr id="192522" name="Rectangle 9"/>
          <p:cNvSpPr>
            <a:spLocks noChangeArrowheads="1"/>
          </p:cNvSpPr>
          <p:nvPr/>
        </p:nvSpPr>
        <p:spPr bwMode="auto">
          <a:xfrm>
            <a:off x="279400" y="762000"/>
            <a:ext cx="8559800" cy="533400"/>
          </a:xfrm>
          <a:prstGeom prst="rect">
            <a:avLst/>
          </a:prstGeom>
          <a:noFill/>
          <a:ln w="9525">
            <a:noFill/>
            <a:miter lim="800000"/>
            <a:headEnd/>
            <a:tailEnd/>
          </a:ln>
        </p:spPr>
        <p:txBody>
          <a:bodyPr/>
          <a:lstStyle/>
          <a:p>
            <a:pPr marL="342900" indent="-342900">
              <a:spcBef>
                <a:spcPct val="20000"/>
              </a:spcBef>
            </a:pPr>
            <a:r>
              <a:rPr lang="en-US" sz="1400" b="1"/>
              <a:t>V. MAKE A RECOMMENDATION: Commanders may agree on a recommendation, modify it or select and different one . Once the Cmd decides on a COA, preparation for rehearsals begin. Approved COAs are the basis for the Religious Support Plan.</a:t>
            </a:r>
          </a:p>
          <a:p>
            <a:pPr marL="342900" indent="-342900">
              <a:spcBef>
                <a:spcPct val="20000"/>
              </a:spcBef>
            </a:pPr>
            <a:endParaRPr lang="en-US" sz="1400" b="1"/>
          </a:p>
        </p:txBody>
      </p:sp>
      <p:sp>
        <p:nvSpPr>
          <p:cNvPr id="192523" name="Text Box 12"/>
          <p:cNvSpPr txBox="1">
            <a:spLocks noChangeArrowheads="1"/>
          </p:cNvSpPr>
          <p:nvPr/>
        </p:nvSpPr>
        <p:spPr bwMode="auto">
          <a:xfrm>
            <a:off x="381000" y="1520825"/>
            <a:ext cx="8382000" cy="646113"/>
          </a:xfrm>
          <a:prstGeom prst="rect">
            <a:avLst/>
          </a:prstGeom>
          <a:noFill/>
          <a:ln w="19050">
            <a:solidFill>
              <a:schemeClr val="tx1"/>
            </a:solidFill>
            <a:miter lim="800000"/>
            <a:headEnd/>
            <a:tailEnd/>
          </a:ln>
        </p:spPr>
        <p:txBody>
          <a:bodyPr>
            <a:spAutoFit/>
          </a:bodyPr>
          <a:lstStyle/>
          <a:p>
            <a:pPr>
              <a:spcBef>
                <a:spcPct val="50000"/>
              </a:spcBef>
            </a:pPr>
            <a:r>
              <a:rPr lang="en-US" i="1"/>
              <a:t>UMT NEEDS  TO PARTICIPATE IN REHEARSALS IN ORDER TO TEST THE EFFECTIVENESS OF THE RSP </a:t>
            </a:r>
          </a:p>
        </p:txBody>
      </p:sp>
      <p:graphicFrame>
        <p:nvGraphicFramePr>
          <p:cNvPr id="15412" name="Group 52"/>
          <p:cNvGraphicFramePr>
            <a:graphicFrameLocks noGrp="1"/>
          </p:cNvGraphicFramePr>
          <p:nvPr>
            <p:ph idx="1"/>
          </p:nvPr>
        </p:nvGraphicFramePr>
        <p:xfrm>
          <a:off x="685800" y="3027363"/>
          <a:ext cx="7772400" cy="3525840"/>
        </p:xfrm>
        <a:graphic>
          <a:graphicData uri="http://schemas.openxmlformats.org/drawingml/2006/table">
            <a:tbl>
              <a:tblPr/>
              <a:tblGrid>
                <a:gridCol w="2590800"/>
                <a:gridCol w="1371600"/>
                <a:gridCol w="3810000"/>
              </a:tblGrid>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Rehearsal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Location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Back Brief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Rock drill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Combined Arm Rehearsal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CSS Rehearsal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0" y="-4763"/>
          <a:ext cx="9220200" cy="7091363"/>
        </p:xfrm>
        <a:graphic>
          <a:graphicData uri="http://schemas.openxmlformats.org/presentationml/2006/ole">
            <mc:AlternateContent xmlns:mc="http://schemas.openxmlformats.org/markup-compatibility/2006">
              <mc:Choice xmlns:v="urn:schemas-microsoft-com:vml" Requires="v">
                <p:oleObj spid="_x0000_s1027" name="Document" r:id="rId5" imgW="5762011" imgH="7083781" progId="Word.Document.8">
                  <p:embed/>
                </p:oleObj>
              </mc:Choice>
              <mc:Fallback>
                <p:oleObj name="Document" r:id="rId5" imgW="5762011" imgH="7083781" progId="Word.Documen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763"/>
                        <a:ext cx="9220200" cy="709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Text Box 3"/>
          <p:cNvSpPr txBox="1">
            <a:spLocks noChangeArrowheads="1"/>
          </p:cNvSpPr>
          <p:nvPr/>
        </p:nvSpPr>
        <p:spPr bwMode="auto">
          <a:xfrm>
            <a:off x="50800" y="44450"/>
            <a:ext cx="2768600" cy="336550"/>
          </a:xfrm>
          <a:prstGeom prst="rect">
            <a:avLst/>
          </a:prstGeom>
          <a:noFill/>
          <a:ln w="9525">
            <a:noFill/>
            <a:miter lim="800000"/>
            <a:headEnd/>
            <a:tailEnd/>
          </a:ln>
        </p:spPr>
        <p:txBody>
          <a:bodyPr/>
          <a:lstStyle/>
          <a:p>
            <a:r>
              <a:rPr lang="en-US" sz="1600" b="1"/>
              <a:t>Staff Section: Chaplain</a:t>
            </a:r>
          </a:p>
        </p:txBody>
      </p:sp>
      <p:sp>
        <p:nvSpPr>
          <p:cNvPr id="4100" name="Text Box 4"/>
          <p:cNvSpPr txBox="1">
            <a:spLocks noChangeArrowheads="1"/>
          </p:cNvSpPr>
          <p:nvPr/>
        </p:nvSpPr>
        <p:spPr bwMode="auto">
          <a:xfrm>
            <a:off x="3116263" y="44450"/>
            <a:ext cx="2717800" cy="336550"/>
          </a:xfrm>
          <a:prstGeom prst="rect">
            <a:avLst/>
          </a:prstGeom>
          <a:noFill/>
          <a:ln w="9525">
            <a:noFill/>
            <a:miter lim="800000"/>
            <a:headEnd/>
            <a:tailEnd/>
          </a:ln>
        </p:spPr>
        <p:txBody>
          <a:bodyPr wrap="none"/>
          <a:lstStyle/>
          <a:p>
            <a:r>
              <a:rPr lang="en-US" sz="1600" b="1"/>
              <a:t>Prepared By: XXXXX</a:t>
            </a:r>
          </a:p>
        </p:txBody>
      </p:sp>
      <p:sp>
        <p:nvSpPr>
          <p:cNvPr id="4101" name="Text Box 5"/>
          <p:cNvSpPr txBox="1">
            <a:spLocks noChangeArrowheads="1"/>
          </p:cNvSpPr>
          <p:nvPr/>
        </p:nvSpPr>
        <p:spPr bwMode="auto">
          <a:xfrm>
            <a:off x="6896100" y="44450"/>
            <a:ext cx="1333500" cy="336550"/>
          </a:xfrm>
          <a:prstGeom prst="rect">
            <a:avLst/>
          </a:prstGeom>
          <a:noFill/>
          <a:ln w="9525">
            <a:noFill/>
            <a:miter lim="800000"/>
            <a:headEnd/>
            <a:tailEnd/>
          </a:ln>
        </p:spPr>
        <p:txBody>
          <a:bodyPr wrap="none"/>
          <a:lstStyle/>
          <a:p>
            <a:r>
              <a:rPr lang="en-US" sz="1600" b="1"/>
              <a:t>DTG: ######ABC##</a:t>
            </a:r>
          </a:p>
        </p:txBody>
      </p:sp>
      <p:sp>
        <p:nvSpPr>
          <p:cNvPr id="4102" name="Text Box 6"/>
          <p:cNvSpPr txBox="1">
            <a:spLocks noChangeArrowheads="1"/>
          </p:cNvSpPr>
          <p:nvPr/>
        </p:nvSpPr>
        <p:spPr bwMode="auto">
          <a:xfrm>
            <a:off x="2733675" y="2336800"/>
            <a:ext cx="842963" cy="338138"/>
          </a:xfrm>
          <a:prstGeom prst="rect">
            <a:avLst/>
          </a:prstGeom>
          <a:noFill/>
          <a:ln w="9525">
            <a:noFill/>
            <a:miter lim="800000"/>
            <a:headEnd/>
            <a:tailEnd/>
          </a:ln>
        </p:spPr>
        <p:txBody>
          <a:bodyPr>
            <a:spAutoFit/>
          </a:bodyPr>
          <a:lstStyle/>
          <a:p>
            <a:r>
              <a:rPr lang="en-US" sz="1600" b="1"/>
              <a:t>Tasks: </a:t>
            </a:r>
          </a:p>
        </p:txBody>
      </p:sp>
      <p:sp>
        <p:nvSpPr>
          <p:cNvPr id="4103" name="Text Box 7"/>
          <p:cNvSpPr txBox="1">
            <a:spLocks noChangeArrowheads="1"/>
          </p:cNvSpPr>
          <p:nvPr/>
        </p:nvSpPr>
        <p:spPr bwMode="auto">
          <a:xfrm>
            <a:off x="7085013" y="2336800"/>
            <a:ext cx="382587" cy="338138"/>
          </a:xfrm>
          <a:prstGeom prst="rect">
            <a:avLst/>
          </a:prstGeom>
          <a:noFill/>
          <a:ln w="9525">
            <a:noFill/>
            <a:miter lim="800000"/>
            <a:headEnd/>
            <a:tailEnd/>
          </a:ln>
        </p:spPr>
        <p:txBody>
          <a:bodyPr>
            <a:spAutoFit/>
          </a:bodyPr>
          <a:lstStyle/>
          <a:p>
            <a:r>
              <a:rPr lang="en-US" sz="1600" b="1"/>
              <a:t>S </a:t>
            </a:r>
          </a:p>
        </p:txBody>
      </p:sp>
      <p:sp>
        <p:nvSpPr>
          <p:cNvPr id="4104" name="Text Box 8"/>
          <p:cNvSpPr txBox="1">
            <a:spLocks noChangeArrowheads="1"/>
          </p:cNvSpPr>
          <p:nvPr/>
        </p:nvSpPr>
        <p:spPr bwMode="auto">
          <a:xfrm>
            <a:off x="8304213" y="2336800"/>
            <a:ext cx="382587" cy="338138"/>
          </a:xfrm>
          <a:prstGeom prst="rect">
            <a:avLst/>
          </a:prstGeom>
          <a:noFill/>
          <a:ln w="9525">
            <a:noFill/>
            <a:miter lim="800000"/>
            <a:headEnd/>
            <a:tailEnd/>
          </a:ln>
        </p:spPr>
        <p:txBody>
          <a:bodyPr>
            <a:spAutoFit/>
          </a:bodyPr>
          <a:lstStyle/>
          <a:p>
            <a:r>
              <a:rPr lang="en-US" sz="1600" b="1"/>
              <a:t>I</a:t>
            </a:r>
          </a:p>
        </p:txBody>
      </p:sp>
      <p:sp>
        <p:nvSpPr>
          <p:cNvPr id="4105" name="Text Box 10"/>
          <p:cNvSpPr txBox="1">
            <a:spLocks noChangeArrowheads="1"/>
          </p:cNvSpPr>
          <p:nvPr/>
        </p:nvSpPr>
        <p:spPr bwMode="auto">
          <a:xfrm>
            <a:off x="4151313" y="388938"/>
            <a:ext cx="1570037" cy="338137"/>
          </a:xfrm>
          <a:prstGeom prst="rect">
            <a:avLst/>
          </a:prstGeom>
          <a:noFill/>
          <a:ln w="9525">
            <a:noFill/>
            <a:miter lim="800000"/>
            <a:headEnd/>
            <a:tailEnd/>
          </a:ln>
        </p:spPr>
        <p:txBody>
          <a:bodyPr>
            <a:spAutoFit/>
          </a:bodyPr>
          <a:lstStyle/>
          <a:p>
            <a:r>
              <a:rPr lang="en-US" sz="1600" b="1"/>
              <a:t>Assumptions: </a:t>
            </a:r>
          </a:p>
        </p:txBody>
      </p:sp>
      <p:sp>
        <p:nvSpPr>
          <p:cNvPr id="4106" name="Text Box 11"/>
          <p:cNvSpPr txBox="1">
            <a:spLocks noChangeArrowheads="1"/>
          </p:cNvSpPr>
          <p:nvPr/>
        </p:nvSpPr>
        <p:spPr bwMode="auto">
          <a:xfrm>
            <a:off x="50800" y="355600"/>
            <a:ext cx="842963" cy="338138"/>
          </a:xfrm>
          <a:prstGeom prst="rect">
            <a:avLst/>
          </a:prstGeom>
          <a:noFill/>
          <a:ln w="9525">
            <a:noFill/>
            <a:miter lim="800000"/>
            <a:headEnd/>
            <a:tailEnd/>
          </a:ln>
        </p:spPr>
        <p:txBody>
          <a:bodyPr>
            <a:spAutoFit/>
          </a:bodyPr>
          <a:lstStyle/>
          <a:p>
            <a:r>
              <a:rPr lang="en-US" sz="1600" b="1"/>
              <a:t>Facts: </a:t>
            </a:r>
          </a:p>
        </p:txBody>
      </p:sp>
      <p:sp>
        <p:nvSpPr>
          <p:cNvPr id="4107" name="Text Box 12"/>
          <p:cNvSpPr txBox="1">
            <a:spLocks noChangeArrowheads="1"/>
          </p:cNvSpPr>
          <p:nvPr/>
        </p:nvSpPr>
        <p:spPr bwMode="auto">
          <a:xfrm>
            <a:off x="5797550" y="4595813"/>
            <a:ext cx="2759075" cy="479425"/>
          </a:xfrm>
          <a:prstGeom prst="rect">
            <a:avLst/>
          </a:prstGeom>
          <a:noFill/>
          <a:ln w="9525">
            <a:noFill/>
            <a:miter lim="800000"/>
            <a:headEnd/>
            <a:tailEnd/>
          </a:ln>
        </p:spPr>
        <p:txBody>
          <a:bodyPr>
            <a:spAutoFit/>
          </a:bodyPr>
          <a:lstStyle/>
          <a:p>
            <a:pPr>
              <a:lnSpc>
                <a:spcPct val="90000"/>
              </a:lnSpc>
            </a:pPr>
            <a:r>
              <a:rPr lang="en-US" sz="1400" b="1"/>
              <a:t>Issues / Outstanding Key RFIs</a:t>
            </a:r>
          </a:p>
          <a:p>
            <a:pPr>
              <a:lnSpc>
                <a:spcPct val="90000"/>
              </a:lnSpc>
            </a:pPr>
            <a:r>
              <a:rPr lang="en-US" sz="1000"/>
              <a:t>(Submit Thru Deputy BTL CPT)</a:t>
            </a:r>
            <a:r>
              <a:rPr lang="en-US" sz="1400" b="1"/>
              <a:t> </a:t>
            </a:r>
          </a:p>
        </p:txBody>
      </p:sp>
      <p:sp>
        <p:nvSpPr>
          <p:cNvPr id="4108" name="Text Box 13"/>
          <p:cNvSpPr txBox="1">
            <a:spLocks noChangeArrowheads="1"/>
          </p:cNvSpPr>
          <p:nvPr/>
        </p:nvSpPr>
        <p:spPr bwMode="auto">
          <a:xfrm>
            <a:off x="3192463" y="4640263"/>
            <a:ext cx="1916112" cy="338137"/>
          </a:xfrm>
          <a:prstGeom prst="rect">
            <a:avLst/>
          </a:prstGeom>
          <a:noFill/>
          <a:ln w="9525">
            <a:noFill/>
            <a:miter lim="800000"/>
            <a:headEnd/>
            <a:tailEnd/>
          </a:ln>
        </p:spPr>
        <p:txBody>
          <a:bodyPr>
            <a:spAutoFit/>
          </a:bodyPr>
          <a:lstStyle/>
          <a:p>
            <a:r>
              <a:rPr lang="en-US" sz="1600" b="1"/>
              <a:t>Assets Available</a:t>
            </a:r>
          </a:p>
        </p:txBody>
      </p:sp>
      <p:sp>
        <p:nvSpPr>
          <p:cNvPr id="4109" name="Text Box 14"/>
          <p:cNvSpPr txBox="1">
            <a:spLocks noChangeArrowheads="1"/>
          </p:cNvSpPr>
          <p:nvPr/>
        </p:nvSpPr>
        <p:spPr bwMode="auto">
          <a:xfrm>
            <a:off x="741363" y="4640263"/>
            <a:ext cx="1377950" cy="338137"/>
          </a:xfrm>
          <a:prstGeom prst="rect">
            <a:avLst/>
          </a:prstGeom>
          <a:noFill/>
          <a:ln w="9525">
            <a:noFill/>
            <a:miter lim="800000"/>
            <a:headEnd/>
            <a:tailEnd/>
          </a:ln>
        </p:spPr>
        <p:txBody>
          <a:bodyPr>
            <a:spAutoFit/>
          </a:bodyPr>
          <a:lstStyle/>
          <a:p>
            <a:r>
              <a:rPr lang="en-US" sz="1600" b="1"/>
              <a:t>Limitations </a:t>
            </a:r>
          </a:p>
        </p:txBody>
      </p:sp>
      <p:sp>
        <p:nvSpPr>
          <p:cNvPr id="4110" name="Text Box 15"/>
          <p:cNvSpPr txBox="1">
            <a:spLocks noChangeArrowheads="1"/>
          </p:cNvSpPr>
          <p:nvPr/>
        </p:nvSpPr>
        <p:spPr bwMode="auto">
          <a:xfrm>
            <a:off x="0" y="381000"/>
            <a:ext cx="4038600" cy="1570038"/>
          </a:xfrm>
          <a:prstGeom prst="rect">
            <a:avLst/>
          </a:prstGeom>
          <a:noFill/>
          <a:ln w="9525">
            <a:noFill/>
            <a:miter lim="800000"/>
            <a:headEnd/>
            <a:tailEnd/>
          </a:ln>
        </p:spPr>
        <p:txBody>
          <a:bodyPr>
            <a:spAutoFit/>
          </a:bodyPr>
          <a:lstStyle/>
          <a:p>
            <a:endParaRPr lang="en-US" sz="1600"/>
          </a:p>
          <a:p>
            <a:pPr>
              <a:buFontTx/>
              <a:buChar char="•"/>
            </a:pPr>
            <a:endParaRPr lang="en-US" sz="1600"/>
          </a:p>
          <a:p>
            <a:pPr>
              <a:buFontTx/>
              <a:buChar char="•"/>
            </a:pPr>
            <a:endParaRPr lang="en-US" sz="1600"/>
          </a:p>
          <a:p>
            <a:endParaRPr lang="en-US" sz="1600"/>
          </a:p>
          <a:p>
            <a:endParaRPr lang="en-US" sz="1600"/>
          </a:p>
          <a:p>
            <a:endParaRPr lang="en-US" sz="1600"/>
          </a:p>
        </p:txBody>
      </p:sp>
      <p:sp>
        <p:nvSpPr>
          <p:cNvPr id="4111" name="Text Box 16"/>
          <p:cNvSpPr txBox="1">
            <a:spLocks noChangeArrowheads="1"/>
          </p:cNvSpPr>
          <p:nvPr/>
        </p:nvSpPr>
        <p:spPr bwMode="auto">
          <a:xfrm>
            <a:off x="-11113" y="5102225"/>
            <a:ext cx="2916238" cy="852488"/>
          </a:xfrm>
          <a:prstGeom prst="rect">
            <a:avLst/>
          </a:prstGeom>
          <a:noFill/>
          <a:ln w="9525">
            <a:noFill/>
            <a:miter lim="800000"/>
            <a:headEnd/>
            <a:tailEnd/>
          </a:ln>
        </p:spPr>
        <p:txBody>
          <a:bodyPr>
            <a:spAutoFit/>
          </a:bodyPr>
          <a:lstStyle/>
          <a:p>
            <a:pPr algn="l">
              <a:lnSpc>
                <a:spcPct val="130000"/>
              </a:lnSpc>
              <a:buFontTx/>
              <a:buChar char="•"/>
            </a:pPr>
            <a:r>
              <a:rPr lang="en-US" sz="1400" u="none"/>
              <a:t> </a:t>
            </a:r>
            <a:r>
              <a:rPr lang="en-US" sz="1200" u="none"/>
              <a:t>No air transportation assets available</a:t>
            </a:r>
          </a:p>
          <a:p>
            <a:pPr algn="l">
              <a:lnSpc>
                <a:spcPct val="130000"/>
              </a:lnSpc>
              <a:buFontTx/>
              <a:buChar char="•"/>
            </a:pPr>
            <a:r>
              <a:rPr lang="en-US" sz="1200" u="none"/>
              <a:t> Require security escort for ground movement </a:t>
            </a:r>
          </a:p>
        </p:txBody>
      </p:sp>
      <p:sp>
        <p:nvSpPr>
          <p:cNvPr id="4112" name="Text Box 17"/>
          <p:cNvSpPr txBox="1">
            <a:spLocks noChangeArrowheads="1"/>
          </p:cNvSpPr>
          <p:nvPr/>
        </p:nvSpPr>
        <p:spPr bwMode="auto">
          <a:xfrm>
            <a:off x="5257800" y="5105400"/>
            <a:ext cx="3886200" cy="276225"/>
          </a:xfrm>
          <a:prstGeom prst="rect">
            <a:avLst/>
          </a:prstGeom>
          <a:noFill/>
          <a:ln w="9525">
            <a:noFill/>
            <a:miter lim="800000"/>
            <a:headEnd/>
            <a:tailEnd/>
          </a:ln>
        </p:spPr>
        <p:txBody>
          <a:bodyPr>
            <a:spAutoFit/>
          </a:bodyPr>
          <a:lstStyle/>
          <a:p>
            <a:pPr>
              <a:buFontTx/>
              <a:buChar char="•"/>
            </a:pPr>
            <a:r>
              <a:rPr lang="en-US" sz="1200" u="none"/>
              <a:t> How are we going to get Priest to us?</a:t>
            </a:r>
          </a:p>
        </p:txBody>
      </p:sp>
      <p:sp>
        <p:nvSpPr>
          <p:cNvPr id="4113" name="Text Box 18"/>
          <p:cNvSpPr txBox="1">
            <a:spLocks noChangeArrowheads="1"/>
          </p:cNvSpPr>
          <p:nvPr/>
        </p:nvSpPr>
        <p:spPr bwMode="auto">
          <a:xfrm>
            <a:off x="4191000" y="609600"/>
            <a:ext cx="4724400" cy="1662113"/>
          </a:xfrm>
          <a:prstGeom prst="rect">
            <a:avLst/>
          </a:prstGeom>
          <a:noFill/>
          <a:ln w="9525">
            <a:noFill/>
            <a:miter lim="800000"/>
            <a:headEnd/>
            <a:tailEnd/>
          </a:ln>
        </p:spPr>
        <p:txBody>
          <a:bodyPr>
            <a:spAutoFit/>
          </a:bodyPr>
          <a:lstStyle/>
          <a:p>
            <a:pPr algn="l">
              <a:spcBef>
                <a:spcPct val="50000"/>
              </a:spcBef>
              <a:buFontTx/>
              <a:buChar char="•"/>
            </a:pPr>
            <a:r>
              <a:rPr lang="en-US" sz="1200" u="none"/>
              <a:t>Will have tent for chapel services and counseling</a:t>
            </a:r>
          </a:p>
          <a:p>
            <a:pPr algn="l">
              <a:spcBef>
                <a:spcPct val="50000"/>
              </a:spcBef>
              <a:buFontTx/>
              <a:buChar char="•"/>
            </a:pPr>
            <a:r>
              <a:rPr lang="en-US" sz="1200" u="none"/>
              <a:t>Will encounter at least two significantly different forms of Islam (Taliban = extremist, Sunni  of Hanafi School, heavily influenced by Sufism = mystical and tolerant)  </a:t>
            </a:r>
          </a:p>
          <a:p>
            <a:pPr algn="l">
              <a:spcBef>
                <a:spcPct val="50000"/>
              </a:spcBef>
              <a:buFontTx/>
              <a:buChar char="•"/>
            </a:pPr>
            <a:r>
              <a:rPr lang="en-US" sz="1200" u="none"/>
              <a:t>Important to engage the local Mullahs</a:t>
            </a:r>
          </a:p>
          <a:p>
            <a:pPr algn="l">
              <a:spcBef>
                <a:spcPct val="50000"/>
              </a:spcBef>
              <a:buFontTx/>
              <a:buChar char="•"/>
            </a:pPr>
            <a:r>
              <a:rPr lang="en-US" sz="1200" u="none"/>
              <a:t>Some Mullahs have  been known to blow off Commanders preferring to speak with Chaplain as fellow religious leader</a:t>
            </a:r>
          </a:p>
        </p:txBody>
      </p:sp>
      <p:sp>
        <p:nvSpPr>
          <p:cNvPr id="4114" name="Text Box 19"/>
          <p:cNvSpPr txBox="1">
            <a:spLocks noChangeArrowheads="1"/>
          </p:cNvSpPr>
          <p:nvPr/>
        </p:nvSpPr>
        <p:spPr bwMode="auto">
          <a:xfrm>
            <a:off x="0" y="2667000"/>
            <a:ext cx="6553200" cy="2000250"/>
          </a:xfrm>
          <a:prstGeom prst="rect">
            <a:avLst/>
          </a:prstGeom>
          <a:noFill/>
          <a:ln w="9525">
            <a:noFill/>
            <a:miter lim="800000"/>
            <a:headEnd/>
            <a:tailEnd/>
          </a:ln>
        </p:spPr>
        <p:txBody>
          <a:bodyPr>
            <a:spAutoFit/>
          </a:bodyPr>
          <a:lstStyle/>
          <a:p>
            <a:pPr algn="l">
              <a:spcBef>
                <a:spcPct val="50000"/>
              </a:spcBef>
              <a:buFontTx/>
              <a:buChar char="•"/>
            </a:pPr>
            <a:r>
              <a:rPr lang="en-US" sz="1600"/>
              <a:t> </a:t>
            </a:r>
            <a:r>
              <a:rPr lang="en-US" sz="1200" u="none"/>
              <a:t>Will provide weekly worship services, religious support, and counseling to all troops attached to CAV, including Troops located at COPS</a:t>
            </a:r>
          </a:p>
          <a:p>
            <a:pPr algn="l">
              <a:spcBef>
                <a:spcPct val="50000"/>
              </a:spcBef>
              <a:buFontTx/>
              <a:buChar char="•"/>
            </a:pPr>
            <a:r>
              <a:rPr lang="en-US" sz="1200" u="none"/>
              <a:t>Will perform Protestant Services at FOB Dallas every Sunday at 0800 and 1800</a:t>
            </a:r>
          </a:p>
          <a:p>
            <a:pPr algn="l">
              <a:spcBef>
                <a:spcPct val="50000"/>
              </a:spcBef>
              <a:buFontTx/>
              <a:buChar char="•"/>
            </a:pPr>
            <a:r>
              <a:rPr lang="en-US" sz="1200" u="none"/>
              <a:t>Will provide for Catholic Service every Tuesday at FOB Dallas at 1700</a:t>
            </a:r>
          </a:p>
          <a:p>
            <a:pPr algn="l">
              <a:spcBef>
                <a:spcPct val="50000"/>
              </a:spcBef>
              <a:buFontTx/>
              <a:buChar char="•"/>
            </a:pPr>
            <a:r>
              <a:rPr lang="en-US" sz="1200" u="none"/>
              <a:t>Will provide for LDS Service every Monday at 2000</a:t>
            </a:r>
          </a:p>
          <a:p>
            <a:pPr algn="l">
              <a:spcBef>
                <a:spcPct val="50000"/>
              </a:spcBef>
              <a:buFontTx/>
              <a:buChar char="•"/>
            </a:pPr>
            <a:r>
              <a:rPr lang="en-US" sz="1200" u="none"/>
              <a:t> Provide Casualty ministry as needed</a:t>
            </a:r>
          </a:p>
          <a:p>
            <a:pPr>
              <a:spcBef>
                <a:spcPct val="50000"/>
              </a:spcBef>
            </a:pPr>
            <a:endParaRPr lang="en-US" sz="1600"/>
          </a:p>
        </p:txBody>
      </p:sp>
      <p:sp>
        <p:nvSpPr>
          <p:cNvPr id="4115" name="Text Box 20"/>
          <p:cNvSpPr txBox="1">
            <a:spLocks noChangeArrowheads="1"/>
          </p:cNvSpPr>
          <p:nvPr/>
        </p:nvSpPr>
        <p:spPr bwMode="auto">
          <a:xfrm>
            <a:off x="2895600" y="5105400"/>
            <a:ext cx="2209800" cy="1508125"/>
          </a:xfrm>
          <a:prstGeom prst="rect">
            <a:avLst/>
          </a:prstGeom>
          <a:noFill/>
          <a:ln w="9525">
            <a:noFill/>
            <a:miter lim="800000"/>
            <a:headEnd/>
            <a:tailEnd/>
          </a:ln>
        </p:spPr>
        <p:txBody>
          <a:bodyPr>
            <a:spAutoFit/>
          </a:bodyPr>
          <a:lstStyle/>
          <a:p>
            <a:pPr>
              <a:spcBef>
                <a:spcPct val="50000"/>
              </a:spcBef>
              <a:buFontTx/>
              <a:buChar char="•"/>
            </a:pPr>
            <a:r>
              <a:rPr lang="en-US" sz="1400" u="none" dirty="0"/>
              <a:t> </a:t>
            </a:r>
            <a:r>
              <a:rPr lang="en-US" sz="1200" dirty="0"/>
              <a:t>R</a:t>
            </a:r>
            <a:r>
              <a:rPr lang="en-US" sz="1200" u="none" dirty="0" smtClean="0"/>
              <a:t>eligious affairs specialist</a:t>
            </a:r>
            <a:endParaRPr lang="en-US" sz="1200" u="none" dirty="0"/>
          </a:p>
          <a:p>
            <a:pPr>
              <a:spcBef>
                <a:spcPct val="50000"/>
              </a:spcBef>
              <a:buFontTx/>
              <a:buChar char="•"/>
            </a:pPr>
            <a:r>
              <a:rPr lang="en-US" sz="1200" u="none" dirty="0"/>
              <a:t> Catholic Priest and LDS Leader available</a:t>
            </a:r>
          </a:p>
          <a:p>
            <a:pPr>
              <a:spcBef>
                <a:spcPct val="50000"/>
              </a:spcBef>
              <a:buFontTx/>
              <a:buChar char="•"/>
            </a:pPr>
            <a:r>
              <a:rPr lang="en-US" sz="1200" u="none" dirty="0"/>
              <a:t> Will deploy with 90 days of religious supplies</a:t>
            </a:r>
          </a:p>
          <a:p>
            <a:pPr>
              <a:spcBef>
                <a:spcPct val="50000"/>
              </a:spcBef>
              <a:buFontTx/>
              <a:buChar char="•"/>
            </a:pPr>
            <a:r>
              <a:rPr lang="en-US" sz="1200" u="none" dirty="0"/>
              <a:t>UMT has non-tactical vehicle</a:t>
            </a:r>
          </a:p>
        </p:txBody>
      </p:sp>
      <p:sp>
        <p:nvSpPr>
          <p:cNvPr id="4116" name="Text Box 22"/>
          <p:cNvSpPr txBox="1">
            <a:spLocks noChangeArrowheads="1"/>
          </p:cNvSpPr>
          <p:nvPr/>
        </p:nvSpPr>
        <p:spPr bwMode="auto">
          <a:xfrm>
            <a:off x="6858000" y="2743200"/>
            <a:ext cx="685800" cy="276225"/>
          </a:xfrm>
          <a:prstGeom prst="rect">
            <a:avLst/>
          </a:prstGeom>
          <a:noFill/>
          <a:ln w="9525">
            <a:noFill/>
            <a:miter lim="800000"/>
            <a:headEnd/>
            <a:tailEnd/>
          </a:ln>
        </p:spPr>
        <p:txBody>
          <a:bodyPr>
            <a:spAutoFit/>
          </a:bodyPr>
          <a:lstStyle/>
          <a:p>
            <a:pPr>
              <a:spcBef>
                <a:spcPct val="50000"/>
              </a:spcBef>
            </a:pPr>
            <a:r>
              <a:rPr lang="en-US" sz="1200"/>
              <a:t>X</a:t>
            </a:r>
          </a:p>
        </p:txBody>
      </p:sp>
      <p:sp>
        <p:nvSpPr>
          <p:cNvPr id="4117" name="Text Box 23"/>
          <p:cNvSpPr txBox="1">
            <a:spLocks noChangeArrowheads="1"/>
          </p:cNvSpPr>
          <p:nvPr/>
        </p:nvSpPr>
        <p:spPr bwMode="auto">
          <a:xfrm>
            <a:off x="0" y="609600"/>
            <a:ext cx="4038600" cy="1384300"/>
          </a:xfrm>
          <a:prstGeom prst="rect">
            <a:avLst/>
          </a:prstGeom>
          <a:noFill/>
          <a:ln w="9525">
            <a:noFill/>
            <a:miter lim="800000"/>
            <a:headEnd/>
            <a:tailEnd/>
          </a:ln>
        </p:spPr>
        <p:txBody>
          <a:bodyPr>
            <a:spAutoFit/>
          </a:bodyPr>
          <a:lstStyle/>
          <a:p>
            <a:pPr algn="l">
              <a:spcBef>
                <a:spcPct val="50000"/>
              </a:spcBef>
              <a:buFontTx/>
              <a:buChar char="•"/>
            </a:pPr>
            <a:r>
              <a:rPr lang="en-US" sz="1200" u="none"/>
              <a:t>15 Feb – Liberation Day (often celebrated with gunfire) </a:t>
            </a:r>
          </a:p>
          <a:p>
            <a:pPr algn="l">
              <a:spcBef>
                <a:spcPct val="50000"/>
              </a:spcBef>
              <a:buFontTx/>
              <a:buChar char="•"/>
            </a:pPr>
            <a:r>
              <a:rPr lang="en-US" sz="1200" u="none"/>
              <a:t>25 Feb – Ash Weds (Christian and Catholic holiday) </a:t>
            </a:r>
          </a:p>
          <a:p>
            <a:pPr algn="l">
              <a:spcBef>
                <a:spcPct val="50000"/>
              </a:spcBef>
              <a:buFontTx/>
              <a:buChar char="•"/>
            </a:pPr>
            <a:r>
              <a:rPr lang="en-US" sz="1200" u="none"/>
              <a:t>Require Security Escort </a:t>
            </a:r>
          </a:p>
          <a:p>
            <a:pPr algn="l">
              <a:spcBef>
                <a:spcPct val="50000"/>
              </a:spcBef>
              <a:buFontTx/>
              <a:buChar char="•"/>
            </a:pPr>
            <a:r>
              <a:rPr lang="en-US" sz="1200" u="none"/>
              <a:t>Primarily Located at FOB Dallas</a:t>
            </a:r>
          </a:p>
          <a:p>
            <a:pPr algn="l">
              <a:spcBef>
                <a:spcPct val="50000"/>
              </a:spcBef>
              <a:buFontTx/>
              <a:buChar char="•"/>
            </a:pPr>
            <a:r>
              <a:rPr lang="en-US" sz="1200" u="none"/>
              <a:t>Will circulate the AOR with SCO and CSM</a:t>
            </a:r>
          </a:p>
        </p:txBody>
      </p:sp>
      <p:sp>
        <p:nvSpPr>
          <p:cNvPr id="4118" name="Text Box 24"/>
          <p:cNvSpPr txBox="1">
            <a:spLocks noChangeArrowheads="1"/>
          </p:cNvSpPr>
          <p:nvPr/>
        </p:nvSpPr>
        <p:spPr bwMode="auto">
          <a:xfrm>
            <a:off x="7391400" y="3810000"/>
            <a:ext cx="609600" cy="369888"/>
          </a:xfrm>
          <a:prstGeom prst="rect">
            <a:avLst/>
          </a:prstGeom>
          <a:noFill/>
          <a:ln w="9525">
            <a:noFill/>
            <a:miter lim="800000"/>
            <a:headEnd/>
            <a:tailEnd/>
          </a:ln>
        </p:spPr>
        <p:txBody>
          <a:bodyPr>
            <a:spAutoFit/>
          </a:bodyPr>
          <a:lstStyle/>
          <a:p>
            <a:pPr>
              <a:spcBef>
                <a:spcPct val="50000"/>
              </a:spcBef>
            </a:pPr>
            <a:endParaRPr lang="en-US"/>
          </a:p>
        </p:txBody>
      </p:sp>
      <p:sp>
        <p:nvSpPr>
          <p:cNvPr id="4119" name="Text Box 25"/>
          <p:cNvSpPr txBox="1">
            <a:spLocks noChangeArrowheads="1"/>
          </p:cNvSpPr>
          <p:nvPr/>
        </p:nvSpPr>
        <p:spPr bwMode="auto">
          <a:xfrm>
            <a:off x="8077200" y="3124200"/>
            <a:ext cx="685800" cy="276225"/>
          </a:xfrm>
          <a:prstGeom prst="rect">
            <a:avLst/>
          </a:prstGeom>
          <a:noFill/>
          <a:ln w="9525">
            <a:noFill/>
            <a:miter lim="800000"/>
            <a:headEnd/>
            <a:tailEnd/>
          </a:ln>
        </p:spPr>
        <p:txBody>
          <a:bodyPr>
            <a:spAutoFit/>
          </a:bodyPr>
          <a:lstStyle/>
          <a:p>
            <a:pPr>
              <a:spcBef>
                <a:spcPct val="50000"/>
              </a:spcBef>
            </a:pPr>
            <a:r>
              <a:rPr lang="en-US" sz="1200"/>
              <a:t>X</a:t>
            </a:r>
          </a:p>
        </p:txBody>
      </p:sp>
      <p:sp>
        <p:nvSpPr>
          <p:cNvPr id="4120" name="TextBox 26"/>
          <p:cNvSpPr txBox="1">
            <a:spLocks noChangeArrowheads="1"/>
          </p:cNvSpPr>
          <p:nvPr/>
        </p:nvSpPr>
        <p:spPr bwMode="auto">
          <a:xfrm>
            <a:off x="7467600" y="3581400"/>
            <a:ext cx="533400" cy="369888"/>
          </a:xfrm>
          <a:prstGeom prst="rect">
            <a:avLst/>
          </a:prstGeom>
          <a:noFill/>
          <a:ln w="9525">
            <a:noFill/>
            <a:miter lim="800000"/>
            <a:headEnd/>
            <a:tailEnd/>
          </a:ln>
        </p:spPr>
        <p:txBody>
          <a:bodyPr>
            <a:spAutoFit/>
          </a:bodyPr>
          <a:lstStyle/>
          <a:p>
            <a:endParaRPr lang="en-US"/>
          </a:p>
        </p:txBody>
      </p:sp>
      <p:sp>
        <p:nvSpPr>
          <p:cNvPr id="4121" name="TextBox 26"/>
          <p:cNvSpPr txBox="1">
            <a:spLocks noChangeArrowheads="1"/>
          </p:cNvSpPr>
          <p:nvPr/>
        </p:nvSpPr>
        <p:spPr bwMode="auto">
          <a:xfrm>
            <a:off x="8153400" y="3352800"/>
            <a:ext cx="533400" cy="276225"/>
          </a:xfrm>
          <a:prstGeom prst="rect">
            <a:avLst/>
          </a:prstGeom>
          <a:noFill/>
          <a:ln w="9525">
            <a:noFill/>
            <a:miter lim="800000"/>
            <a:headEnd/>
            <a:tailEnd/>
          </a:ln>
        </p:spPr>
        <p:txBody>
          <a:bodyPr>
            <a:spAutoFit/>
          </a:bodyPr>
          <a:lstStyle/>
          <a:p>
            <a:r>
              <a:rPr lang="en-US" sz="1200"/>
              <a:t>X</a:t>
            </a:r>
          </a:p>
        </p:txBody>
      </p:sp>
      <p:sp>
        <p:nvSpPr>
          <p:cNvPr id="4122" name="TextBox 27"/>
          <p:cNvSpPr txBox="1">
            <a:spLocks noChangeArrowheads="1"/>
          </p:cNvSpPr>
          <p:nvPr/>
        </p:nvSpPr>
        <p:spPr bwMode="auto">
          <a:xfrm>
            <a:off x="8153400" y="3581400"/>
            <a:ext cx="533400" cy="276225"/>
          </a:xfrm>
          <a:prstGeom prst="rect">
            <a:avLst/>
          </a:prstGeom>
          <a:noFill/>
          <a:ln w="9525">
            <a:noFill/>
            <a:miter lim="800000"/>
            <a:headEnd/>
            <a:tailEnd/>
          </a:ln>
        </p:spPr>
        <p:txBody>
          <a:bodyPr>
            <a:spAutoFit/>
          </a:bodyPr>
          <a:lstStyle/>
          <a:p>
            <a:r>
              <a:rPr lang="en-US" sz="1200"/>
              <a:t>X</a:t>
            </a:r>
          </a:p>
        </p:txBody>
      </p:sp>
      <p:sp>
        <p:nvSpPr>
          <p:cNvPr id="4123" name="TextBox 28"/>
          <p:cNvSpPr txBox="1">
            <a:spLocks noChangeArrowheads="1"/>
          </p:cNvSpPr>
          <p:nvPr/>
        </p:nvSpPr>
        <p:spPr bwMode="auto">
          <a:xfrm>
            <a:off x="8153400" y="3886200"/>
            <a:ext cx="533400" cy="276225"/>
          </a:xfrm>
          <a:prstGeom prst="rect">
            <a:avLst/>
          </a:prstGeom>
          <a:noFill/>
          <a:ln w="9525">
            <a:noFill/>
            <a:miter lim="800000"/>
            <a:headEnd/>
            <a:tailEnd/>
          </a:ln>
        </p:spPr>
        <p:txBody>
          <a:bodyPr>
            <a:spAutoFit/>
          </a:bodyPr>
          <a:lstStyle/>
          <a:p>
            <a:r>
              <a:rPr lang="en-US" sz="1200"/>
              <a:t>X</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1021</Words>
  <Application>Microsoft Office PowerPoint</Application>
  <PresentationFormat>On-screen Show (4:3)</PresentationFormat>
  <Paragraphs>189</Paragraphs>
  <Slides>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Times New Roman</vt:lpstr>
      <vt:lpstr>Office Theme</vt:lpstr>
      <vt:lpstr>Document</vt:lpstr>
      <vt:lpstr>RUNNING ESTIMATE</vt:lpstr>
      <vt:lpstr>PowerPoint Presentation</vt:lpstr>
      <vt:lpstr>RUNNING ESTIMATE</vt:lpstr>
      <vt:lpstr>RUNNING ESTIMATE</vt:lpstr>
      <vt:lpstr>RUNNING ESTIMATE</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ESTIMATE</dc:title>
  <dc:creator>dennis.hysom</dc:creator>
  <cp:lastModifiedBy>DoD Admin</cp:lastModifiedBy>
  <cp:revision>4</cp:revision>
  <dcterms:created xsi:type="dcterms:W3CDTF">2013-05-08T12:28:41Z</dcterms:created>
  <dcterms:modified xsi:type="dcterms:W3CDTF">2018-02-13T15:07:41Z</dcterms:modified>
</cp:coreProperties>
</file>