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DD80BB-9145-4BB4-9CD7-985C76BE2443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702A6F-F09D-47AA-B363-29DA7F6CC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ED22-FF42-4179-A792-9DF1387E2F7A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1D4F-FADD-43EB-9E1C-82F71D63A6F0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55E-6BBF-4B41-8D6D-13DDC5D9C3F5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A585-15C2-4E06-977B-87FC00528C5C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293E-5EF8-4817-9C31-FAD652ED0EBA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65A3-52F3-4037-BCAF-D5AE4C49C4E2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6007-DF57-4779-9F6F-725103D0A17F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5F44-5BC3-40EC-BE36-3DCD978F6C74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E77F-2886-446C-8641-1CAA7AF184BB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757B-4F14-4DF5-BA60-67F2EC934349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B063-574E-470D-B5BF-8F61CDC267FD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C2DD3-236D-4E2D-9264-87AD9D90E73E}" type="datetime1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C1569-5CCF-4F39-AC85-35915AAA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4648200" y="533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*Medical RA request must be channeled thru Medical Facility Commander (MFC)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28600"/>
            <a:ext cx="3124200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SM w/ Religious Accommodation (RA)requirement.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838200"/>
            <a:ext cx="381000" cy="24622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838200"/>
            <a:ext cx="381000" cy="24622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838201"/>
            <a:ext cx="1905000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Is the RA Medical?</a:t>
            </a:r>
            <a:endParaRPr lang="en-US" sz="1000" dirty="0"/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>
          <a:xfrm>
            <a:off x="4457700" y="474821"/>
            <a:ext cx="0" cy="363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6" idx="1"/>
          </p:cNvCxnSpPr>
          <p:nvPr/>
        </p:nvCxnSpPr>
        <p:spPr>
          <a:xfrm flipV="1">
            <a:off x="5410200" y="961311"/>
            <a:ext cx="15240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1"/>
            <a:endCxn id="5" idx="3"/>
          </p:cNvCxnSpPr>
          <p:nvPr/>
        </p:nvCxnSpPr>
        <p:spPr>
          <a:xfrm flipH="1" flipV="1">
            <a:off x="2667000" y="961311"/>
            <a:ext cx="838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1447800"/>
            <a:ext cx="1752600" cy="55399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</a:t>
            </a:r>
            <a:r>
              <a:rPr lang="en-US" sz="1000" dirty="0" smtClean="0"/>
              <a:t>ubmit request for RA to immediate commander in memorandum format.</a:t>
            </a:r>
            <a:endParaRPr lang="en-US" sz="1000" dirty="0"/>
          </a:p>
        </p:txBody>
      </p:sp>
      <p:cxnSp>
        <p:nvCxnSpPr>
          <p:cNvPr id="22" name="Straight Arrow Connector 21"/>
          <p:cNvCxnSpPr>
            <a:stCxn id="5" idx="2"/>
            <a:endCxn id="21" idx="0"/>
          </p:cNvCxnSpPr>
          <p:nvPr/>
        </p:nvCxnSpPr>
        <p:spPr>
          <a:xfrm>
            <a:off x="2476500" y="1084421"/>
            <a:ext cx="0" cy="3633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4000" y="3505200"/>
            <a:ext cx="1905000" cy="86177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Commanders have 10 working day to review (receiving guidance from Chaplain and JAG) to approve or disapprove verbally or in writing. </a:t>
            </a:r>
            <a:endParaRPr lang="en-US" sz="1000" dirty="0"/>
          </a:p>
        </p:txBody>
      </p:sp>
      <p:cxnSp>
        <p:nvCxnSpPr>
          <p:cNvPr id="27" name="Straight Arrow Connector 26"/>
          <p:cNvCxnSpPr>
            <a:stCxn id="21" idx="2"/>
            <a:endCxn id="91" idx="0"/>
          </p:cNvCxnSpPr>
          <p:nvPr/>
        </p:nvCxnSpPr>
        <p:spPr>
          <a:xfrm>
            <a:off x="2476500" y="2001798"/>
            <a:ext cx="0" cy="2080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2000" y="4876800"/>
            <a:ext cx="914400" cy="24622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Approved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914400" cy="24622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Disapproved</a:t>
            </a:r>
            <a:endParaRPr lang="en-US" sz="1000" dirty="0"/>
          </a:p>
        </p:txBody>
      </p:sp>
      <p:cxnSp>
        <p:nvCxnSpPr>
          <p:cNvPr id="39" name="Straight Arrow Connector 38"/>
          <p:cNvCxnSpPr>
            <a:stCxn id="26" idx="2"/>
            <a:endCxn id="37" idx="0"/>
          </p:cNvCxnSpPr>
          <p:nvPr/>
        </p:nvCxnSpPr>
        <p:spPr>
          <a:xfrm flipH="1">
            <a:off x="1219200" y="4366974"/>
            <a:ext cx="1257300" cy="5098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6" idx="2"/>
            <a:endCxn id="38" idx="0"/>
          </p:cNvCxnSpPr>
          <p:nvPr/>
        </p:nvCxnSpPr>
        <p:spPr>
          <a:xfrm>
            <a:off x="2476500" y="4366974"/>
            <a:ext cx="1257300" cy="5098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8600" y="5715000"/>
            <a:ext cx="1981200" cy="861774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Commander’s Approval expires when he/she  relinquishes command.  Commander  can later revoke approval if it conflicts with military necessity. </a:t>
            </a:r>
            <a:endParaRPr lang="en-US" sz="1000" dirty="0"/>
          </a:p>
        </p:txBody>
      </p:sp>
      <p:cxnSp>
        <p:nvCxnSpPr>
          <p:cNvPr id="46" name="Straight Arrow Connector 45"/>
          <p:cNvCxnSpPr>
            <a:stCxn id="37" idx="2"/>
            <a:endCxn id="45" idx="0"/>
          </p:cNvCxnSpPr>
          <p:nvPr/>
        </p:nvCxnSpPr>
        <p:spPr>
          <a:xfrm>
            <a:off x="1219200" y="5123021"/>
            <a:ext cx="0" cy="5919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743200" y="5562600"/>
            <a:ext cx="1981200" cy="101566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If a commander determines partial or complete denial is appropriate, he/she will prepare a memorandum specifying the basis for denial and provide a copy of the memorandum to the soldier.</a:t>
            </a:r>
            <a:endParaRPr lang="en-US" sz="1000" dirty="0"/>
          </a:p>
        </p:txBody>
      </p:sp>
      <p:cxnSp>
        <p:nvCxnSpPr>
          <p:cNvPr id="59" name="Straight Arrow Connector 58"/>
          <p:cNvCxnSpPr>
            <a:stCxn id="38" idx="2"/>
            <a:endCxn id="56" idx="0"/>
          </p:cNvCxnSpPr>
          <p:nvPr/>
        </p:nvCxnSpPr>
        <p:spPr>
          <a:xfrm>
            <a:off x="3733800" y="5123021"/>
            <a:ext cx="0" cy="4395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524000" y="2209800"/>
            <a:ext cx="1905000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Is request related to uniform or grooming standards already  denied in AR 670-1?</a:t>
            </a:r>
            <a:endParaRPr lang="en-US" sz="1000" dirty="0"/>
          </a:p>
        </p:txBody>
      </p:sp>
      <p:cxnSp>
        <p:nvCxnSpPr>
          <p:cNvPr id="109" name="Straight Arrow Connector 108"/>
          <p:cNvCxnSpPr>
            <a:stCxn id="91" idx="1"/>
            <a:endCxn id="112" idx="3"/>
          </p:cNvCxnSpPr>
          <p:nvPr/>
        </p:nvCxnSpPr>
        <p:spPr>
          <a:xfrm flipH="1" flipV="1">
            <a:off x="1066800" y="2485311"/>
            <a:ext cx="457200" cy="14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85800" y="2362200"/>
            <a:ext cx="381000" cy="24622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Yes</a:t>
            </a:r>
            <a:endParaRPr lang="en-US" sz="1000" dirty="0"/>
          </a:p>
        </p:txBody>
      </p:sp>
      <p:cxnSp>
        <p:nvCxnSpPr>
          <p:cNvPr id="115" name="Straight Arrow Connector 114"/>
          <p:cNvCxnSpPr>
            <a:stCxn id="112" idx="0"/>
            <a:endCxn id="118" idx="2"/>
          </p:cNvCxnSpPr>
          <p:nvPr/>
        </p:nvCxnSpPr>
        <p:spPr>
          <a:xfrm flipV="1">
            <a:off x="876300" y="1238310"/>
            <a:ext cx="0" cy="11238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152400" y="838200"/>
            <a:ext cx="1447800" cy="40011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W</a:t>
            </a:r>
            <a:r>
              <a:rPr lang="en-US" sz="1000" dirty="0" smtClean="0"/>
              <a:t>ill not be entertained .</a:t>
            </a:r>
            <a:br>
              <a:rPr lang="en-US" sz="1000" dirty="0" smtClean="0"/>
            </a:br>
            <a:r>
              <a:rPr lang="en-US" sz="1000" dirty="0" smtClean="0"/>
              <a:t>AR 600-20</a:t>
            </a:r>
            <a:endParaRPr lang="en-US" sz="1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86000" y="3048000"/>
            <a:ext cx="381000" cy="24622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No</a:t>
            </a:r>
            <a:endParaRPr lang="en-US" sz="1000" dirty="0"/>
          </a:p>
        </p:txBody>
      </p:sp>
      <p:cxnSp>
        <p:nvCxnSpPr>
          <p:cNvPr id="133" name="Straight Arrow Connector 132"/>
          <p:cNvCxnSpPr>
            <a:stCxn id="91" idx="2"/>
            <a:endCxn id="128" idx="0"/>
          </p:cNvCxnSpPr>
          <p:nvPr/>
        </p:nvCxnSpPr>
        <p:spPr>
          <a:xfrm>
            <a:off x="2476500" y="2763798"/>
            <a:ext cx="0" cy="2842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28" idx="2"/>
            <a:endCxn id="26" idx="0"/>
          </p:cNvCxnSpPr>
          <p:nvPr/>
        </p:nvCxnSpPr>
        <p:spPr>
          <a:xfrm>
            <a:off x="2476500" y="3294221"/>
            <a:ext cx="0" cy="2109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029200" y="5867400"/>
            <a:ext cx="1981200" cy="40011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Appeals process automatically initiated  (see page 2)</a:t>
            </a:r>
            <a:endParaRPr lang="en-US" sz="1000" dirty="0"/>
          </a:p>
        </p:txBody>
      </p:sp>
      <p:cxnSp>
        <p:nvCxnSpPr>
          <p:cNvPr id="171" name="Straight Arrow Connector 170"/>
          <p:cNvCxnSpPr>
            <a:stCxn id="56" idx="3"/>
            <a:endCxn id="155" idx="1"/>
          </p:cNvCxnSpPr>
          <p:nvPr/>
        </p:nvCxnSpPr>
        <p:spPr>
          <a:xfrm flipV="1">
            <a:off x="4724400" y="6067455"/>
            <a:ext cx="304800" cy="29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48400" y="1752600"/>
            <a:ext cx="1752600" cy="55399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RA request referred to an ad hoc  committee established by the MFC. </a:t>
            </a:r>
            <a:endParaRPr lang="en-US" sz="1000" dirty="0"/>
          </a:p>
        </p:txBody>
      </p:sp>
      <p:cxnSp>
        <p:nvCxnSpPr>
          <p:cNvPr id="32" name="Straight Arrow Connector 31"/>
          <p:cNvCxnSpPr>
            <a:stCxn id="6" idx="2"/>
            <a:endCxn id="31" idx="0"/>
          </p:cNvCxnSpPr>
          <p:nvPr/>
        </p:nvCxnSpPr>
        <p:spPr>
          <a:xfrm>
            <a:off x="7124700" y="1084421"/>
            <a:ext cx="0" cy="6681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00600" y="1143000"/>
            <a:ext cx="228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*SM may request accommodation for </a:t>
            </a:r>
            <a:r>
              <a:rPr lang="en-US" sz="1000" u="sng" dirty="0" smtClean="0"/>
              <a:t>non-emergency or non-life threatening illness or injury.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0" y="2590800"/>
            <a:ext cx="3581400" cy="14773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The medical boards  report to the MFR:</a:t>
            </a:r>
          </a:p>
          <a:p>
            <a:pPr lvl="0"/>
            <a:r>
              <a:rPr lang="en-US" sz="1000" dirty="0" smtClean="0"/>
              <a:t>1. Proposed treatment required.</a:t>
            </a:r>
          </a:p>
          <a:p>
            <a:pPr lvl="0"/>
            <a:r>
              <a:rPr lang="en-US" sz="1000" dirty="0" smtClean="0"/>
              <a:t>2. The need for the medical care refused by the SM.</a:t>
            </a:r>
          </a:p>
          <a:p>
            <a:pPr lvl="0"/>
            <a:r>
              <a:rPr lang="en-US" sz="1000" dirty="0" smtClean="0"/>
              <a:t>3. Reasonableness of the SM’s refusal.</a:t>
            </a:r>
          </a:p>
          <a:p>
            <a:pPr lvl="0"/>
            <a:r>
              <a:rPr lang="en-US" sz="1000" dirty="0" smtClean="0"/>
              <a:t>4. Evidence that the SM was given the opportunity to appear before the board.</a:t>
            </a:r>
          </a:p>
          <a:p>
            <a:pPr lvl="0"/>
            <a:r>
              <a:rPr lang="en-US" sz="1000" dirty="0" smtClean="0"/>
              <a:t>5. The effects of accommodation on the SM’s health and ability to carry out assigned tasks.</a:t>
            </a:r>
          </a:p>
          <a:p>
            <a:pPr algn="ctr"/>
            <a:endParaRPr lang="en-US" sz="1000" dirty="0"/>
          </a:p>
        </p:txBody>
      </p:sp>
      <p:cxnSp>
        <p:nvCxnSpPr>
          <p:cNvPr id="73" name="Straight Arrow Connector 72"/>
          <p:cNvCxnSpPr>
            <a:stCxn id="31" idx="2"/>
            <a:endCxn id="71" idx="0"/>
          </p:cNvCxnSpPr>
          <p:nvPr/>
        </p:nvCxnSpPr>
        <p:spPr>
          <a:xfrm>
            <a:off x="7124700" y="2306598"/>
            <a:ext cx="0" cy="2842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181600" y="4572000"/>
            <a:ext cx="762000" cy="24622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Approved</a:t>
            </a:r>
            <a:endParaRPr lang="en-US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7315200" y="4572001"/>
            <a:ext cx="990600" cy="24622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Disapproved</a:t>
            </a:r>
            <a:endParaRPr lang="en-US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6934200" y="5181600"/>
            <a:ext cx="1752600" cy="40011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Court-martial SMs who still refuse  medical treatment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7315200" y="5867400"/>
            <a:ext cx="990600" cy="40011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SM separated from the Army</a:t>
            </a:r>
            <a:endParaRPr lang="en-US" sz="1000" dirty="0"/>
          </a:p>
        </p:txBody>
      </p:sp>
      <p:cxnSp>
        <p:nvCxnSpPr>
          <p:cNvPr id="87" name="Straight Arrow Connector 86"/>
          <p:cNvCxnSpPr>
            <a:stCxn id="71" idx="2"/>
            <a:endCxn id="80" idx="3"/>
          </p:cNvCxnSpPr>
          <p:nvPr/>
        </p:nvCxnSpPr>
        <p:spPr>
          <a:xfrm flipH="1">
            <a:off x="5943600" y="4068128"/>
            <a:ext cx="1181100" cy="6269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4" idx="2"/>
            <a:endCxn id="85" idx="0"/>
          </p:cNvCxnSpPr>
          <p:nvPr/>
        </p:nvCxnSpPr>
        <p:spPr>
          <a:xfrm>
            <a:off x="7810500" y="4818222"/>
            <a:ext cx="0" cy="3633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5" idx="2"/>
            <a:endCxn id="86" idx="0"/>
          </p:cNvCxnSpPr>
          <p:nvPr/>
        </p:nvCxnSpPr>
        <p:spPr>
          <a:xfrm>
            <a:off x="7810500" y="5581710"/>
            <a:ext cx="0" cy="2856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71" idx="2"/>
            <a:endCxn id="84" idx="0"/>
          </p:cNvCxnSpPr>
          <p:nvPr/>
        </p:nvCxnSpPr>
        <p:spPr>
          <a:xfrm>
            <a:off x="7124700" y="4068128"/>
            <a:ext cx="685800" cy="5038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55" idx="2"/>
          </p:cNvCxnSpPr>
          <p:nvPr/>
        </p:nvCxnSpPr>
        <p:spPr>
          <a:xfrm>
            <a:off x="6019800" y="6267510"/>
            <a:ext cx="0" cy="3618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228600"/>
            <a:ext cx="1981200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RA Appeals Process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914400"/>
            <a:ext cx="1981200" cy="40011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SM </a:t>
            </a:r>
            <a:r>
              <a:rPr lang="en-US" sz="1000" dirty="0" smtClean="0"/>
              <a:t>decides </a:t>
            </a:r>
            <a:r>
              <a:rPr lang="en-US" sz="1000" dirty="0" smtClean="0"/>
              <a:t>to begin the appeals process. 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1981200"/>
            <a:ext cx="1981200" cy="40011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SM must submit memorandums through each level of command.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2895600" y="3048000"/>
            <a:ext cx="1981200" cy="70788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Chaplain will interview the SM and write a memorandum for record (MFR) stating the religious bases and sincerity of the SM’s request.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2895600" y="4495800"/>
            <a:ext cx="1981200" cy="55399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MFR will accompany the SM’s appeal packet that must undergo legal review.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" y="609600"/>
            <a:ext cx="1981200" cy="1015663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If any commander at any level in the chain of command approves the request for religious accommodation, written approval will be returned to the SM through the command channel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2895600" y="5791200"/>
            <a:ext cx="19812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SM’s RA Appeals packet will proceed to the next higher commander in the command channel.</a:t>
            </a:r>
            <a:endParaRPr lang="en-US" sz="1000" dirty="0"/>
          </a:p>
        </p:txBody>
      </p:sp>
      <p:cxnSp>
        <p:nvCxnSpPr>
          <p:cNvPr id="59" name="Straight Arrow Connector 58"/>
          <p:cNvCxnSpPr>
            <a:stCxn id="10" idx="2"/>
            <a:endCxn id="18" idx="0"/>
          </p:cNvCxnSpPr>
          <p:nvPr/>
        </p:nvCxnSpPr>
        <p:spPr>
          <a:xfrm>
            <a:off x="3886200" y="1314510"/>
            <a:ext cx="0" cy="6666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" idx="2"/>
            <a:endCxn id="29" idx="0"/>
          </p:cNvCxnSpPr>
          <p:nvPr/>
        </p:nvCxnSpPr>
        <p:spPr>
          <a:xfrm>
            <a:off x="3886200" y="2381310"/>
            <a:ext cx="0" cy="6666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9" idx="2"/>
            <a:endCxn id="31" idx="0"/>
          </p:cNvCxnSpPr>
          <p:nvPr/>
        </p:nvCxnSpPr>
        <p:spPr>
          <a:xfrm>
            <a:off x="3886200" y="3755886"/>
            <a:ext cx="0" cy="7399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31" idx="2"/>
            <a:endCxn id="33" idx="0"/>
          </p:cNvCxnSpPr>
          <p:nvPr/>
        </p:nvCxnSpPr>
        <p:spPr>
          <a:xfrm>
            <a:off x="3886200" y="5049798"/>
            <a:ext cx="0" cy="7414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33" idx="1"/>
            <a:endCxn id="132" idx="3"/>
          </p:cNvCxnSpPr>
          <p:nvPr/>
        </p:nvCxnSpPr>
        <p:spPr>
          <a:xfrm flipH="1" flipV="1">
            <a:off x="1600200" y="6142911"/>
            <a:ext cx="1295400" cy="22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32" idx="0"/>
            <a:endCxn id="32" idx="2"/>
          </p:cNvCxnSpPr>
          <p:nvPr/>
        </p:nvCxnSpPr>
        <p:spPr>
          <a:xfrm flipV="1">
            <a:off x="1219200" y="1625263"/>
            <a:ext cx="0" cy="43945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33" idx="3"/>
            <a:endCxn id="140" idx="1"/>
          </p:cNvCxnSpPr>
          <p:nvPr/>
        </p:nvCxnSpPr>
        <p:spPr>
          <a:xfrm flipV="1">
            <a:off x="4876800" y="6143655"/>
            <a:ext cx="1676400" cy="14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838200" y="6019800"/>
            <a:ext cx="762000" cy="24622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Approved</a:t>
            </a:r>
            <a:endParaRPr lang="en-US" sz="1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6553200" y="5943600"/>
            <a:ext cx="1981200" cy="40011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Disapproved by all commanders through Army Level</a:t>
            </a:r>
            <a:endParaRPr lang="en-US" sz="1000" dirty="0"/>
          </a:p>
        </p:txBody>
      </p:sp>
      <p:cxnSp>
        <p:nvCxnSpPr>
          <p:cNvPr id="152" name="Straight Arrow Connector 151"/>
          <p:cNvCxnSpPr>
            <a:stCxn id="4" idx="2"/>
            <a:endCxn id="10" idx="0"/>
          </p:cNvCxnSpPr>
          <p:nvPr/>
        </p:nvCxnSpPr>
        <p:spPr>
          <a:xfrm flipH="1">
            <a:off x="3886200" y="474821"/>
            <a:ext cx="685800" cy="4395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32" idx="3"/>
            <a:endCxn id="10" idx="1"/>
          </p:cNvCxnSpPr>
          <p:nvPr/>
        </p:nvCxnSpPr>
        <p:spPr>
          <a:xfrm flipV="1">
            <a:off x="2209800" y="1114455"/>
            <a:ext cx="685800" cy="29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40" idx="0"/>
            <a:endCxn id="181" idx="2"/>
          </p:cNvCxnSpPr>
          <p:nvPr/>
        </p:nvCxnSpPr>
        <p:spPr>
          <a:xfrm flipV="1">
            <a:off x="7543800" y="5353110"/>
            <a:ext cx="0" cy="5904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6553200" y="4953000"/>
            <a:ext cx="19812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Final RA Appeal sent to DCS, G1, for approval or denial.</a:t>
            </a:r>
            <a:endParaRPr lang="en-US" sz="1000" dirty="0"/>
          </a:p>
        </p:txBody>
      </p:sp>
      <p:sp>
        <p:nvSpPr>
          <p:cNvPr id="185" name="TextBox 184"/>
          <p:cNvSpPr txBox="1"/>
          <p:nvPr/>
        </p:nvSpPr>
        <p:spPr>
          <a:xfrm>
            <a:off x="5410200" y="838200"/>
            <a:ext cx="1676400" cy="553998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Written approval will be returned to the SM through the command channel.</a:t>
            </a:r>
            <a:endParaRPr lang="en-US" sz="1000" dirty="0"/>
          </a:p>
        </p:txBody>
      </p:sp>
      <p:sp>
        <p:nvSpPr>
          <p:cNvPr id="186" name="TextBox 185"/>
          <p:cNvSpPr txBox="1"/>
          <p:nvPr/>
        </p:nvSpPr>
        <p:spPr>
          <a:xfrm>
            <a:off x="5867400" y="3810000"/>
            <a:ext cx="762000" cy="24622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Approved</a:t>
            </a:r>
            <a:endParaRPr lang="en-US" sz="1000" dirty="0"/>
          </a:p>
        </p:txBody>
      </p:sp>
      <p:sp>
        <p:nvSpPr>
          <p:cNvPr id="187" name="TextBox 186"/>
          <p:cNvSpPr txBox="1"/>
          <p:nvPr/>
        </p:nvSpPr>
        <p:spPr>
          <a:xfrm>
            <a:off x="7620000" y="3810000"/>
            <a:ext cx="838200" cy="24622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Disapproved</a:t>
            </a:r>
            <a:endParaRPr lang="en-US" sz="1000" dirty="0"/>
          </a:p>
        </p:txBody>
      </p:sp>
      <p:cxnSp>
        <p:nvCxnSpPr>
          <p:cNvPr id="189" name="Straight Arrow Connector 188"/>
          <p:cNvCxnSpPr>
            <a:stCxn id="181" idx="0"/>
            <a:endCxn id="186" idx="2"/>
          </p:cNvCxnSpPr>
          <p:nvPr/>
        </p:nvCxnSpPr>
        <p:spPr>
          <a:xfrm flipH="1" flipV="1">
            <a:off x="6248400" y="4056221"/>
            <a:ext cx="1295400" cy="8967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81" idx="0"/>
            <a:endCxn id="187" idx="2"/>
          </p:cNvCxnSpPr>
          <p:nvPr/>
        </p:nvCxnSpPr>
        <p:spPr>
          <a:xfrm flipV="1">
            <a:off x="7543800" y="4056221"/>
            <a:ext cx="495300" cy="8967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86" idx="0"/>
            <a:endCxn id="185" idx="2"/>
          </p:cNvCxnSpPr>
          <p:nvPr/>
        </p:nvCxnSpPr>
        <p:spPr>
          <a:xfrm flipV="1">
            <a:off x="6248400" y="1392198"/>
            <a:ext cx="0" cy="24178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85" idx="1"/>
            <a:endCxn id="10" idx="3"/>
          </p:cNvCxnSpPr>
          <p:nvPr/>
        </p:nvCxnSpPr>
        <p:spPr>
          <a:xfrm flipH="1" flipV="1">
            <a:off x="4876800" y="1114455"/>
            <a:ext cx="533400" cy="7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7162800" y="1981200"/>
            <a:ext cx="1752600" cy="707886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SM may request separation from the Army under the provisions of AR 635–200, paragraph 5–3.</a:t>
            </a:r>
            <a:endParaRPr lang="en-US" sz="1000" dirty="0"/>
          </a:p>
        </p:txBody>
      </p:sp>
      <p:cxnSp>
        <p:nvCxnSpPr>
          <p:cNvPr id="211" name="Straight Arrow Connector 210"/>
          <p:cNvCxnSpPr>
            <a:stCxn id="187" idx="0"/>
            <a:endCxn id="210" idx="2"/>
          </p:cNvCxnSpPr>
          <p:nvPr/>
        </p:nvCxnSpPr>
        <p:spPr>
          <a:xfrm flipV="1">
            <a:off x="8039100" y="2689086"/>
            <a:ext cx="0" cy="11209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4724400" y="55626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*Appeals must reach DCS, G-1 w/in</a:t>
            </a:r>
          </a:p>
          <a:p>
            <a:pPr algn="ctr"/>
            <a:r>
              <a:rPr lang="en-US" sz="1000" dirty="0" smtClean="0"/>
              <a:t>CONUS: 30 days</a:t>
            </a:r>
          </a:p>
          <a:p>
            <a:pPr algn="ctr"/>
            <a:r>
              <a:rPr lang="en-US" sz="1000" dirty="0" smtClean="0"/>
              <a:t>OCONUS: 60 days </a:t>
            </a:r>
          </a:p>
          <a:p>
            <a:pPr algn="ctr"/>
            <a:endParaRPr lang="en-US" dirty="0"/>
          </a:p>
        </p:txBody>
      </p:sp>
      <p:sp>
        <p:nvSpPr>
          <p:cNvPr id="230" name="TextBox 229"/>
          <p:cNvSpPr txBox="1"/>
          <p:nvPr/>
        </p:nvSpPr>
        <p:spPr>
          <a:xfrm>
            <a:off x="6172200" y="3276600"/>
            <a:ext cx="1905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*DCS, G-1 decision must be transmitted to SM in 30 days.</a:t>
            </a:r>
          </a:p>
          <a:p>
            <a:pPr algn="ctr"/>
            <a:endParaRPr lang="en-US" dirty="0"/>
          </a:p>
        </p:txBody>
      </p:sp>
      <p:sp>
        <p:nvSpPr>
          <p:cNvPr id="258" name="Slide Number Placeholder 2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1569-5CCF-4F39-AC85-35915AAA12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449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douglas.johnson11</dc:creator>
  <cp:lastModifiedBy>douglas.johnson11</cp:lastModifiedBy>
  <cp:revision>30</cp:revision>
  <dcterms:created xsi:type="dcterms:W3CDTF">2013-04-15T14:48:17Z</dcterms:created>
  <dcterms:modified xsi:type="dcterms:W3CDTF">2013-04-18T19:27:46Z</dcterms:modified>
</cp:coreProperties>
</file>