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6858000" cy="9144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0" autoAdjust="0"/>
    <p:restoredTop sz="94689" autoAdjust="0"/>
  </p:normalViewPr>
  <p:slideViewPr>
    <p:cSldViewPr>
      <p:cViewPr>
        <p:scale>
          <a:sx n="73" d="100"/>
          <a:sy n="73" d="100"/>
        </p:scale>
        <p:origin x="-864" y="-78"/>
      </p:cViewPr>
      <p:guideLst>
        <p:guide orient="horz" pos="2880"/>
        <p:guide pos="2160"/>
      </p:guideLst>
    </p:cSldViewPr>
  </p:slideViewPr>
  <p:outlineViewPr>
    <p:cViewPr>
      <p:scale>
        <a:sx n="33" d="100"/>
        <a:sy n="33" d="100"/>
      </p:scale>
      <p:origin x="0" y="18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6B5757-699E-462D-B14E-7F7F2F6B063E}" type="datetimeFigureOut">
              <a:rPr lang="en-US" smtClean="0"/>
              <a:pPr/>
              <a:t>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06413-42C0-4890-8E02-3342F503056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6B5757-699E-462D-B14E-7F7F2F6B063E}" type="datetimeFigureOut">
              <a:rPr lang="en-US" smtClean="0"/>
              <a:pPr/>
              <a:t>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06413-42C0-4890-8E02-3342F50305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6B5757-699E-462D-B14E-7F7F2F6B063E}" type="datetimeFigureOut">
              <a:rPr lang="en-US" smtClean="0"/>
              <a:pPr/>
              <a:t>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06413-42C0-4890-8E02-3342F50305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6B5757-699E-462D-B14E-7F7F2F6B063E}" type="datetimeFigureOut">
              <a:rPr lang="en-US" smtClean="0"/>
              <a:pPr/>
              <a:t>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06413-42C0-4890-8E02-3342F50305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6B5757-699E-462D-B14E-7F7F2F6B063E}" type="datetimeFigureOut">
              <a:rPr lang="en-US" smtClean="0"/>
              <a:pPr/>
              <a:t>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06413-42C0-4890-8E02-3342F503056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6B5757-699E-462D-B14E-7F7F2F6B063E}" type="datetimeFigureOut">
              <a:rPr lang="en-US" smtClean="0"/>
              <a:pPr/>
              <a:t>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06413-42C0-4890-8E02-3342F50305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6B5757-699E-462D-B14E-7F7F2F6B063E}" type="datetimeFigureOut">
              <a:rPr lang="en-US" smtClean="0"/>
              <a:pPr/>
              <a:t>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006413-42C0-4890-8E02-3342F50305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6B5757-699E-462D-B14E-7F7F2F6B063E}" type="datetimeFigureOut">
              <a:rPr lang="en-US" smtClean="0"/>
              <a:pPr/>
              <a:t>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006413-42C0-4890-8E02-3342F50305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6B5757-699E-462D-B14E-7F7F2F6B063E}" type="datetimeFigureOut">
              <a:rPr lang="en-US" smtClean="0"/>
              <a:pPr/>
              <a:t>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006413-42C0-4890-8E02-3342F50305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6B5757-699E-462D-B14E-7F7F2F6B063E}" type="datetimeFigureOut">
              <a:rPr lang="en-US" smtClean="0"/>
              <a:pPr/>
              <a:t>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06413-42C0-4890-8E02-3342F503056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6B5757-699E-462D-B14E-7F7F2F6B063E}" type="datetimeFigureOut">
              <a:rPr lang="en-US" smtClean="0"/>
              <a:pPr/>
              <a:t>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06413-42C0-4890-8E02-3342F503056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46B5757-699E-462D-B14E-7F7F2F6B063E}" type="datetimeFigureOut">
              <a:rPr lang="en-US" smtClean="0"/>
              <a:pPr/>
              <a:t>1/7/2015</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C006413-42C0-4890-8E02-3342F503056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90372"/>
            <a:ext cx="2971800" cy="3653028"/>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2000" b="1" u="sng" dirty="0" smtClean="0"/>
              <a:t>Somatic (</a:t>
            </a:r>
            <a:r>
              <a:rPr lang="en-US" sz="2000" b="1" i="1" u="sng" dirty="0" smtClean="0"/>
              <a:t>body</a:t>
            </a:r>
            <a:r>
              <a:rPr lang="en-US" sz="2000" b="1" u="sng" dirty="0" smtClean="0"/>
              <a:t>)</a:t>
            </a:r>
          </a:p>
          <a:p>
            <a:pPr marL="287338" indent="-287338"/>
            <a:r>
              <a:rPr lang="en-US" sz="1600" b="1" dirty="0" smtClean="0"/>
              <a:t>Perform Deep, Focused Breathing 2x day</a:t>
            </a:r>
          </a:p>
          <a:p>
            <a:r>
              <a:rPr lang="en-US" sz="1600" b="1" dirty="0" smtClean="0"/>
              <a:t>Perform a Body Scan</a:t>
            </a:r>
          </a:p>
          <a:p>
            <a:r>
              <a:rPr lang="en-US" sz="1600" b="1" dirty="0" smtClean="0"/>
              <a:t>Practice Mindfulness</a:t>
            </a:r>
          </a:p>
          <a:p>
            <a:r>
              <a:rPr lang="en-US" sz="1600" b="1" dirty="0" smtClean="0"/>
              <a:t>Sleep 7 hours Uninterrupted </a:t>
            </a:r>
          </a:p>
          <a:p>
            <a:pPr marL="287338" indent="-287338"/>
            <a:r>
              <a:rPr lang="en-US" sz="1600" b="1" dirty="0" smtClean="0"/>
              <a:t>Maintain Good Hydration &amp; Diet; Eat at regular times</a:t>
            </a:r>
          </a:p>
          <a:p>
            <a:pPr marL="282575" indent="-282575"/>
            <a:r>
              <a:rPr lang="en-US" sz="1600" b="1" dirty="0" smtClean="0"/>
              <a:t>Reduce sugar, caffeine, alcohol, and nicotine  </a:t>
            </a:r>
          </a:p>
          <a:p>
            <a:r>
              <a:rPr lang="en-US" sz="1600" b="1" dirty="0" smtClean="0"/>
              <a:t>Exercise 3 to 5 days minimum</a:t>
            </a:r>
          </a:p>
          <a:p>
            <a:r>
              <a:rPr lang="en-US" sz="1600" b="1" dirty="0" smtClean="0"/>
              <a:t>Maintain Cleanliness Daily</a:t>
            </a:r>
          </a:p>
          <a:p>
            <a:r>
              <a:rPr lang="en-US" sz="1600" b="1" dirty="0" smtClean="0"/>
              <a:t>Exfoliate the Body (brush or salt)</a:t>
            </a:r>
          </a:p>
          <a:p>
            <a:r>
              <a:rPr lang="en-US" sz="1600" b="1" dirty="0" smtClean="0"/>
              <a:t>Receive Therapeutic Massage</a:t>
            </a:r>
            <a:endParaRPr lang="en-US" dirty="0"/>
          </a:p>
        </p:txBody>
      </p:sp>
      <p:sp>
        <p:nvSpPr>
          <p:cNvPr id="5" name="TextBox 4"/>
          <p:cNvSpPr txBox="1"/>
          <p:nvPr/>
        </p:nvSpPr>
        <p:spPr>
          <a:xfrm>
            <a:off x="3454288" y="690516"/>
            <a:ext cx="2971800" cy="365288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000" b="1" u="sng" dirty="0" smtClean="0"/>
              <a:t>Affective (</a:t>
            </a:r>
            <a:r>
              <a:rPr lang="en-US" sz="2000" b="1" i="1" u="sng" dirty="0" smtClean="0"/>
              <a:t>emotions</a:t>
            </a:r>
            <a:r>
              <a:rPr lang="en-US" sz="2000" b="1" u="sng" dirty="0" smtClean="0"/>
              <a:t>)</a:t>
            </a:r>
          </a:p>
          <a:p>
            <a:r>
              <a:rPr lang="en-US" sz="1600" b="1" dirty="0" smtClean="0"/>
              <a:t>Practice Mindfulness</a:t>
            </a:r>
          </a:p>
          <a:p>
            <a:r>
              <a:rPr lang="en-US" sz="1600" b="1" dirty="0" smtClean="0"/>
              <a:t>Notice Your Visceral Response</a:t>
            </a:r>
          </a:p>
          <a:p>
            <a:pPr marL="287338" indent="-287338"/>
            <a:r>
              <a:rPr lang="en-US" sz="1600" b="1" dirty="0" smtClean="0"/>
              <a:t>Identify the Surface and Deeper Emotion (Use the ‘Wheel’)</a:t>
            </a:r>
          </a:p>
          <a:p>
            <a:pPr marL="287338" indent="-287338"/>
            <a:r>
              <a:rPr lang="en-US" sz="1600" b="1" dirty="0" smtClean="0"/>
              <a:t>Speak or Write the Emotion:      “I feel ____”; Get It Out</a:t>
            </a:r>
          </a:p>
          <a:p>
            <a:r>
              <a:rPr lang="en-US" sz="1600" b="1" dirty="0" smtClean="0"/>
              <a:t>Share It with a Trusted Person</a:t>
            </a:r>
          </a:p>
          <a:p>
            <a:r>
              <a:rPr lang="en-US" sz="1600" b="1" dirty="0" smtClean="0"/>
              <a:t>Use the X-Y-Z Formula:</a:t>
            </a:r>
          </a:p>
          <a:p>
            <a:r>
              <a:rPr lang="en-US" sz="1600" b="1" dirty="0" smtClean="0"/>
              <a:t>       (</a:t>
            </a:r>
            <a:r>
              <a:rPr lang="en-US" sz="1600" b="1" i="1" dirty="0" smtClean="0"/>
              <a:t>situation-action-emotion)</a:t>
            </a:r>
          </a:p>
          <a:p>
            <a:r>
              <a:rPr lang="en-US" sz="1600" b="1" dirty="0"/>
              <a:t> </a:t>
            </a:r>
            <a:r>
              <a:rPr lang="en-US" sz="1600" b="1" dirty="0" smtClean="0"/>
              <a:t>      “</a:t>
            </a:r>
            <a:r>
              <a:rPr lang="en-US" sz="1600" b="1" i="1" dirty="0" smtClean="0"/>
              <a:t>today you did__, I felt__.”</a:t>
            </a:r>
          </a:p>
          <a:p>
            <a:r>
              <a:rPr lang="en-US" sz="1600" b="1" dirty="0" smtClean="0"/>
              <a:t>Express Emotion Through Art</a:t>
            </a:r>
          </a:p>
          <a:p>
            <a:r>
              <a:rPr lang="en-US" sz="1600" b="1" dirty="0" smtClean="0"/>
              <a:t>Express It Through Journaling</a:t>
            </a:r>
          </a:p>
          <a:p>
            <a:r>
              <a:rPr lang="en-US" sz="1600" b="1" dirty="0" smtClean="0"/>
              <a:t>Give It to God (Psalm of Lament)</a:t>
            </a:r>
            <a:endParaRPr lang="en-US" dirty="0"/>
          </a:p>
        </p:txBody>
      </p:sp>
      <p:sp>
        <p:nvSpPr>
          <p:cNvPr id="6" name="TextBox 5"/>
          <p:cNvSpPr txBox="1"/>
          <p:nvPr/>
        </p:nvSpPr>
        <p:spPr>
          <a:xfrm>
            <a:off x="457200" y="4374548"/>
            <a:ext cx="2971800" cy="38472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b="1" u="sng" dirty="0" smtClean="0"/>
              <a:t>Cognitive (</a:t>
            </a:r>
            <a:r>
              <a:rPr lang="en-US" sz="2000" b="1" i="1" u="sng" dirty="0" smtClean="0"/>
              <a:t>mind</a:t>
            </a:r>
            <a:r>
              <a:rPr lang="en-US" sz="2000" b="1" u="sng" dirty="0" smtClean="0"/>
              <a:t>)</a:t>
            </a:r>
          </a:p>
          <a:p>
            <a:pPr marL="280988" indent="-280988"/>
            <a:r>
              <a:rPr lang="en-US" sz="1600" b="1" dirty="0" smtClean="0"/>
              <a:t>Practice Meditation</a:t>
            </a:r>
          </a:p>
          <a:p>
            <a:pPr marL="280988" indent="-280988"/>
            <a:r>
              <a:rPr lang="en-US" sz="1600" b="1" dirty="0" smtClean="0"/>
              <a:t>Practice Visualization</a:t>
            </a:r>
          </a:p>
          <a:p>
            <a:pPr marL="280988" indent="-280988"/>
            <a:r>
              <a:rPr lang="en-US" sz="1600" b="1" dirty="0" smtClean="0"/>
              <a:t>Perform Journaling </a:t>
            </a:r>
          </a:p>
          <a:p>
            <a:pPr marL="280988" indent="-280988"/>
            <a:r>
              <a:rPr lang="en-US" sz="1600" b="1" dirty="0" smtClean="0"/>
              <a:t>Practice Times of Silence</a:t>
            </a:r>
          </a:p>
          <a:p>
            <a:pPr marL="280988" indent="-280988"/>
            <a:r>
              <a:rPr lang="en-US" sz="1600" b="1" dirty="0" smtClean="0"/>
              <a:t>Practice Times of Solitude</a:t>
            </a:r>
          </a:p>
          <a:p>
            <a:pPr marL="280988" indent="-280988"/>
            <a:r>
              <a:rPr lang="en-US" sz="1600" b="1" dirty="0" smtClean="0"/>
              <a:t>Share Your Ideas with Others</a:t>
            </a:r>
          </a:p>
          <a:p>
            <a:pPr marL="280988" indent="-280988"/>
            <a:r>
              <a:rPr lang="en-US" sz="1600" b="1" dirty="0" smtClean="0"/>
              <a:t>Perform Personal Reading </a:t>
            </a:r>
          </a:p>
          <a:p>
            <a:pPr marL="280988" indent="-280988"/>
            <a:r>
              <a:rPr lang="en-US" sz="1600" b="1" dirty="0" smtClean="0"/>
              <a:t>Practice Mindfulness </a:t>
            </a:r>
          </a:p>
          <a:p>
            <a:pPr marL="280988" indent="-280988"/>
            <a:r>
              <a:rPr lang="en-US" sz="1600" b="1" dirty="0" smtClean="0"/>
              <a:t>Keep a Dream Journal and Try to Understand Dreams</a:t>
            </a:r>
          </a:p>
          <a:p>
            <a:pPr marL="280988" indent="-280988"/>
            <a:r>
              <a:rPr lang="en-US" sz="1600" b="1" dirty="0" smtClean="0"/>
              <a:t>Practice Thought ‘Capturing’ </a:t>
            </a:r>
          </a:p>
          <a:p>
            <a:pPr marL="280988" indent="-280988"/>
            <a:r>
              <a:rPr lang="en-US" sz="1600" b="1" dirty="0" smtClean="0"/>
              <a:t>Share the Meaning of Events with a Trusted Other; Be Open to Other Meanings</a:t>
            </a:r>
          </a:p>
        </p:txBody>
      </p:sp>
      <p:sp>
        <p:nvSpPr>
          <p:cNvPr id="7" name="TextBox 6"/>
          <p:cNvSpPr txBox="1"/>
          <p:nvPr/>
        </p:nvSpPr>
        <p:spPr>
          <a:xfrm>
            <a:off x="3444240" y="4376072"/>
            <a:ext cx="2983992" cy="384720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n-US" sz="2000" b="1" u="sng" dirty="0" smtClean="0"/>
              <a:t>Spiritual (</a:t>
            </a:r>
            <a:r>
              <a:rPr lang="en-US" sz="2000" b="1" i="1" u="sng" dirty="0" smtClean="0"/>
              <a:t>connections</a:t>
            </a:r>
            <a:r>
              <a:rPr lang="en-US" sz="2000" b="1" u="sng" dirty="0" smtClean="0"/>
              <a:t>) </a:t>
            </a:r>
          </a:p>
          <a:p>
            <a:pPr marL="223838" indent="-223838"/>
            <a:r>
              <a:rPr lang="en-US" sz="1600" b="1" dirty="0" smtClean="0"/>
              <a:t>Maintain Strong Connections with Family and Friends </a:t>
            </a:r>
          </a:p>
          <a:p>
            <a:pPr marL="223838" indent="-223838"/>
            <a:r>
              <a:rPr lang="en-US" sz="1600" b="1" dirty="0" smtClean="0"/>
              <a:t>Talk with God (prayer)</a:t>
            </a:r>
          </a:p>
          <a:p>
            <a:pPr marL="223838" indent="-223838"/>
            <a:r>
              <a:rPr lang="en-US" sz="1600" b="1" dirty="0" smtClean="0"/>
              <a:t>Talk with a ‘Confessor’ (Trusted Counselor / Mentor)</a:t>
            </a:r>
          </a:p>
          <a:p>
            <a:pPr marL="223838" indent="-223838"/>
            <a:r>
              <a:rPr lang="en-US" sz="1600" b="1" dirty="0" smtClean="0"/>
              <a:t>Read Sacred Texts</a:t>
            </a:r>
          </a:p>
          <a:p>
            <a:pPr marL="223838" indent="-223838"/>
            <a:r>
              <a:rPr lang="en-US" sz="1600" b="1" dirty="0" smtClean="0"/>
              <a:t>Find Meaning &amp; Growth in Life</a:t>
            </a:r>
          </a:p>
          <a:p>
            <a:pPr marL="223838" indent="-223838"/>
            <a:r>
              <a:rPr lang="en-US" sz="1600" b="1" dirty="0" smtClean="0"/>
              <a:t>Worship with Others Regularly</a:t>
            </a:r>
          </a:p>
          <a:p>
            <a:pPr marL="223838" indent="-223838"/>
            <a:r>
              <a:rPr lang="en-US" sz="1600" b="1" dirty="0" smtClean="0"/>
              <a:t>Maintain Openness and Curiosity </a:t>
            </a:r>
          </a:p>
          <a:p>
            <a:pPr marL="223838" indent="-223838"/>
            <a:r>
              <a:rPr lang="en-US" sz="1600" b="1" dirty="0" smtClean="0"/>
              <a:t>Forgive Self and Others</a:t>
            </a:r>
          </a:p>
          <a:p>
            <a:pPr marL="223838" indent="-223838"/>
            <a:r>
              <a:rPr lang="en-US" sz="1600" b="1" dirty="0" smtClean="0"/>
              <a:t>Accept the Past; Use It for Good</a:t>
            </a:r>
            <a:endParaRPr lang="en-US" sz="1600" dirty="0" smtClean="0"/>
          </a:p>
          <a:p>
            <a:pPr marL="223838" indent="-223838"/>
            <a:r>
              <a:rPr lang="en-US" sz="1600" b="1" dirty="0" smtClean="0"/>
              <a:t>Stay Focused on the Moment </a:t>
            </a:r>
          </a:p>
          <a:p>
            <a:pPr marL="223838" indent="-223838"/>
            <a:r>
              <a:rPr lang="en-US" sz="1600" b="1" dirty="0" smtClean="0"/>
              <a:t>Practice Contemplation</a:t>
            </a:r>
          </a:p>
          <a:p>
            <a:pPr marL="223838" indent="-223838"/>
            <a:r>
              <a:rPr lang="en-US" sz="1600" b="1" dirty="0" smtClean="0"/>
              <a:t>Practice Centering Prayer</a:t>
            </a:r>
          </a:p>
        </p:txBody>
      </p:sp>
      <p:sp>
        <p:nvSpPr>
          <p:cNvPr id="8" name="TextBox 7"/>
          <p:cNvSpPr txBox="1"/>
          <p:nvPr/>
        </p:nvSpPr>
        <p:spPr>
          <a:xfrm>
            <a:off x="16289" y="191479"/>
            <a:ext cx="6862520" cy="615553"/>
          </a:xfrm>
          <a:prstGeom prst="rect">
            <a:avLst/>
          </a:prstGeom>
          <a:noFill/>
        </p:spPr>
        <p:txBody>
          <a:bodyPr wrap="none" rtlCol="0">
            <a:spAutoFit/>
          </a:bodyPr>
          <a:lstStyle/>
          <a:p>
            <a:pPr algn="ctr"/>
            <a:r>
              <a:rPr lang="en-US" sz="3400" b="1" dirty="0" smtClean="0"/>
              <a:t>Four-Dimensional </a:t>
            </a:r>
            <a:r>
              <a:rPr lang="en-US" sz="3400" b="1" dirty="0" smtClean="0"/>
              <a:t>Conditioning </a:t>
            </a:r>
            <a:r>
              <a:rPr lang="en-US" sz="3400" b="1" dirty="0" smtClean="0"/>
              <a:t>Tasks</a:t>
            </a:r>
            <a:endParaRPr lang="en-US" sz="3400" b="1" dirty="0"/>
          </a:p>
        </p:txBody>
      </p:sp>
      <p:sp>
        <p:nvSpPr>
          <p:cNvPr id="9" name="TextBox 8"/>
          <p:cNvSpPr txBox="1"/>
          <p:nvPr/>
        </p:nvSpPr>
        <p:spPr>
          <a:xfrm>
            <a:off x="1894114" y="8294916"/>
            <a:ext cx="3211286" cy="815608"/>
          </a:xfrm>
          <a:prstGeom prst="rect">
            <a:avLst/>
          </a:prstGeom>
          <a:noFill/>
        </p:spPr>
        <p:txBody>
          <a:bodyPr wrap="square" rtlCol="0">
            <a:spAutoFit/>
          </a:bodyPr>
          <a:lstStyle/>
          <a:p>
            <a:r>
              <a:rPr lang="en-US" b="1" dirty="0" smtClean="0"/>
              <a:t>4/3 IBCT UNIT MINISTRY TEAM</a:t>
            </a:r>
          </a:p>
          <a:p>
            <a:pPr algn="ctr"/>
            <a:r>
              <a:rPr lang="en-US" b="1" dirty="0" smtClean="0"/>
              <a:t>ANTIFRAGILITY </a:t>
            </a:r>
            <a:r>
              <a:rPr lang="en-US" b="1" dirty="0" smtClean="0"/>
              <a:t>TRAINING </a:t>
            </a:r>
            <a:endParaRPr lang="en-US" b="1" dirty="0" smtClean="0"/>
          </a:p>
          <a:p>
            <a:pPr algn="ctr"/>
            <a:r>
              <a:rPr lang="en-US" sz="1100" dirty="0" smtClean="0"/>
              <a:t>912-435-7657</a:t>
            </a:r>
            <a:endParaRPr lang="en-US" sz="1100" dirty="0"/>
          </a:p>
        </p:txBody>
      </p:sp>
      <p:pic>
        <p:nvPicPr>
          <p:cNvPr id="10" name="Picture 9" descr="4IBCT.jpg"/>
          <p:cNvPicPr>
            <a:picLocks noChangeAspect="1"/>
          </p:cNvPicPr>
          <p:nvPr/>
        </p:nvPicPr>
        <p:blipFill>
          <a:blip r:embed="rId2" cstate="print"/>
          <a:stretch>
            <a:fillRect/>
          </a:stretch>
        </p:blipFill>
        <p:spPr>
          <a:xfrm>
            <a:off x="5154790" y="8354555"/>
            <a:ext cx="457200" cy="457200"/>
          </a:xfrm>
          <a:prstGeom prst="rect">
            <a:avLst/>
          </a:prstGeom>
        </p:spPr>
      </p:pic>
      <p:pic>
        <p:nvPicPr>
          <p:cNvPr id="11" name="Picture 10" descr="chaplaincy seal.gif"/>
          <p:cNvPicPr>
            <a:picLocks noChangeAspect="1"/>
          </p:cNvPicPr>
          <p:nvPr/>
        </p:nvPicPr>
        <p:blipFill>
          <a:blip r:embed="rId3" cstate="print"/>
          <a:stretch>
            <a:fillRect/>
          </a:stretch>
        </p:blipFill>
        <p:spPr>
          <a:xfrm>
            <a:off x="1297800" y="8321897"/>
            <a:ext cx="531000" cy="531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929216"/>
          </a:xfrm>
        </p:spPr>
        <p:txBody>
          <a:bodyPr/>
          <a:lstStyle/>
          <a:p>
            <a:r>
              <a:rPr lang="en-US" dirty="0" smtClean="0"/>
              <a:t>Use the Emotion Wheel</a:t>
            </a:r>
            <a:endParaRPr lang="en-US" dirty="0"/>
          </a:p>
        </p:txBody>
      </p:sp>
      <p:pic>
        <p:nvPicPr>
          <p:cNvPr id="7" name="Picture 6" descr="650_Feelings-Wheel-Color.jpg"/>
          <p:cNvPicPr>
            <a:picLocks noChangeAspect="1"/>
          </p:cNvPicPr>
          <p:nvPr/>
        </p:nvPicPr>
        <p:blipFill>
          <a:blip r:embed="rId2" cstate="print"/>
          <a:stretch>
            <a:fillRect/>
          </a:stretch>
        </p:blipFill>
        <p:spPr>
          <a:xfrm>
            <a:off x="333375" y="1481137"/>
            <a:ext cx="6191250" cy="6181725"/>
          </a:xfrm>
          <a:prstGeom prst="rect">
            <a:avLst/>
          </a:prstGeom>
        </p:spPr>
      </p:pic>
      <p:sp>
        <p:nvSpPr>
          <p:cNvPr id="8" name="TextBox 7"/>
          <p:cNvSpPr txBox="1"/>
          <p:nvPr/>
        </p:nvSpPr>
        <p:spPr>
          <a:xfrm>
            <a:off x="566060" y="7707082"/>
            <a:ext cx="5715000" cy="1200329"/>
          </a:xfrm>
          <a:prstGeom prst="rect">
            <a:avLst/>
          </a:prstGeom>
          <a:noFill/>
        </p:spPr>
        <p:txBody>
          <a:bodyPr wrap="square" rtlCol="0">
            <a:spAutoFit/>
          </a:bodyPr>
          <a:lstStyle/>
          <a:p>
            <a:pPr algn="just"/>
            <a:r>
              <a:rPr lang="en-US" dirty="0" smtClean="0"/>
              <a:t>Identify the emotion in the center that best describes your primary or surface feeling.  Move outward until you identify the deeper or secondary feeling beneath the surface feeling (e.g. you feel mad because you’re jealous).</a:t>
            </a:r>
            <a:endParaRPr lang="en-US" dirty="0"/>
          </a:p>
        </p:txBody>
      </p:sp>
      <p:sp>
        <p:nvSpPr>
          <p:cNvPr id="9" name="TextBox 8"/>
          <p:cNvSpPr txBox="1"/>
          <p:nvPr/>
        </p:nvSpPr>
        <p:spPr>
          <a:xfrm rot="1553631">
            <a:off x="2851908" y="4215798"/>
            <a:ext cx="457200" cy="276999"/>
          </a:xfrm>
          <a:prstGeom prst="rect">
            <a:avLst/>
          </a:prstGeom>
          <a:noFill/>
        </p:spPr>
        <p:txBody>
          <a:bodyPr wrap="square" rtlCol="0">
            <a:spAutoFit/>
          </a:bodyPr>
          <a:lstStyle/>
          <a:p>
            <a:r>
              <a:rPr lang="en-US" sz="1200" b="1" dirty="0" smtClean="0"/>
              <a:t>SAD</a:t>
            </a:r>
            <a:endParaRPr lang="en-US" sz="1200" b="1" dirty="0"/>
          </a:p>
        </p:txBody>
      </p:sp>
      <p:sp>
        <p:nvSpPr>
          <p:cNvPr id="10" name="TextBox 9"/>
          <p:cNvSpPr txBox="1"/>
          <p:nvPr/>
        </p:nvSpPr>
        <p:spPr>
          <a:xfrm>
            <a:off x="3191364" y="4010614"/>
            <a:ext cx="537412" cy="261610"/>
          </a:xfrm>
          <a:prstGeom prst="rect">
            <a:avLst/>
          </a:prstGeom>
          <a:noFill/>
        </p:spPr>
        <p:txBody>
          <a:bodyPr wrap="square" rtlCol="0">
            <a:spAutoFit/>
          </a:bodyPr>
          <a:lstStyle/>
          <a:p>
            <a:r>
              <a:rPr lang="en-US" sz="1100" b="1" dirty="0" smtClean="0"/>
              <a:t>MAD</a:t>
            </a:r>
            <a:endParaRPr lang="en-US" sz="1100" b="1" dirty="0"/>
          </a:p>
        </p:txBody>
      </p:sp>
      <p:sp>
        <p:nvSpPr>
          <p:cNvPr id="11" name="TextBox 10"/>
          <p:cNvSpPr txBox="1"/>
          <p:nvPr/>
        </p:nvSpPr>
        <p:spPr>
          <a:xfrm rot="19857654">
            <a:off x="3454057" y="4227557"/>
            <a:ext cx="705727" cy="276999"/>
          </a:xfrm>
          <a:prstGeom prst="rect">
            <a:avLst/>
          </a:prstGeom>
          <a:noFill/>
        </p:spPr>
        <p:txBody>
          <a:bodyPr wrap="square" rtlCol="0">
            <a:spAutoFit/>
          </a:bodyPr>
          <a:lstStyle/>
          <a:p>
            <a:r>
              <a:rPr lang="en-US" sz="1200" b="1" dirty="0" smtClean="0"/>
              <a:t>SCARED</a:t>
            </a:r>
            <a:endParaRPr lang="en-US" sz="1200" b="1" dirty="0"/>
          </a:p>
        </p:txBody>
      </p:sp>
      <p:sp>
        <p:nvSpPr>
          <p:cNvPr id="12" name="TextBox 11"/>
          <p:cNvSpPr txBox="1"/>
          <p:nvPr/>
        </p:nvSpPr>
        <p:spPr>
          <a:xfrm rot="1800380">
            <a:off x="3478585" y="4667743"/>
            <a:ext cx="681506" cy="276999"/>
          </a:xfrm>
          <a:prstGeom prst="rect">
            <a:avLst/>
          </a:prstGeom>
          <a:noFill/>
        </p:spPr>
        <p:txBody>
          <a:bodyPr wrap="square" rtlCol="0">
            <a:spAutoFit/>
          </a:bodyPr>
          <a:lstStyle/>
          <a:p>
            <a:r>
              <a:rPr lang="en-US" sz="1200" b="1" dirty="0" smtClean="0"/>
              <a:t>JOYFUL</a:t>
            </a:r>
            <a:endParaRPr lang="en-US" sz="1200" b="1" dirty="0"/>
          </a:p>
        </p:txBody>
      </p:sp>
      <p:sp>
        <p:nvSpPr>
          <p:cNvPr id="13" name="TextBox 12"/>
          <p:cNvSpPr txBox="1"/>
          <p:nvPr/>
        </p:nvSpPr>
        <p:spPr>
          <a:xfrm rot="16200000">
            <a:off x="2931788" y="4760136"/>
            <a:ext cx="1013203" cy="250068"/>
          </a:xfrm>
          <a:prstGeom prst="rect">
            <a:avLst/>
          </a:prstGeom>
          <a:noFill/>
        </p:spPr>
        <p:txBody>
          <a:bodyPr wrap="square" rtlCol="0">
            <a:spAutoFit/>
          </a:bodyPr>
          <a:lstStyle/>
          <a:p>
            <a:r>
              <a:rPr lang="en-US" sz="1010" b="1" dirty="0" smtClean="0"/>
              <a:t>POWERFUL</a:t>
            </a:r>
            <a:endParaRPr lang="en-US" sz="101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a:t>
            </a:r>
            <a:endParaRPr lang="en-US" dirty="0"/>
          </a:p>
        </p:txBody>
      </p:sp>
      <p:sp>
        <p:nvSpPr>
          <p:cNvPr id="3" name="Content Placeholder 2"/>
          <p:cNvSpPr>
            <a:spLocks noGrp="1"/>
          </p:cNvSpPr>
          <p:nvPr>
            <p:ph idx="1"/>
          </p:nvPr>
        </p:nvSpPr>
        <p:spPr/>
        <p:txBody>
          <a:bodyPr>
            <a:normAutofit fontScale="92500"/>
          </a:bodyPr>
          <a:lstStyle/>
          <a:p>
            <a:r>
              <a:rPr lang="en-US" dirty="0" smtClean="0"/>
              <a:t>On Mindful Body Scan</a:t>
            </a:r>
          </a:p>
          <a:p>
            <a:pPr lvl="1"/>
            <a:r>
              <a:rPr lang="en-US" dirty="0" smtClean="0"/>
              <a:t>What: becoming aware of the sensory input of your nervous system</a:t>
            </a:r>
          </a:p>
          <a:p>
            <a:pPr lvl="1"/>
            <a:r>
              <a:rPr lang="en-US" dirty="0" smtClean="0"/>
              <a:t>How:</a:t>
            </a:r>
          </a:p>
          <a:p>
            <a:pPr lvl="2"/>
            <a:r>
              <a:rPr lang="en-US" dirty="0" smtClean="0"/>
              <a:t>Close eyes, take two to three deep breaths</a:t>
            </a:r>
          </a:p>
          <a:p>
            <a:pPr lvl="2"/>
            <a:r>
              <a:rPr lang="en-US" dirty="0" smtClean="0"/>
              <a:t>Become very still and remain still</a:t>
            </a:r>
          </a:p>
          <a:p>
            <a:pPr lvl="2"/>
            <a:r>
              <a:rPr lang="en-US" dirty="0" smtClean="0"/>
              <a:t>Focus attention on your body, slowly, from toe to head</a:t>
            </a:r>
          </a:p>
          <a:p>
            <a:pPr lvl="2"/>
            <a:r>
              <a:rPr lang="en-US" dirty="0" smtClean="0"/>
              <a:t>Become aware of sensations:  the feeling of your feet touching the ground, your back against the chair, any comfort or discomfort, any pain, any tension.  Acknowledge without moving.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Mind</a:t>
            </a:r>
            <a:endParaRPr lang="en-US" dirty="0"/>
          </a:p>
        </p:txBody>
      </p:sp>
      <p:sp>
        <p:nvSpPr>
          <p:cNvPr id="3" name="Content Placeholder 2"/>
          <p:cNvSpPr>
            <a:spLocks noGrp="1"/>
          </p:cNvSpPr>
          <p:nvPr>
            <p:ph idx="1"/>
          </p:nvPr>
        </p:nvSpPr>
        <p:spPr/>
        <p:txBody>
          <a:bodyPr>
            <a:normAutofit lnSpcReduction="10000"/>
          </a:bodyPr>
          <a:lstStyle/>
          <a:p>
            <a:r>
              <a:rPr lang="en-US" dirty="0" smtClean="0"/>
              <a:t>On Meditation:</a:t>
            </a:r>
          </a:p>
          <a:p>
            <a:pPr lvl="1"/>
            <a:r>
              <a:rPr lang="en-US" dirty="0" smtClean="0"/>
              <a:t>What: Concentrated, mindful thinking on anything</a:t>
            </a:r>
          </a:p>
          <a:p>
            <a:pPr lvl="1"/>
            <a:r>
              <a:rPr lang="en-US" dirty="0" smtClean="0"/>
              <a:t>How: </a:t>
            </a:r>
          </a:p>
          <a:p>
            <a:pPr lvl="2"/>
            <a:r>
              <a:rPr lang="en-US" dirty="0" smtClean="0"/>
              <a:t>Slow down, read three times</a:t>
            </a:r>
          </a:p>
          <a:p>
            <a:pPr lvl="2"/>
            <a:r>
              <a:rPr lang="en-US" dirty="0" smtClean="0"/>
              <a:t>Focus on each word, one at a time, as you read again</a:t>
            </a:r>
          </a:p>
          <a:p>
            <a:pPr lvl="2"/>
            <a:r>
              <a:rPr lang="en-US" dirty="0" smtClean="0"/>
              <a:t>What stands out and how do you feel?</a:t>
            </a:r>
          </a:p>
          <a:p>
            <a:pPr lvl="1"/>
            <a:r>
              <a:rPr lang="en-US" dirty="0" smtClean="0"/>
              <a:t>Sample:</a:t>
            </a:r>
          </a:p>
          <a:p>
            <a:pPr lvl="2"/>
            <a:r>
              <a:rPr lang="en-US" dirty="0" smtClean="0"/>
              <a:t>“timidity will do a thousand times more damage than audacity”</a:t>
            </a:r>
            <a:br>
              <a:rPr lang="en-US" dirty="0" smtClean="0"/>
            </a:br>
            <a:r>
              <a:rPr lang="en-US" b="1" i="1" dirty="0" smtClean="0"/>
              <a:t>- Carl von Clausewitz</a:t>
            </a:r>
          </a:p>
          <a:p>
            <a:pPr lvl="2"/>
            <a:r>
              <a:rPr lang="en-US" b="1" i="1" dirty="0" smtClean="0"/>
              <a:t>“</a:t>
            </a:r>
            <a:r>
              <a:rPr lang="en-US" dirty="0" smtClean="0"/>
              <a:t>There is no fear in love. But perfect love drives out fear” 1 John 4:18 </a:t>
            </a:r>
          </a:p>
          <a:p>
            <a:pPr lvl="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On handling emotion</a:t>
            </a:r>
          </a:p>
          <a:p>
            <a:r>
              <a:rPr lang="en-US" dirty="0" smtClean="0"/>
              <a:t>What: The X-Y-Z formula for communicating emotions</a:t>
            </a:r>
          </a:p>
          <a:p>
            <a:r>
              <a:rPr lang="en-US" dirty="0" smtClean="0"/>
              <a:t>How:</a:t>
            </a:r>
          </a:p>
          <a:p>
            <a:pPr lvl="1"/>
            <a:r>
              <a:rPr lang="en-US" dirty="0" smtClean="0"/>
              <a:t>“When in situation X, you said or did Y, and I felt Z”</a:t>
            </a:r>
          </a:p>
          <a:p>
            <a:r>
              <a:rPr lang="en-US" dirty="0" smtClean="0"/>
              <a:t>Sample:</a:t>
            </a:r>
          </a:p>
          <a:p>
            <a:pPr lvl="1"/>
            <a:r>
              <a:rPr lang="en-US" dirty="0" smtClean="0"/>
              <a:t>“This morning at PT, when you thanked me for the help with the inspection, I felt appreciated”</a:t>
            </a:r>
          </a:p>
          <a:p>
            <a:pPr lvl="1"/>
            <a:r>
              <a:rPr lang="en-US" dirty="0" smtClean="0"/>
              <a:t>“Yesterday at diner, when you compared my cooking to your mother’s in front of the family, I felt embarrassed and hurt.”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On forgiveness</a:t>
            </a:r>
          </a:p>
          <a:p>
            <a:r>
              <a:rPr lang="en-US" dirty="0" smtClean="0"/>
              <a:t>What:  not holding offense (bitterness, anger, frustration) against self or another; refusing to punish or demand repayment.</a:t>
            </a:r>
          </a:p>
          <a:p>
            <a:r>
              <a:rPr lang="en-US" dirty="0" smtClean="0"/>
              <a:t>Why:  unforgiveness destroys you</a:t>
            </a:r>
          </a:p>
          <a:p>
            <a:r>
              <a:rPr lang="en-US" dirty="0" smtClean="0"/>
              <a:t>How:</a:t>
            </a:r>
          </a:p>
          <a:p>
            <a:pPr lvl="1"/>
            <a:r>
              <a:rPr lang="en-US" dirty="0" smtClean="0"/>
              <a:t>Acknowledge the pain of the offense (at least to self) using X-Y-Z</a:t>
            </a:r>
          </a:p>
          <a:p>
            <a:pPr lvl="1"/>
            <a:r>
              <a:rPr lang="en-US" dirty="0" smtClean="0"/>
              <a:t>Make a choice to no longer hold the offense against self or the other</a:t>
            </a:r>
          </a:p>
          <a:p>
            <a:pPr lvl="1"/>
            <a:r>
              <a:rPr lang="en-US" dirty="0" smtClean="0"/>
              <a:t>Communicate (at least to self) forgiveness</a:t>
            </a:r>
          </a:p>
          <a:p>
            <a:pPr lvl="1"/>
            <a:r>
              <a:rPr lang="en-US" dirty="0" smtClean="0"/>
              <a:t>Daily remind self you have chosen to let it go</a:t>
            </a:r>
          </a:p>
          <a:p>
            <a:pPr lvl="1"/>
            <a:r>
              <a:rPr lang="en-US" dirty="0" smtClean="0"/>
              <a:t>Don’t bring it up when tempted</a:t>
            </a:r>
          </a:p>
          <a:p>
            <a:pPr lvl="1"/>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6448</TotalTime>
  <Words>623</Words>
  <Application>Microsoft Office PowerPoint</Application>
  <PresentationFormat>On-screen Show (4:3)</PresentationFormat>
  <Paragraphs>95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Use the Emotion Wheel</vt:lpstr>
      <vt:lpstr>Body</vt:lpstr>
      <vt:lpstr>Mind</vt:lpstr>
      <vt:lpstr>Emotion</vt:lpstr>
      <vt:lpstr>Connection</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dan.hardin</dc:creator>
  <cp:lastModifiedBy>dan.hardin</cp:lastModifiedBy>
  <cp:revision>108</cp:revision>
  <dcterms:created xsi:type="dcterms:W3CDTF">2014-11-18T15:16:20Z</dcterms:created>
  <dcterms:modified xsi:type="dcterms:W3CDTF">2015-01-07T14:19:26Z</dcterms:modified>
</cp:coreProperties>
</file>