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Religious Care for Trauma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Installation Ministry Team Training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October 2012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Suggested </a:t>
            </a:r>
            <a:br>
              <a:rPr lang="en-US" dirty="0" smtClean="0"/>
            </a:br>
            <a:r>
              <a:rPr lang="en-US" dirty="0" smtClean="0"/>
              <a:t>Symbols and Interventions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600200"/>
          <a:ext cx="4114800" cy="4348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Symbols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Candles</a:t>
                      </a:r>
                      <a:r>
                        <a:rPr lang="en-US" baseline="0" dirty="0" smtClean="0"/>
                        <a:t>: light / dark contrast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Stones,</a:t>
                      </a:r>
                      <a:r>
                        <a:rPr lang="en-US" baseline="0" dirty="0" smtClean="0"/>
                        <a:t> sticks, thorns, flowers, etc.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Incense:</a:t>
                      </a:r>
                      <a:r>
                        <a:rPr lang="en-US" baseline="0" dirty="0" smtClean="0"/>
                        <a:t> prayer / presence of Divine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Bandages / cloth strips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Cross / crucifix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Army men, action</a:t>
                      </a:r>
                      <a:r>
                        <a:rPr lang="en-US" baseline="0" dirty="0" smtClean="0"/>
                        <a:t> figures, toys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Oil: Holy Spirit,</a:t>
                      </a:r>
                      <a:r>
                        <a:rPr lang="en-US" baseline="0" dirty="0" smtClean="0"/>
                        <a:t> healing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Tape, string,</a:t>
                      </a:r>
                      <a:r>
                        <a:rPr lang="en-US" baseline="0" dirty="0" smtClean="0"/>
                        <a:t> chain, barbwire etc.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Tools-</a:t>
                      </a:r>
                      <a:r>
                        <a:rPr lang="en-US" baseline="0" dirty="0" smtClean="0"/>
                        <a:t> hammer, tape measure, nails, spike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Anything meaningful to your counselee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800600" y="1600200"/>
          <a:ext cx="4114800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Interventions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Empty Chair</a:t>
                      </a:r>
                      <a:r>
                        <a:rPr lang="en-US" baseline="0" dirty="0" smtClean="0"/>
                        <a:t> Technique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Prayer Walk- find items representing…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Role Play w/ active listening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Safe</a:t>
                      </a:r>
                      <a:r>
                        <a:rPr lang="en-US" baseline="0" dirty="0" smtClean="0"/>
                        <a:t> place exercise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Clench and release fists: Anger</a:t>
                      </a:r>
                      <a:r>
                        <a:rPr lang="en-US" baseline="0" dirty="0" smtClean="0"/>
                        <a:t> &amp; </a:t>
                      </a:r>
                      <a:r>
                        <a:rPr lang="en-US" dirty="0" smtClean="0"/>
                        <a:t>Forgiveness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On my knees</a:t>
                      </a:r>
                      <a:r>
                        <a:rPr lang="en-US" baseline="0" dirty="0" smtClean="0"/>
                        <a:t> for apology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Body outline / map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Burning Letters: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for release, acceptance, forgiveness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Personal</a:t>
                      </a:r>
                      <a:r>
                        <a:rPr lang="en-US" baseline="0" dirty="0" smtClean="0"/>
                        <a:t> Psalm of Lament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Prayers of Renunciation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Book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en-US" sz="1800" dirty="0" smtClean="0"/>
              <a:t>Buber, Martin.  “I and Thou”</a:t>
            </a:r>
          </a:p>
          <a:p>
            <a:pPr>
              <a:buNone/>
            </a:pPr>
            <a:r>
              <a:rPr lang="en-US" sz="1800" dirty="0" smtClean="0"/>
              <a:t>Harris, Russ. “Christ Centered Therapy” (Christian application of IFS)</a:t>
            </a:r>
          </a:p>
          <a:p>
            <a:pPr>
              <a:buNone/>
            </a:pPr>
            <a:r>
              <a:rPr lang="en-US" sz="1800" dirty="0" smtClean="0"/>
              <a:t>Johnson, Sue. “Emotionally Focused Couples Therapy with Trauma Survivors”</a:t>
            </a:r>
          </a:p>
          <a:p>
            <a:pPr>
              <a:buNone/>
            </a:pPr>
            <a:r>
              <a:rPr lang="en-US" sz="1800" dirty="0" smtClean="0"/>
              <a:t>Levine, Peter. “Waking the Tiger”</a:t>
            </a:r>
          </a:p>
          <a:p>
            <a:pPr>
              <a:buNone/>
            </a:pPr>
            <a:r>
              <a:rPr lang="en-US" sz="1800" dirty="0" smtClean="0"/>
              <a:t>Muse, Stephen. “Raising Lazarus: Integral Healing in Orthodox Christianity”</a:t>
            </a:r>
          </a:p>
          <a:p>
            <a:pPr>
              <a:buNone/>
            </a:pPr>
            <a:r>
              <a:rPr lang="en-US" sz="1800" dirty="0" smtClean="0"/>
              <a:t>Muse, Stephen. “When Hearts Become Flame”</a:t>
            </a:r>
          </a:p>
          <a:p>
            <a:pPr>
              <a:buNone/>
            </a:pPr>
            <a:r>
              <a:rPr lang="en-US" sz="1800" dirty="0" err="1" smtClean="0"/>
              <a:t>Nouwen</a:t>
            </a:r>
            <a:r>
              <a:rPr lang="en-US" sz="1800" dirty="0" smtClean="0"/>
              <a:t>, Henri. “Spiritual Direction”</a:t>
            </a:r>
          </a:p>
          <a:p>
            <a:pPr>
              <a:buNone/>
            </a:pPr>
            <a:r>
              <a:rPr lang="en-US" sz="1800" dirty="0" err="1" smtClean="0"/>
              <a:t>Nouwen</a:t>
            </a:r>
            <a:r>
              <a:rPr lang="en-US" sz="1800" dirty="0" smtClean="0"/>
              <a:t>, Henri. “Wounded Healer”</a:t>
            </a:r>
          </a:p>
          <a:p>
            <a:pPr>
              <a:buNone/>
            </a:pPr>
            <a:r>
              <a:rPr lang="en-US" sz="1800" dirty="0" smtClean="0"/>
              <a:t>Rothschild, </a:t>
            </a:r>
            <a:r>
              <a:rPr lang="en-US" sz="1800" dirty="0" err="1" smtClean="0"/>
              <a:t>Babette</a:t>
            </a:r>
            <a:r>
              <a:rPr lang="en-US" sz="1800" dirty="0" smtClean="0"/>
              <a:t>. “The Body Remembers”</a:t>
            </a:r>
          </a:p>
          <a:p>
            <a:pPr>
              <a:buNone/>
            </a:pPr>
            <a:r>
              <a:rPr lang="en-US" sz="1800" dirty="0" smtClean="0"/>
              <a:t>Siegel, Daniel. “Mindful Therapist”</a:t>
            </a:r>
          </a:p>
          <a:p>
            <a:pPr>
              <a:buNone/>
            </a:pPr>
            <a:r>
              <a:rPr lang="en-US" sz="1800" dirty="0" smtClean="0"/>
              <a:t>Thomas, Donna. “The Healing Christ in Community”</a:t>
            </a:r>
          </a:p>
          <a:p>
            <a:pPr>
              <a:buNone/>
            </a:pPr>
            <a:r>
              <a:rPr lang="en-US" sz="1800" dirty="0" smtClean="0"/>
              <a:t>Wardle, Terry.  “Healing Care, Healing Prayer”</a:t>
            </a:r>
          </a:p>
          <a:p>
            <a:pPr>
              <a:buNone/>
            </a:pPr>
            <a:r>
              <a:rPr lang="en-US" sz="1800" dirty="0" smtClean="0"/>
              <a:t>Wardle, Terry. “Draw Close to the Fire”</a:t>
            </a:r>
          </a:p>
          <a:p>
            <a:pPr>
              <a:buNone/>
            </a:pPr>
            <a:r>
              <a:rPr lang="en-US" sz="1800" dirty="0" smtClean="0"/>
              <a:t>Wardle, Terry. “Strong Winds &amp; Crashing Waves”</a:t>
            </a:r>
          </a:p>
          <a:p>
            <a:pPr>
              <a:buNone/>
            </a:pPr>
            <a:r>
              <a:rPr lang="en-US" sz="1800" dirty="0" smtClean="0"/>
              <a:t>Wardle, Terry. “Helping Others on the Journey”</a:t>
            </a:r>
          </a:p>
          <a:p>
            <a:pPr>
              <a:buNone/>
            </a:pPr>
            <a:r>
              <a:rPr lang="en-US" sz="1800" dirty="0" smtClean="0"/>
              <a:t>Yancey, Philip. “Disappointment with God”</a:t>
            </a:r>
          </a:p>
          <a:p>
            <a:pPr>
              <a:buNone/>
            </a:pPr>
            <a:r>
              <a:rPr lang="en-US" sz="1800" dirty="0" smtClean="0"/>
              <a:t>Yancey, Philip. “Where Is God When It Hurts?”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Holistic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Healing happens best with a multi-dimensional view, understanding, and approach to care</a:t>
            </a:r>
          </a:p>
          <a:p>
            <a:pPr>
              <a:lnSpc>
                <a:spcPct val="110000"/>
              </a:lnSpc>
            </a:pP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Holistic approach involves simultaneous and coordinated attention to: body, emotions, cognition, spiritual, relationships, and vocation</a:t>
            </a:r>
          </a:p>
          <a:p>
            <a:pPr>
              <a:lnSpc>
                <a:spcPct val="110000"/>
              </a:lnSpc>
            </a:pP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Clergy are the SMEs for the spiritual dimension and also work in the emotional, relational, and vocational dimensions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 Picture: How Chaplains Can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Cooperate and collaborate with other healing professionals</a:t>
            </a:r>
          </a:p>
          <a:p>
            <a:endParaRPr lang="en-US" dirty="0" smtClean="0"/>
          </a:p>
          <a:p>
            <a:r>
              <a:rPr lang="en-US" dirty="0" smtClean="0"/>
              <a:t>Be in touch with your own trauma and be on the healing journey yourself</a:t>
            </a:r>
          </a:p>
          <a:p>
            <a:endParaRPr lang="en-US" dirty="0" smtClean="0"/>
          </a:p>
          <a:p>
            <a:r>
              <a:rPr lang="en-US" dirty="0" smtClean="0"/>
              <a:t>Learn and experience what your faith tradition has to say about:</a:t>
            </a:r>
          </a:p>
          <a:p>
            <a:pPr lvl="1"/>
            <a:r>
              <a:rPr lang="en-US" dirty="0" smtClean="0"/>
              <a:t>Grief</a:t>
            </a:r>
          </a:p>
          <a:p>
            <a:pPr lvl="1"/>
            <a:r>
              <a:rPr lang="en-US" dirty="0" smtClean="0"/>
              <a:t>Suffering</a:t>
            </a:r>
          </a:p>
          <a:p>
            <a:pPr lvl="1"/>
            <a:r>
              <a:rPr lang="en-US" dirty="0" smtClean="0"/>
              <a:t>Lamenting</a:t>
            </a:r>
          </a:p>
          <a:p>
            <a:pPr lvl="1"/>
            <a:r>
              <a:rPr lang="en-US" dirty="0" smtClean="0"/>
              <a:t>Community</a:t>
            </a:r>
          </a:p>
          <a:p>
            <a:pPr lvl="1"/>
            <a:r>
              <a:rPr lang="en-US" dirty="0" smtClean="0"/>
              <a:t>Forgiveness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Discover what other faith traditions have to say about the above; integrate where you can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BE-KNOW-DO</a:t>
            </a:r>
            <a:br>
              <a:rPr lang="en-US" dirty="0" smtClean="0"/>
            </a:br>
            <a:r>
              <a:rPr lang="en-US" dirty="0" smtClean="0"/>
              <a:t>of Spiritual Leadership For the Hurting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6000" b="1" dirty="0" smtClean="0"/>
              <a:t>BE</a:t>
            </a:r>
          </a:p>
          <a:p>
            <a:pPr lvl="1"/>
            <a:r>
              <a:rPr lang="en-US" dirty="0" smtClean="0"/>
              <a:t>Calm, curious, and compassionate (non-anxious presence) toward self and others</a:t>
            </a:r>
          </a:p>
          <a:p>
            <a:pPr lvl="1"/>
            <a:r>
              <a:rPr lang="en-US" dirty="0" smtClean="0"/>
              <a:t>Prepared; read up on spiritual healing protocols (e.g. “Healing Care, Healing Prayer” by Dr. Terry Wardle)</a:t>
            </a:r>
          </a:p>
          <a:p>
            <a:pPr lvl="1"/>
            <a:r>
              <a:rPr lang="en-US" dirty="0" smtClean="0"/>
              <a:t>Pastoral; more to do with disposition than words</a:t>
            </a:r>
          </a:p>
          <a:p>
            <a:pPr lvl="1"/>
            <a:r>
              <a:rPr lang="en-US" dirty="0" smtClean="0"/>
              <a:t>Sensitive to the subtle (non-verbal, changes in affect, breathing, tone)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BE-KNOW-DO</a:t>
            </a:r>
            <a:br>
              <a:rPr lang="en-US" dirty="0" smtClean="0"/>
            </a:br>
            <a:r>
              <a:rPr lang="en-US" dirty="0" smtClean="0"/>
              <a:t>of Spiritual Leadership For the Hurting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6500" b="1" dirty="0" smtClean="0"/>
              <a:t>KNOW</a:t>
            </a:r>
          </a:p>
          <a:p>
            <a:pPr lvl="1"/>
            <a:r>
              <a:rPr lang="en-US" dirty="0" smtClean="0"/>
              <a:t>Healing is a process that takes time</a:t>
            </a:r>
          </a:p>
          <a:p>
            <a:pPr lvl="1"/>
            <a:r>
              <a:rPr lang="en-US" dirty="0" smtClean="0"/>
              <a:t>How to get help when you are stuck</a:t>
            </a:r>
          </a:p>
          <a:p>
            <a:pPr lvl="1"/>
            <a:r>
              <a:rPr lang="en-US" dirty="0" smtClean="0"/>
              <a:t>The latest research on clinical healing (IFS, EFT, &amp; EMDR)</a:t>
            </a:r>
          </a:p>
          <a:p>
            <a:pPr lvl="1"/>
            <a:r>
              <a:rPr lang="en-US" dirty="0" smtClean="0"/>
              <a:t> How family of origin and attachment wounds often distort the image of God and inhibit healing work</a:t>
            </a:r>
          </a:p>
          <a:p>
            <a:pPr lvl="1"/>
            <a:r>
              <a:rPr lang="en-US" dirty="0" smtClean="0"/>
              <a:t>Scriptures that normalize suffering, speak of hope and wholeness, and when and how to use them</a:t>
            </a:r>
          </a:p>
          <a:p>
            <a:pPr lvl="1"/>
            <a:r>
              <a:rPr lang="en-US" dirty="0" smtClean="0"/>
              <a:t>Basic pastoral counseling skills</a:t>
            </a:r>
          </a:p>
          <a:p>
            <a:pPr lvl="1"/>
            <a:r>
              <a:rPr lang="en-US" dirty="0" smtClean="0"/>
              <a:t>Basic interventions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BE-KNOW-DO</a:t>
            </a:r>
            <a:br>
              <a:rPr lang="en-US" dirty="0" smtClean="0"/>
            </a:br>
            <a:r>
              <a:rPr lang="en-US" dirty="0" smtClean="0"/>
              <a:t>of Spiritual Leadership For the Hurting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6500" b="1" dirty="0" smtClean="0"/>
              <a:t>DO</a:t>
            </a:r>
          </a:p>
          <a:p>
            <a:pPr lvl="1"/>
            <a:r>
              <a:rPr lang="en-US" dirty="0" smtClean="0"/>
              <a:t>Consult and receive supervision (Supervisory chaplain, CPE, or FLC)</a:t>
            </a:r>
          </a:p>
          <a:p>
            <a:pPr lvl="1"/>
            <a:r>
              <a:rPr lang="en-US" dirty="0" smtClean="0"/>
              <a:t>Use a protocol that works and is compatible with your belief</a:t>
            </a:r>
          </a:p>
          <a:p>
            <a:pPr lvl="1"/>
            <a:r>
              <a:rPr lang="en-US" dirty="0" smtClean="0"/>
              <a:t>Attend training / inner healing workshops / inner healing retreats </a:t>
            </a:r>
          </a:p>
          <a:p>
            <a:pPr lvl="1"/>
            <a:r>
              <a:rPr lang="en-US" dirty="0" smtClean="0"/>
              <a:t>Take your time</a:t>
            </a:r>
          </a:p>
          <a:p>
            <a:pPr lvl="1"/>
            <a:r>
              <a:rPr lang="en-US" dirty="0" smtClean="0"/>
              <a:t>Ask questions about every dimension</a:t>
            </a:r>
          </a:p>
          <a:p>
            <a:pPr lvl="1"/>
            <a:r>
              <a:rPr lang="en-US" dirty="0" smtClean="0"/>
              <a:t>Listen more and talk less; consider their story sacred</a:t>
            </a:r>
          </a:p>
          <a:p>
            <a:pPr lvl="1"/>
            <a:r>
              <a:rPr lang="en-US" dirty="0" smtClean="0"/>
              <a:t>Offer prayer and invite them back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Problem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Avoiding our own issues while trying to help others:</a:t>
            </a:r>
          </a:p>
          <a:p>
            <a:pPr lvl="1"/>
            <a:r>
              <a:rPr lang="en-US" dirty="0" smtClean="0"/>
              <a:t>Unprocessed event trauma</a:t>
            </a:r>
          </a:p>
          <a:p>
            <a:pPr lvl="1"/>
            <a:r>
              <a:rPr lang="en-US" dirty="0" smtClean="0"/>
              <a:t>Unhealed family of origin issues</a:t>
            </a:r>
          </a:p>
          <a:p>
            <a:pPr lvl="1"/>
            <a:r>
              <a:rPr lang="en-US" dirty="0" smtClean="0"/>
              <a:t>Attachment wounds / Insecure attachment style</a:t>
            </a:r>
          </a:p>
          <a:p>
            <a:r>
              <a:rPr lang="en-US" b="1" dirty="0" smtClean="0"/>
              <a:t>Anxiety / Fear related to:</a:t>
            </a:r>
          </a:p>
          <a:p>
            <a:pPr lvl="1"/>
            <a:r>
              <a:rPr lang="en-US" dirty="0" smtClean="0"/>
              <a:t>Perceived or real pressure to “fix” or “heal” the other</a:t>
            </a:r>
          </a:p>
          <a:p>
            <a:pPr lvl="1"/>
            <a:r>
              <a:rPr lang="en-US" dirty="0" smtClean="0"/>
              <a:t>They will see I am just as “jacked-up” as they are</a:t>
            </a:r>
          </a:p>
          <a:p>
            <a:pPr lvl="1"/>
            <a:r>
              <a:rPr lang="en-US" dirty="0" smtClean="0"/>
              <a:t>Getting it right / following a technique</a:t>
            </a:r>
          </a:p>
          <a:p>
            <a:r>
              <a:rPr lang="en-US" b="1" dirty="0" smtClean="0"/>
              <a:t>Lack of differentiation </a:t>
            </a:r>
            <a:r>
              <a:rPr lang="en-US" dirty="0" smtClean="0"/>
              <a:t>/ mindfulness / maturity</a:t>
            </a:r>
          </a:p>
          <a:p>
            <a:r>
              <a:rPr lang="en-US" b="1" dirty="0" smtClean="0"/>
              <a:t>All spiritual or all clinical </a:t>
            </a:r>
            <a:r>
              <a:rPr lang="en-US" dirty="0" smtClean="0"/>
              <a:t>(beat them up with the Bible or beat them up with the DSM-IV-TR)</a:t>
            </a:r>
          </a:p>
          <a:p>
            <a:r>
              <a:rPr lang="en-US" b="1" dirty="0" smtClean="0"/>
              <a:t>Lack of training, theological reflection, or preparation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Spiritual Ingredients for Wholeness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Community:</a:t>
            </a:r>
            <a:r>
              <a:rPr lang="en-US" dirty="0" smtClean="0"/>
              <a:t> safe, grace-filled, non-judgmental</a:t>
            </a:r>
          </a:p>
          <a:p>
            <a:r>
              <a:rPr lang="en-US" b="1" dirty="0" smtClean="0"/>
              <a:t>Clearer Image of God:</a:t>
            </a:r>
            <a:r>
              <a:rPr lang="en-US" dirty="0" smtClean="0"/>
              <a:t> by experience not lecture (demonstrate God’s love, grace, &amp; acceptance)</a:t>
            </a:r>
            <a:endParaRPr lang="en-US" b="1" dirty="0" smtClean="0"/>
          </a:p>
          <a:p>
            <a:r>
              <a:rPr lang="en-US" b="1" dirty="0" smtClean="0"/>
              <a:t>Symbols </a:t>
            </a:r>
            <a:r>
              <a:rPr lang="en-US" dirty="0" smtClean="0"/>
              <a:t>(objects representing trauma, health, and spiritual realities and resources)</a:t>
            </a:r>
          </a:p>
          <a:p>
            <a:r>
              <a:rPr lang="en-US" b="1" dirty="0" smtClean="0"/>
              <a:t>Ritual </a:t>
            </a:r>
            <a:r>
              <a:rPr lang="en-US" dirty="0" smtClean="0"/>
              <a:t>(sensory experience: for lamenting, grieving, cleansing, forgiveness, reconciliation, etc.)</a:t>
            </a:r>
          </a:p>
          <a:p>
            <a:r>
              <a:rPr lang="en-US" dirty="0" smtClean="0"/>
              <a:t>Spoken </a:t>
            </a:r>
            <a:r>
              <a:rPr lang="en-US" b="1" dirty="0" smtClean="0"/>
              <a:t>prayer and blessing</a:t>
            </a:r>
          </a:p>
          <a:p>
            <a:r>
              <a:rPr lang="en-US" dirty="0" smtClean="0"/>
              <a:t>Increase </a:t>
            </a:r>
            <a:r>
              <a:rPr lang="en-US" b="1" dirty="0" smtClean="0"/>
              <a:t>mindfulness</a:t>
            </a:r>
            <a:r>
              <a:rPr lang="en-US" dirty="0" smtClean="0"/>
              <a:t> (spirit awareness / sensitivity)</a:t>
            </a:r>
          </a:p>
          <a:p>
            <a:r>
              <a:rPr lang="en-US" b="1" dirty="0" smtClean="0"/>
              <a:t>Inner healing prayer </a:t>
            </a:r>
            <a:r>
              <a:rPr lang="en-US" dirty="0" smtClean="0"/>
              <a:t>(right brain focused, sanctified imagination processing approach)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Four General Steps For </a:t>
            </a:r>
            <a:br>
              <a:rPr lang="en-US" dirty="0" smtClean="0"/>
            </a:br>
            <a:r>
              <a:rPr lang="en-US" dirty="0" smtClean="0"/>
              <a:t>Spiritual Inner Healing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Slow Down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Turn Inward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Embrace and Acknowledge Pain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Seek and Accept Support (From God and others)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842</Words>
  <Application>Microsoft Office PowerPoint</Application>
  <PresentationFormat>On-screen Show (4:3)</PresentationFormat>
  <Paragraphs>112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Religious Care for Trauma</vt:lpstr>
      <vt:lpstr>Holistic Approach</vt:lpstr>
      <vt:lpstr>Big Picture: How Chaplains Can Help</vt:lpstr>
      <vt:lpstr>THE BE-KNOW-DO of Spiritual Leadership For the Hurting</vt:lpstr>
      <vt:lpstr>THE BE-KNOW-DO of Spiritual Leadership For the Hurting</vt:lpstr>
      <vt:lpstr>THE BE-KNOW-DO of Spiritual Leadership For the Hurting</vt:lpstr>
      <vt:lpstr>Common Problem Areas</vt:lpstr>
      <vt:lpstr>Spiritual Ingredients for Wholeness</vt:lpstr>
      <vt:lpstr>Four General Steps For  Spiritual Inner Healing</vt:lpstr>
      <vt:lpstr>Suggested  Symbols and Interventions</vt:lpstr>
      <vt:lpstr>Suggested Book Resources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Religious Care for Trauma</dc:title>
  <dc:creator>Hardin, Daniel W MAJ MIL USA FORSCOM</dc:creator>
  <cp:lastModifiedBy>Daniel W. Hardin</cp:lastModifiedBy>
  <cp:revision>15</cp:revision>
  <dcterms:created xsi:type="dcterms:W3CDTF">2006-08-16T00:00:00Z</dcterms:created>
  <dcterms:modified xsi:type="dcterms:W3CDTF">2012-09-27T18:45:16Z</dcterms:modified>
</cp:coreProperties>
</file>