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din, Daniel W MAJ" initials="dwh" lastIdx="1" clrIdx="0">
    <p:extLst>
      <p:ext uri="{19B8F6BF-5375-455C-9EA6-DF929625EA0E}">
        <p15:presenceInfo xmlns:p15="http://schemas.microsoft.com/office/powerpoint/2012/main" userId="Hardin, Daniel W MAJ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275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A0972-1C5C-48B1-B9AF-D2EBB2C3BC37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86112-1286-40CB-92C8-A60092C3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46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86112-1286-40CB-92C8-A60092C385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43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52A5-5B8E-4C7C-849C-6BD8D3D8EEF8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7AED-40AB-4F73-91A9-13556F52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4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52A5-5B8E-4C7C-849C-6BD8D3D8EEF8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7AED-40AB-4F73-91A9-13556F52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05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52A5-5B8E-4C7C-849C-6BD8D3D8EEF8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7AED-40AB-4F73-91A9-13556F52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9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52A5-5B8E-4C7C-849C-6BD8D3D8EEF8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7AED-40AB-4F73-91A9-13556F52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21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52A5-5B8E-4C7C-849C-6BD8D3D8EEF8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7AED-40AB-4F73-91A9-13556F52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4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52A5-5B8E-4C7C-849C-6BD8D3D8EEF8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7AED-40AB-4F73-91A9-13556F52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2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52A5-5B8E-4C7C-849C-6BD8D3D8EEF8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7AED-40AB-4F73-91A9-13556F52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1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52A5-5B8E-4C7C-849C-6BD8D3D8EEF8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7AED-40AB-4F73-91A9-13556F52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9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52A5-5B8E-4C7C-849C-6BD8D3D8EEF8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7AED-40AB-4F73-91A9-13556F52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16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52A5-5B8E-4C7C-849C-6BD8D3D8EEF8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7AED-40AB-4F73-91A9-13556F52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65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52A5-5B8E-4C7C-849C-6BD8D3D8EEF8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F7AED-40AB-4F73-91A9-13556F52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7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A52A5-5B8E-4C7C-849C-6BD8D3D8EEF8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F7AED-40AB-4F73-91A9-13556F52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6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link.springer.com/article/10.1007/s10567-013-0146-y" TargetMode="External"/><Relationship Id="rId13" Type="http://schemas.openxmlformats.org/officeDocument/2006/relationships/hyperlink" Target="https://www.amazon.com/Wounded-Wholeness-Inner-Healing-Christ/dp/0974844195/ref=pd_bxgy_14_img_2?ie=UTF8&amp;psc=1&amp;refRID=X9393H7JC0140FC6YDEE" TargetMode="External"/><Relationship Id="rId18" Type="http://schemas.openxmlformats.org/officeDocument/2006/relationships/hyperlink" Target="https://youtu.be/UtODEXeu94k" TargetMode="External"/><Relationship Id="rId26" Type="http://schemas.openxmlformats.org/officeDocument/2006/relationships/hyperlink" Target="https://www.amazon.com/Wounded-Healer-Ministry-Contemporary-Society/dp/0385148038/ref=sr_1_7?s=books&amp;ie=UTF8&amp;qid=1478539243&amp;sr=1-7&amp;keywords=Henri+Nouwen" TargetMode="External"/><Relationship Id="rId3" Type="http://schemas.openxmlformats.org/officeDocument/2006/relationships/image" Target="../media/image1.jpg"/><Relationship Id="rId21" Type="http://schemas.openxmlformats.org/officeDocument/2006/relationships/hyperlink" Target="https://www.amazon.com/Quick-Steps-Resolving-Trauma-OHanlon/dp/0393706516/ref=sr_1_9?s=books&amp;ie=UTF8&amp;qid=1478538956&amp;sr=1-9&amp;keywords=Bill+OHanlon" TargetMode="External"/><Relationship Id="rId7" Type="http://schemas.openxmlformats.org/officeDocument/2006/relationships/hyperlink" Target="http://www.apa.org/topics/ptsd/" TargetMode="External"/><Relationship Id="rId12" Type="http://schemas.openxmlformats.org/officeDocument/2006/relationships/hyperlink" Target="https://www.amazon.com/Healing-Care-Prayer-Helping-Wholeness/dp/0970083688/ref=sr_1_1?ie=UTF8&amp;qid=1478538440&amp;sr=8-1&amp;keywords=Healing+Care+Healing+prayer" TargetMode="External"/><Relationship Id="rId17" Type="http://schemas.openxmlformats.org/officeDocument/2006/relationships/hyperlink" Target="https://www.amazon.com/Internal-Family-Systems-Therapy-Guilford/dp/1572302720/ref=sr_1_1?s=books&amp;ie=UTF8&amp;qid=1478538627&amp;sr=1-1&amp;keywords=Internal+Family+Systems" TargetMode="External"/><Relationship Id="rId25" Type="http://schemas.openxmlformats.org/officeDocument/2006/relationships/hyperlink" Target="https://youtu.be/psN1DORYYV0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www.amazon.com/Mindful-Therapist-Integration-Interpersonal-Neurobiology/dp/0393706451/ref=sr_1_1?s=books&amp;ie=UTF8&amp;qid=1478538799&amp;sr=1-1&amp;keywords=mindful+therapist" TargetMode="External"/><Relationship Id="rId20" Type="http://schemas.openxmlformats.org/officeDocument/2006/relationships/hyperlink" Target="https://www.amazon.com/Draw-Close-Fire-Finding-Darkness/dp/0972842586/ref=sr_1_5?s=books&amp;ie=UTF8&amp;qid=1478538874&amp;sr=1-5&amp;keywords=Terry+Ward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sm5.org/Documents/PTSD%20Fact%20Sheet.pdf" TargetMode="External"/><Relationship Id="rId11" Type="http://schemas.openxmlformats.org/officeDocument/2006/relationships/hyperlink" Target="https://www.amazon.com/When-Hearts-Become-Flame-Counseling/dp/099050297X/ref=sr_1_1?ie=UTF8&amp;qid=1478538408&amp;sr=8-1&amp;keywords=When+Hearts+Become+Flame" TargetMode="External"/><Relationship Id="rId24" Type="http://schemas.openxmlformats.org/officeDocument/2006/relationships/hyperlink" Target="https://youtu.be/iCvmsMzlF7o" TargetMode="External"/><Relationship Id="rId5" Type="http://schemas.openxmlformats.org/officeDocument/2006/relationships/hyperlink" Target="http://www.ptsd.va.gov/" TargetMode="External"/><Relationship Id="rId15" Type="http://schemas.openxmlformats.org/officeDocument/2006/relationships/hyperlink" Target="https://www.amazon.com/Wounded-Healer-Ministry-Contemporary-Society/dp/0385148038/ref=sr_1_7?s=books&amp;ie=UTF8&amp;qid=1478539243&amp;sr=1-7&amp;keywords=Henri+Nouwenhttps://www.amazon.com/Body-Remembers-Psychophysiology-Treatment-Professional/dp/0393703274/ref=sr_1_1?s=books&amp;ie=UTF8&amp;qid=1478538520&amp;sr=1-1&amp;keywords=The+Body+Remembers" TargetMode="External"/><Relationship Id="rId23" Type="http://schemas.openxmlformats.org/officeDocument/2006/relationships/hyperlink" Target="https://www.amazon.com/Rising-Strong-Reckoning-Rumble-Revolution/dp/0812995821/ref=sr_1_4?s=books&amp;ie=UTF8&amp;qid=1478539090&amp;sr=1-4&amp;keywords=Brene+Brown" TargetMode="External"/><Relationship Id="rId10" Type="http://schemas.openxmlformats.org/officeDocument/2006/relationships/hyperlink" Target="http://projects.huffingtonpost.com/projects/moral-injury/the-grunts" TargetMode="External"/><Relationship Id="rId19" Type="http://schemas.openxmlformats.org/officeDocument/2006/relationships/hyperlink" Target="https://www.amazon.com/Emotionally-Focused-Couple-Therapy-Survivors/dp/1593851650/ref=sr_1_1?s=books&amp;ie=UTF8&amp;qid=1478538707&amp;sr=1-1&amp;keywords=emotionally+focused+couples+therapy+with+survivors" TargetMode="External"/><Relationship Id="rId4" Type="http://schemas.openxmlformats.org/officeDocument/2006/relationships/image" Target="../media/image2.jpg"/><Relationship Id="rId9" Type="http://schemas.openxmlformats.org/officeDocument/2006/relationships/hyperlink" Target="http://www.ptsd.va.gov/professional/co-occurring/moral_injury_at_war.asp" TargetMode="External"/><Relationship Id="rId14" Type="http://schemas.openxmlformats.org/officeDocument/2006/relationships/hyperlink" Target="https://www.amazon.com/Waking-Tiger-Healing-Peter-Levine/dp/155643233X/ref=sr_1_1?s=books&amp;ie=UTF8&amp;qid=1478538492&amp;sr=1-1&amp;keywords=waking+the+tiger" TargetMode="External"/><Relationship Id="rId22" Type="http://schemas.openxmlformats.org/officeDocument/2006/relationships/hyperlink" Target="https://www.amazon.com/Solution-Oriented-Spirituality-Connection-Wholeness-Possibility/dp/0393710629/ref=sr_1_3?s=books&amp;ie=UTF8&amp;qid=1478539053&amp;sr=1-3&amp;refinements=p_27:Bill+O'Hanl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4875">
            <a:off x="3942575" y="2315997"/>
            <a:ext cx="2184099" cy="3276149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81" r="30598"/>
          <a:stretch/>
        </p:blipFill>
        <p:spPr>
          <a:xfrm>
            <a:off x="819395" y="1972615"/>
            <a:ext cx="2149434" cy="3198485"/>
          </a:xfrm>
        </p:spPr>
      </p:pic>
      <p:sp>
        <p:nvSpPr>
          <p:cNvPr id="7" name="Snip Diagonal Corner Rectangle 6"/>
          <p:cNvSpPr/>
          <p:nvPr/>
        </p:nvSpPr>
        <p:spPr>
          <a:xfrm>
            <a:off x="0" y="0"/>
            <a:ext cx="6858000" cy="1116281"/>
          </a:xfrm>
          <a:prstGeom prst="snip2DiagRect">
            <a:avLst/>
          </a:prstGeom>
          <a:solidFill>
            <a:srgbClr val="FFC0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3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Aid </a:t>
            </a:r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Understanding</a:t>
            </a:r>
            <a:b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Traumatic Stress </a:t>
            </a:r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Injury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8134" y="1116281"/>
            <a:ext cx="642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    </a:t>
            </a:r>
            <a:r>
              <a:rPr lang="en-US" b="1" dirty="0" smtClean="0">
                <a:solidFill>
                  <a:schemeClr val="bg1"/>
                </a:solidFill>
                <a:hlinkClick r:id="rId5"/>
              </a:rPr>
              <a:t>Post </a:t>
            </a:r>
            <a:r>
              <a:rPr lang="en-US" b="1" dirty="0" smtClean="0">
                <a:solidFill>
                  <a:schemeClr val="bg1"/>
                </a:solidFill>
                <a:hlinkClick r:id="rId6"/>
              </a:rPr>
              <a:t>Traumatic </a:t>
            </a:r>
            <a:r>
              <a:rPr lang="en-US" b="1" dirty="0" smtClean="0">
                <a:solidFill>
                  <a:schemeClr val="bg1"/>
                </a:solidFill>
                <a:hlinkClick r:id="rId7"/>
              </a:rPr>
              <a:t>Stress</a:t>
            </a:r>
            <a:r>
              <a:rPr lang="en-US" b="1" dirty="0" smtClean="0">
                <a:solidFill>
                  <a:schemeClr val="bg1"/>
                </a:solidFill>
              </a:rPr>
              <a:t>		     </a:t>
            </a:r>
            <a:r>
              <a:rPr lang="en-US" b="1" dirty="0" smtClean="0">
                <a:solidFill>
                  <a:schemeClr val="bg1"/>
                </a:solidFill>
                <a:hlinkClick r:id="rId8"/>
              </a:rPr>
              <a:t>Moral </a:t>
            </a:r>
            <a:r>
              <a:rPr lang="en-US" b="1" dirty="0" smtClean="0">
                <a:solidFill>
                  <a:schemeClr val="bg1"/>
                </a:solidFill>
                <a:hlinkClick r:id="rId9"/>
              </a:rPr>
              <a:t>Injury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-159331" y="1761579"/>
            <a:ext cx="100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Message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166159" y="2976621"/>
            <a:ext cx="10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Thoughts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104023" y="4064057"/>
            <a:ext cx="944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Feelings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221077" y="5204285"/>
            <a:ext cx="116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Symptoms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3141" y="1497513"/>
            <a:ext cx="22227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400" dirty="0" smtClean="0">
                <a:solidFill>
                  <a:schemeClr val="bg1"/>
                </a:solidFill>
              </a:rPr>
              <a:t>Something bad happened to me (or I witnessed it) and I can’t make sense of it.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69377" y="1506778"/>
            <a:ext cx="2672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400" dirty="0" smtClean="0">
                <a:solidFill>
                  <a:schemeClr val="bg1"/>
                </a:solidFill>
              </a:rPr>
              <a:t>I did (or I believe I did) something bad and I can’t make sense of it.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8995" y="2718706"/>
            <a:ext cx="21206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400" i="1" dirty="0" smtClean="0">
                <a:solidFill>
                  <a:schemeClr val="bg1"/>
                </a:solidFill>
              </a:rPr>
              <a:t>“Why did I survive the IED, and my buddy sitting next to me didn’t?</a:t>
            </a:r>
            <a:r>
              <a:rPr lang="en-US" sz="1400" dirty="0" smtClean="0">
                <a:solidFill>
                  <a:schemeClr val="bg1"/>
                </a:solidFill>
              </a:rPr>
              <a:t>”</a:t>
            </a:r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69376" y="2691767"/>
            <a:ext cx="263340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400" dirty="0" smtClean="0">
                <a:solidFill>
                  <a:schemeClr val="bg1"/>
                </a:solidFill>
              </a:rPr>
              <a:t>“</a:t>
            </a:r>
            <a:r>
              <a:rPr lang="en-US" sz="1400" i="1" dirty="0" smtClean="0">
                <a:solidFill>
                  <a:schemeClr val="bg1"/>
                </a:solidFill>
              </a:rPr>
              <a:t>I had no choice but to run that child over during the patrol; Why can’t I move on?</a:t>
            </a:r>
            <a:r>
              <a:rPr lang="en-US" sz="1400" dirty="0" smtClean="0">
                <a:solidFill>
                  <a:schemeClr val="bg1"/>
                </a:solidFill>
              </a:rPr>
              <a:t>” 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8070" y="4020984"/>
            <a:ext cx="2518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400" dirty="0" smtClean="0">
                <a:solidFill>
                  <a:schemeClr val="bg1"/>
                </a:solidFill>
              </a:rPr>
              <a:t>Fight, Flight, Freeze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869376" y="4032088"/>
            <a:ext cx="26334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400" dirty="0" smtClean="0">
                <a:solidFill>
                  <a:schemeClr val="bg1"/>
                </a:solidFill>
              </a:rPr>
              <a:t>Shame, Guilt, Confusion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78070" y="4878736"/>
            <a:ext cx="25181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400" dirty="0" smtClean="0">
                <a:solidFill>
                  <a:schemeClr val="bg1"/>
                </a:solidFill>
              </a:rPr>
              <a:t>Fear, Hypervigilance, Intrusive </a:t>
            </a:r>
            <a:r>
              <a:rPr lang="en-US" sz="1400" dirty="0">
                <a:solidFill>
                  <a:schemeClr val="bg1"/>
                </a:solidFill>
              </a:rPr>
              <a:t>T</a:t>
            </a:r>
            <a:r>
              <a:rPr lang="en-US" sz="1400" dirty="0" smtClean="0">
                <a:solidFill>
                  <a:schemeClr val="bg1"/>
                </a:solidFill>
              </a:rPr>
              <a:t>houghts, Numb, Sexual </a:t>
            </a:r>
            <a:r>
              <a:rPr lang="en-US" sz="1400" dirty="0">
                <a:solidFill>
                  <a:schemeClr val="bg1"/>
                </a:solidFill>
              </a:rPr>
              <a:t>D</a:t>
            </a:r>
            <a:r>
              <a:rPr lang="en-US" sz="1400" dirty="0" smtClean="0">
                <a:solidFill>
                  <a:schemeClr val="bg1"/>
                </a:solidFill>
              </a:rPr>
              <a:t>ysfunction, etc.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94112" y="5770152"/>
            <a:ext cx="29953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400" dirty="0" smtClean="0">
                <a:solidFill>
                  <a:schemeClr val="bg1"/>
                </a:solidFill>
              </a:rPr>
              <a:t>Flashbacks, Anger, Depression, Anxiety, Insomnia, Self-medication with substances, Isolation, Nightmares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70090" y="4913748"/>
            <a:ext cx="26720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400" dirty="0" smtClean="0">
                <a:solidFill>
                  <a:schemeClr val="bg1"/>
                </a:solidFill>
              </a:rPr>
              <a:t>Disillusionment, Despair, Loss of faith, Loss of identity, Suicidal Ideations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56604" y="5397141"/>
            <a:ext cx="2033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hlinkClick r:id="rId10"/>
              </a:rPr>
              <a:t>Symptoms  Common</a:t>
            </a:r>
          </a:p>
          <a:p>
            <a:pPr algn="ctr"/>
            <a:r>
              <a:rPr lang="en-US" sz="1400" b="1" dirty="0">
                <a:solidFill>
                  <a:schemeClr val="accent4">
                    <a:lumMod val="60000"/>
                    <a:lumOff val="40000"/>
                  </a:schemeClr>
                </a:solidFill>
                <a:hlinkClick r:id="rId10"/>
              </a:rPr>
              <a:t>t</a:t>
            </a:r>
            <a:r>
              <a:rPr lang="en-US" sz="1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hlinkClick r:id="rId10"/>
              </a:rPr>
              <a:t>o Both</a:t>
            </a:r>
            <a:endParaRPr lang="en-US" sz="14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" name="Snip Diagonal Corner Rectangle 23"/>
          <p:cNvSpPr/>
          <p:nvPr/>
        </p:nvSpPr>
        <p:spPr>
          <a:xfrm>
            <a:off x="-25020" y="6733309"/>
            <a:ext cx="6883019" cy="2410691"/>
          </a:xfrm>
          <a:prstGeom prst="snip2DiagRect">
            <a:avLst/>
          </a:prstGeom>
          <a:solidFill>
            <a:srgbClr val="FFC0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Healing Strategies</a:t>
            </a:r>
          </a:p>
          <a:p>
            <a:r>
              <a:rPr lang="en-US" sz="1050" b="1" dirty="0">
                <a:solidFill>
                  <a:schemeClr val="tx1"/>
                </a:solidFill>
              </a:rPr>
              <a:t> </a:t>
            </a:r>
            <a:r>
              <a:rPr lang="en-US" sz="1050" b="1" dirty="0" smtClean="0">
                <a:solidFill>
                  <a:schemeClr val="tx1"/>
                </a:solidFill>
              </a:rPr>
              <a:t>  Movement from psychological labeling to viewing the condition as an injury </a:t>
            </a:r>
            <a:r>
              <a:rPr lang="en-US" sz="1050" i="1" dirty="0" smtClean="0">
                <a:solidFill>
                  <a:schemeClr val="tx1"/>
                </a:solidFill>
              </a:rPr>
              <a:t>(See Dr. </a:t>
            </a:r>
            <a:r>
              <a:rPr lang="en-US" sz="1050" i="1" dirty="0" smtClean="0">
                <a:solidFill>
                  <a:schemeClr val="tx1"/>
                </a:solidFill>
                <a:hlinkClick r:id="rId11"/>
              </a:rPr>
              <a:t>Stephen Muse</a:t>
            </a:r>
            <a:r>
              <a:rPr lang="en-US" sz="1050" i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1050" b="1" dirty="0" smtClean="0">
                <a:solidFill>
                  <a:schemeClr val="tx1"/>
                </a:solidFill>
              </a:rPr>
              <a:t>   A holistic approach: </a:t>
            </a:r>
            <a:r>
              <a:rPr lang="en-US" sz="1050" dirty="0" smtClean="0">
                <a:solidFill>
                  <a:schemeClr val="tx1"/>
                </a:solidFill>
              </a:rPr>
              <a:t>processing behavioral responses, thoughts, and emotions associated with the stuck  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              traumatic memories</a:t>
            </a:r>
            <a:r>
              <a:rPr lang="en-US" sz="1050" i="1" dirty="0" smtClean="0">
                <a:solidFill>
                  <a:schemeClr val="tx1"/>
                </a:solidFill>
              </a:rPr>
              <a:t> (see Dr. </a:t>
            </a:r>
            <a:r>
              <a:rPr lang="en-US" sz="1050" i="1" dirty="0" smtClean="0">
                <a:solidFill>
                  <a:schemeClr val="tx1"/>
                </a:solidFill>
                <a:hlinkClick r:id="rId12"/>
              </a:rPr>
              <a:t>Terry </a:t>
            </a:r>
            <a:r>
              <a:rPr lang="en-US" sz="1050" i="1" dirty="0" smtClean="0">
                <a:solidFill>
                  <a:schemeClr val="tx1"/>
                </a:solidFill>
                <a:hlinkClick r:id="rId13"/>
              </a:rPr>
              <a:t>Wardle</a:t>
            </a:r>
            <a:r>
              <a:rPr lang="en-US" sz="1050" i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1050" b="1" dirty="0" smtClean="0">
                <a:solidFill>
                  <a:schemeClr val="tx1"/>
                </a:solidFill>
              </a:rPr>
              <a:t>   Addressing the soul of the wounded </a:t>
            </a:r>
            <a:r>
              <a:rPr lang="en-US" sz="1050" i="1" dirty="0" smtClean="0">
                <a:solidFill>
                  <a:schemeClr val="tx1"/>
                </a:solidFill>
              </a:rPr>
              <a:t>(see Dr. </a:t>
            </a:r>
            <a:r>
              <a:rPr lang="en-US" sz="1050" i="1" dirty="0" smtClean="0">
                <a:solidFill>
                  <a:schemeClr val="tx1"/>
                </a:solidFill>
                <a:hlinkClick r:id="rId14"/>
              </a:rPr>
              <a:t>Peter Levine </a:t>
            </a:r>
            <a:r>
              <a:rPr lang="en-US" sz="1050" i="1" dirty="0" smtClean="0">
                <a:solidFill>
                  <a:schemeClr val="tx1"/>
                </a:solidFill>
              </a:rPr>
              <a:t>&amp; </a:t>
            </a:r>
            <a:r>
              <a:rPr lang="en-US" sz="1050" i="1" dirty="0" smtClean="0">
                <a:solidFill>
                  <a:schemeClr val="tx1"/>
                </a:solidFill>
                <a:hlinkClick r:id="rId15"/>
              </a:rPr>
              <a:t>Babette Rothschild</a:t>
            </a:r>
            <a:r>
              <a:rPr lang="en-US" sz="1050" i="1" dirty="0" smtClean="0">
                <a:solidFill>
                  <a:schemeClr val="tx1"/>
                </a:solidFill>
              </a:rPr>
              <a:t>):</a:t>
            </a:r>
          </a:p>
          <a:p>
            <a:pPr lvl="1"/>
            <a:r>
              <a:rPr lang="en-US" sz="1050" dirty="0" smtClean="0">
                <a:solidFill>
                  <a:schemeClr val="tx1"/>
                </a:solidFill>
              </a:rPr>
              <a:t>Confession, lamenting, mourning, forbearance, forgiveness, acceptance, and transformation in the context of safe, non-judgmental community.</a:t>
            </a:r>
          </a:p>
          <a:p>
            <a:r>
              <a:rPr lang="en-US" sz="1050" b="1" dirty="0" smtClean="0">
                <a:solidFill>
                  <a:schemeClr val="tx1"/>
                </a:solidFill>
              </a:rPr>
              <a:t>   Essential Experiences: </a:t>
            </a:r>
            <a:r>
              <a:rPr lang="en-US" sz="1050" dirty="0" smtClean="0">
                <a:solidFill>
                  <a:schemeClr val="tx1"/>
                </a:solidFill>
              </a:rPr>
              <a:t>truth telling, </a:t>
            </a:r>
            <a:r>
              <a:rPr lang="en-US" sz="1050" dirty="0" smtClean="0">
                <a:solidFill>
                  <a:schemeClr val="tx1"/>
                </a:solidFill>
                <a:hlinkClick r:id="rId16"/>
              </a:rPr>
              <a:t>mindfulness</a:t>
            </a:r>
            <a:r>
              <a:rPr lang="en-US" sz="1050" dirty="0" smtClean="0">
                <a:solidFill>
                  <a:schemeClr val="tx1"/>
                </a:solidFill>
              </a:rPr>
              <a:t>, courage, reclamation of devalued or dissociated internal  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             parts, and reconnection with self, community, and the Divine </a:t>
            </a:r>
            <a:r>
              <a:rPr lang="en-US" sz="1050" i="1" dirty="0" smtClean="0">
                <a:solidFill>
                  <a:schemeClr val="tx1"/>
                </a:solidFill>
              </a:rPr>
              <a:t>(See Dr. </a:t>
            </a:r>
            <a:r>
              <a:rPr lang="en-US" sz="1050" i="1" dirty="0" smtClean="0">
                <a:solidFill>
                  <a:schemeClr val="tx1"/>
                </a:solidFill>
                <a:hlinkClick r:id="rId17"/>
              </a:rPr>
              <a:t>Richard Schwartz</a:t>
            </a:r>
            <a:r>
              <a:rPr lang="en-US" sz="1050" i="1" dirty="0" smtClean="0">
                <a:solidFill>
                  <a:schemeClr val="tx1"/>
                </a:solidFill>
              </a:rPr>
              <a:t>, Dr. </a:t>
            </a:r>
            <a:r>
              <a:rPr lang="en-US" sz="1050" i="1" dirty="0" smtClean="0">
                <a:solidFill>
                  <a:schemeClr val="tx1"/>
                </a:solidFill>
                <a:hlinkClick r:id="rId18"/>
              </a:rPr>
              <a:t>Sue </a:t>
            </a:r>
            <a:endParaRPr lang="en-US" sz="1050" i="1" dirty="0" smtClean="0">
              <a:solidFill>
                <a:schemeClr val="tx1"/>
              </a:solidFill>
            </a:endParaRPr>
          </a:p>
          <a:p>
            <a:r>
              <a:rPr lang="en-US" sz="1050" i="1" dirty="0">
                <a:solidFill>
                  <a:schemeClr val="tx1"/>
                </a:solidFill>
              </a:rPr>
              <a:t> </a:t>
            </a:r>
            <a:r>
              <a:rPr lang="en-US" sz="1050" i="1" dirty="0" smtClean="0">
                <a:solidFill>
                  <a:schemeClr val="tx1"/>
                </a:solidFill>
              </a:rPr>
              <a:t>             </a:t>
            </a:r>
            <a:r>
              <a:rPr lang="en-US" sz="1050" i="1" dirty="0" smtClean="0">
                <a:solidFill>
                  <a:schemeClr val="tx1"/>
                </a:solidFill>
                <a:hlinkClick r:id="rId19"/>
              </a:rPr>
              <a:t>Johnson</a:t>
            </a:r>
            <a:r>
              <a:rPr lang="en-US" sz="1050" i="1" dirty="0" smtClean="0">
                <a:solidFill>
                  <a:schemeClr val="tx1"/>
                </a:solidFill>
              </a:rPr>
              <a:t>, Dr. </a:t>
            </a:r>
            <a:r>
              <a:rPr lang="en-US" sz="1050" i="1" dirty="0" smtClean="0">
                <a:solidFill>
                  <a:schemeClr val="tx1"/>
                </a:solidFill>
                <a:hlinkClick r:id="rId20"/>
              </a:rPr>
              <a:t>Terry Wardle</a:t>
            </a:r>
            <a:r>
              <a:rPr lang="en-US" sz="1050" i="1" dirty="0" smtClean="0">
                <a:solidFill>
                  <a:schemeClr val="tx1"/>
                </a:solidFill>
              </a:rPr>
              <a:t>).</a:t>
            </a:r>
          </a:p>
          <a:p>
            <a:r>
              <a:rPr lang="en-US" sz="1050" b="1" dirty="0" smtClean="0">
                <a:solidFill>
                  <a:schemeClr val="tx1"/>
                </a:solidFill>
              </a:rPr>
              <a:t>   Essential Ingredients: </a:t>
            </a:r>
            <a:r>
              <a:rPr lang="en-US" sz="1050" dirty="0" smtClean="0">
                <a:solidFill>
                  <a:schemeClr val="tx1"/>
                </a:solidFill>
              </a:rPr>
              <a:t>connection, compassion, contribution to the community </a:t>
            </a:r>
            <a:r>
              <a:rPr lang="en-US" sz="1050" i="1" dirty="0" smtClean="0">
                <a:solidFill>
                  <a:schemeClr val="tx1"/>
                </a:solidFill>
              </a:rPr>
              <a:t>(See Dr. </a:t>
            </a:r>
            <a:r>
              <a:rPr lang="en-US" sz="1050" i="1" dirty="0" smtClean="0">
                <a:solidFill>
                  <a:schemeClr val="tx1"/>
                </a:solidFill>
                <a:hlinkClick r:id="rId21"/>
              </a:rPr>
              <a:t>Bill </a:t>
            </a:r>
            <a:r>
              <a:rPr lang="en-US" sz="1050" i="1" dirty="0" smtClean="0">
                <a:solidFill>
                  <a:schemeClr val="tx1"/>
                </a:solidFill>
              </a:rPr>
              <a:t>O’</a:t>
            </a:r>
            <a:r>
              <a:rPr lang="en-US" sz="1050" i="1" dirty="0" smtClean="0">
                <a:solidFill>
                  <a:schemeClr val="tx1"/>
                </a:solidFill>
                <a:hlinkClick r:id="rId22"/>
              </a:rPr>
              <a:t>Hanlon</a:t>
            </a:r>
            <a:r>
              <a:rPr lang="en-US" sz="1050" i="1" dirty="0" smtClean="0">
                <a:solidFill>
                  <a:schemeClr val="tx1"/>
                </a:solidFill>
              </a:rPr>
              <a:t> &amp; </a:t>
            </a:r>
            <a:r>
              <a:rPr lang="en-US" sz="1050" i="1" dirty="0" smtClean="0">
                <a:solidFill>
                  <a:schemeClr val="tx1"/>
                </a:solidFill>
                <a:hlinkClick r:id="rId23"/>
              </a:rPr>
              <a:t>Dr</a:t>
            </a:r>
            <a:r>
              <a:rPr lang="en-US" sz="1050" i="1" dirty="0" smtClean="0">
                <a:solidFill>
                  <a:schemeClr val="tx1"/>
                </a:solidFill>
              </a:rPr>
              <a:t>. </a:t>
            </a:r>
            <a:r>
              <a:rPr lang="en-US" sz="1050" i="1" dirty="0" err="1" smtClean="0">
                <a:solidFill>
                  <a:schemeClr val="tx1"/>
                </a:solidFill>
                <a:hlinkClick r:id="rId24"/>
              </a:rPr>
              <a:t>Brené</a:t>
            </a:r>
            <a:r>
              <a:rPr lang="en-US" sz="1050" i="1" dirty="0">
                <a:solidFill>
                  <a:schemeClr val="tx1"/>
                </a:solidFill>
              </a:rPr>
              <a:t>  </a:t>
            </a:r>
            <a:r>
              <a:rPr lang="en-US" sz="1050" i="1" dirty="0" smtClean="0">
                <a:solidFill>
                  <a:schemeClr val="tx1"/>
                </a:solidFill>
              </a:rPr>
              <a:t>           </a:t>
            </a:r>
          </a:p>
          <a:p>
            <a:r>
              <a:rPr lang="en-US" sz="1050" i="1" dirty="0">
                <a:solidFill>
                  <a:schemeClr val="tx1"/>
                </a:solidFill>
              </a:rPr>
              <a:t> </a:t>
            </a:r>
            <a:r>
              <a:rPr lang="en-US" sz="1050" i="1" dirty="0" smtClean="0">
                <a:solidFill>
                  <a:schemeClr val="tx1"/>
                </a:solidFill>
              </a:rPr>
              <a:t>            </a:t>
            </a:r>
            <a:r>
              <a:rPr lang="en-US" sz="1050" i="1" dirty="0" smtClean="0">
                <a:solidFill>
                  <a:schemeClr val="tx1"/>
                </a:solidFill>
                <a:hlinkClick r:id="rId25"/>
              </a:rPr>
              <a:t>Brown</a:t>
            </a:r>
            <a:r>
              <a:rPr lang="en-US" sz="1050" i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1050" b="1" dirty="0" smtClean="0">
                <a:solidFill>
                  <a:schemeClr val="tx1"/>
                </a:solidFill>
              </a:rPr>
              <a:t>   Wounded healers </a:t>
            </a:r>
            <a:r>
              <a:rPr lang="en-US" sz="1050" dirty="0" smtClean="0">
                <a:solidFill>
                  <a:schemeClr val="tx1"/>
                </a:solidFill>
              </a:rPr>
              <a:t>operating from compassionate vulnerability offering comfort and healing space for those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            wounded </a:t>
            </a:r>
            <a:r>
              <a:rPr lang="en-US" sz="1050" i="1" dirty="0" smtClean="0">
                <a:solidFill>
                  <a:schemeClr val="tx1"/>
                </a:solidFill>
              </a:rPr>
              <a:t>(see </a:t>
            </a:r>
            <a:r>
              <a:rPr lang="en-US" sz="1050" i="1" dirty="0" smtClean="0">
                <a:solidFill>
                  <a:schemeClr val="tx1"/>
                </a:solidFill>
                <a:hlinkClick r:id="rId26"/>
              </a:rPr>
              <a:t>Henri Nouwen</a:t>
            </a:r>
            <a:r>
              <a:rPr lang="en-US" sz="1050" i="1" dirty="0" smtClean="0">
                <a:solidFill>
                  <a:schemeClr val="tx1"/>
                </a:solidFill>
              </a:rPr>
              <a:t>).</a:t>
            </a:r>
            <a:endParaRPr lang="en-US" sz="10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335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</TotalTime>
  <Words>331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Hardin, Daniel W MAJ</dc:creator>
  <cp:lastModifiedBy>Hardin, Daniel W MAJ</cp:lastModifiedBy>
  <cp:revision>13</cp:revision>
  <cp:lastPrinted>2016-11-07T15:33:54Z</cp:lastPrinted>
  <dcterms:created xsi:type="dcterms:W3CDTF">2016-11-07T14:28:32Z</dcterms:created>
  <dcterms:modified xsi:type="dcterms:W3CDTF">2017-02-07T14:02:32Z</dcterms:modified>
</cp:coreProperties>
</file>