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87" r:id="rId5"/>
  </p:sldMasterIdLst>
  <p:notesMasterIdLst>
    <p:notesMasterId r:id="rId22"/>
  </p:notesMasterIdLst>
  <p:handoutMasterIdLst>
    <p:handoutMasterId r:id="rId23"/>
  </p:handoutMasterIdLst>
  <p:sldIdLst>
    <p:sldId id="441" r:id="rId6"/>
    <p:sldId id="442" r:id="rId7"/>
    <p:sldId id="462" r:id="rId8"/>
    <p:sldId id="443" r:id="rId9"/>
    <p:sldId id="452" r:id="rId10"/>
    <p:sldId id="444" r:id="rId11"/>
    <p:sldId id="445" r:id="rId12"/>
    <p:sldId id="446" r:id="rId13"/>
    <p:sldId id="463" r:id="rId14"/>
    <p:sldId id="447" r:id="rId15"/>
    <p:sldId id="448" r:id="rId16"/>
    <p:sldId id="449" r:id="rId17"/>
    <p:sldId id="464" r:id="rId18"/>
    <p:sldId id="465" r:id="rId19"/>
    <p:sldId id="450" r:id="rId20"/>
    <p:sldId id="451" r:id="rId21"/>
  </p:sldIdLst>
  <p:sldSz cx="9144000" cy="6858000" type="screen4x3"/>
  <p:notesSz cx="6858000" cy="9240838"/>
  <p:embeddedFontLst>
    <p:embeddedFont>
      <p:font typeface="Calibri" panose="020F0502020204030204" pitchFamily="34" charset="0"/>
      <p:regular r:id="rId24"/>
      <p:bold r:id="rId25"/>
      <p:italic r:id="rId26"/>
      <p:boldItalic r:id="rId27"/>
    </p:embeddedFont>
    <p:embeddedFont>
      <p:font typeface="US Army" panose="020B0506030202020204" pitchFamily="34" charset="0"/>
      <p:regular r:id="rId28"/>
      <p:bold r:id="rId29"/>
    </p:embeddedFont>
    <p:embeddedFont>
      <p:font typeface="US Army Light" panose="020B0506030202020204" pitchFamily="34"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onsky, Makenna" initials="PM" lastIdx="120" clrIdx="0">
    <p:extLst>
      <p:ext uri="{19B8F6BF-5375-455C-9EA6-DF929625EA0E}">
        <p15:presenceInfo xmlns:p15="http://schemas.microsoft.com/office/powerpoint/2012/main" userId="S::Makenna.Plonsky@us.gt.com::4c0d3a93-9fa5-4ad1-b661-4b92f597409b" providerId="AD"/>
      </p:ext>
    </p:extLst>
  </p:cmAuthor>
  <p:cmAuthor id="2" name="Vishal Ayyagari" initials="VA" lastIdx="11" clrIdx="1">
    <p:extLst>
      <p:ext uri="{19B8F6BF-5375-455C-9EA6-DF929625EA0E}">
        <p15:presenceInfo xmlns:p15="http://schemas.microsoft.com/office/powerpoint/2012/main" userId="S::Vishal.Ayyagari@us.gt.com::9b494d2f-f800-499f-83ac-5abd73ae8971" providerId="AD"/>
      </p:ext>
    </p:extLst>
  </p:cmAuthor>
  <p:cmAuthor id="3" name="Arnold, David" initials="AD" lastIdx="16" clrIdx="2">
    <p:extLst>
      <p:ext uri="{19B8F6BF-5375-455C-9EA6-DF929625EA0E}">
        <p15:presenceInfo xmlns:p15="http://schemas.microsoft.com/office/powerpoint/2012/main" userId="S::David.Arnold@us.gt.com::3f73f5ce-7359-4182-a496-5864edd3113e" providerId="AD"/>
      </p:ext>
    </p:extLst>
  </p:cmAuthor>
  <p:cmAuthor id="4" name="Plonsky, Makenna M CTR HQDA OCCH" initials="PMMCHO" lastIdx="14" clrIdx="3">
    <p:extLst>
      <p:ext uri="{19B8F6BF-5375-455C-9EA6-DF929625EA0E}">
        <p15:presenceInfo xmlns:p15="http://schemas.microsoft.com/office/powerpoint/2012/main" userId="S-1-5-21-412667653-668731278-4213794525-1525709" providerId="AD"/>
      </p:ext>
    </p:extLst>
  </p:cmAuthor>
  <p:cmAuthor id="5" name="Jahn, Shaun" initials="JS" lastIdx="42" clrIdx="4">
    <p:extLst>
      <p:ext uri="{19B8F6BF-5375-455C-9EA6-DF929625EA0E}">
        <p15:presenceInfo xmlns:p15="http://schemas.microsoft.com/office/powerpoint/2012/main" userId="S::Shaun.Jahn@us.gt.com::0bcf4442-6ed7-4ac9-8d36-7bd95399c8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595959"/>
    <a:srgbClr val="E6E6E6"/>
    <a:srgbClr val="CAD3E4"/>
    <a:srgbClr val="F2F2F2"/>
    <a:srgbClr val="BEE395"/>
    <a:srgbClr val="F1F6C0"/>
    <a:srgbClr val="9BBB59"/>
    <a:srgbClr val="E7E7E7"/>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87" autoAdjust="0"/>
  </p:normalViewPr>
  <p:slideViewPr>
    <p:cSldViewPr snapToGrid="0">
      <p:cViewPr varScale="1">
        <p:scale>
          <a:sx n="97" d="100"/>
          <a:sy n="97" d="100"/>
        </p:scale>
        <p:origin x="17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DC287BBD-BC7D-48B9-B820-396BE9BB666C}" type="datetimeFigureOut">
              <a:rPr lang="en-US" smtClean="0"/>
              <a:t>5/2/2023</a:t>
            </a:fld>
            <a:endParaRPr lang="en-US"/>
          </a:p>
        </p:txBody>
      </p:sp>
      <p:sp>
        <p:nvSpPr>
          <p:cNvPr id="4" name="Footer Placeholder 3"/>
          <p:cNvSpPr>
            <a:spLocks noGrp="1"/>
          </p:cNvSpPr>
          <p:nvPr>
            <p:ph type="ftr" sz="quarter" idx="2"/>
          </p:nvPr>
        </p:nvSpPr>
        <p:spPr>
          <a:xfrm>
            <a:off x="0" y="8777288"/>
            <a:ext cx="29718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7288"/>
            <a:ext cx="2971800" cy="463550"/>
          </a:xfrm>
          <a:prstGeom prst="rect">
            <a:avLst/>
          </a:prstGeom>
        </p:spPr>
        <p:txBody>
          <a:bodyPr vert="horz" lIns="91440" tIns="45720" rIns="91440" bIns="45720" rtlCol="0" anchor="b"/>
          <a:lstStyle>
            <a:lvl1pPr algn="r">
              <a:defRPr sz="1200"/>
            </a:lvl1pPr>
          </a:lstStyle>
          <a:p>
            <a:fld id="{B1F47563-E3EF-4350-9C83-A854C6FD6955}" type="slidenum">
              <a:rPr lang="en-US" smtClean="0"/>
              <a:t>‹#›</a:t>
            </a:fld>
            <a:endParaRPr lang="en-US"/>
          </a:p>
        </p:txBody>
      </p:sp>
    </p:spTree>
    <p:extLst>
      <p:ext uri="{BB962C8B-B14F-4D97-AF65-F5344CB8AC3E}">
        <p14:creationId xmlns:p14="http://schemas.microsoft.com/office/powerpoint/2010/main" val="265459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1"/>
            <a:ext cx="2971800" cy="463647"/>
          </a:xfrm>
          <a:prstGeom prst="rect">
            <a:avLst/>
          </a:prstGeom>
        </p:spPr>
        <p:txBody>
          <a:bodyPr vert="horz" lIns="91440" tIns="45720" rIns="91440" bIns="45720" rtlCol="0"/>
          <a:lstStyle>
            <a:lvl1pPr algn="r">
              <a:defRPr sz="1200"/>
            </a:lvl1pPr>
          </a:lstStyle>
          <a:p>
            <a:fld id="{3B3BCB10-DD4E-4612-B120-BBF52AF7CB27}" type="datetimeFigureOut">
              <a:rPr lang="en-US" smtClean="0"/>
              <a:t>5/2/2023</a:t>
            </a:fld>
            <a:endParaRPr lang="en-US"/>
          </a:p>
        </p:txBody>
      </p:sp>
      <p:sp>
        <p:nvSpPr>
          <p:cNvPr id="4" name="Slide Image Placeholder 3"/>
          <p:cNvSpPr>
            <a:spLocks noGrp="1" noRot="1" noChangeAspect="1"/>
          </p:cNvSpPr>
          <p:nvPr>
            <p:ph type="sldImg" idx="2"/>
          </p:nvPr>
        </p:nvSpPr>
        <p:spPr>
          <a:xfrm>
            <a:off x="1350963" y="1155700"/>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7154"/>
            <a:ext cx="5486400" cy="36385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4"/>
            <a:ext cx="2971800" cy="4636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777194"/>
            <a:ext cx="2971800" cy="463646"/>
          </a:xfrm>
          <a:prstGeom prst="rect">
            <a:avLst/>
          </a:prstGeom>
        </p:spPr>
        <p:txBody>
          <a:bodyPr vert="horz" lIns="91440" tIns="45720" rIns="91440" bIns="45720" rtlCol="0" anchor="b"/>
          <a:lstStyle>
            <a:lvl1pPr algn="r">
              <a:defRPr sz="1200"/>
            </a:lvl1pPr>
          </a:lstStyle>
          <a:p>
            <a:fld id="{FFB1965F-06E2-4103-B057-C7B45455B1BA}" type="slidenum">
              <a:rPr lang="en-US" smtClean="0"/>
              <a:t>‹#›</a:t>
            </a:fld>
            <a:endParaRPr lang="en-US"/>
          </a:p>
        </p:txBody>
      </p:sp>
    </p:spTree>
    <p:extLst>
      <p:ext uri="{BB962C8B-B14F-4D97-AF65-F5344CB8AC3E}">
        <p14:creationId xmlns:p14="http://schemas.microsoft.com/office/powerpoint/2010/main" val="314662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B1965F-06E2-4103-B057-C7B45455B1BA}" type="slidenum">
              <a:rPr lang="en-US" smtClean="0"/>
              <a:t>1</a:t>
            </a:fld>
            <a:endParaRPr lang="en-US"/>
          </a:p>
        </p:txBody>
      </p:sp>
    </p:spTree>
    <p:extLst>
      <p:ext uri="{BB962C8B-B14F-4D97-AF65-F5344CB8AC3E}">
        <p14:creationId xmlns:p14="http://schemas.microsoft.com/office/powerpoint/2010/main" val="154035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effectLst/>
                <a:latin typeface="Arial" panose="020B0604020202020204" pitchFamily="34" charset="0"/>
                <a:ea typeface="Calibri" panose="020F0502020204030204" pitchFamily="34" charset="0"/>
                <a:cs typeface="Arial" panose="020B0604020202020204" pitchFamily="34" charset="0"/>
              </a:rPr>
              <a:t>4. </a:t>
            </a:r>
            <a:r>
              <a:rPr lang="en-US" sz="1200" u="sng" dirty="0">
                <a:effectLst/>
                <a:latin typeface="Arial" panose="020B0604020202020204" pitchFamily="34" charset="0"/>
                <a:ea typeface="Calibri" panose="020F0502020204030204" pitchFamily="34" charset="0"/>
                <a:cs typeface="Arial" panose="020B0604020202020204" pitchFamily="34" charset="0"/>
              </a:rPr>
              <a:t>Regulatory Religion Description</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A </a:t>
            </a:r>
            <a:r>
              <a:rPr lang="en-US" sz="1200" b="1" dirty="0">
                <a:effectLst/>
                <a:latin typeface="Arial" panose="020B0604020202020204" pitchFamily="34" charset="0"/>
                <a:ea typeface="Calibri" panose="020F0502020204030204" pitchFamily="34" charset="0"/>
                <a:cs typeface="Arial" panose="020B0604020202020204" pitchFamily="34" charset="0"/>
              </a:rPr>
              <a:t>set of beliefs </a:t>
            </a:r>
            <a:r>
              <a:rPr lang="en-US" sz="1200" dirty="0">
                <a:effectLst/>
                <a:latin typeface="Arial" panose="020B0604020202020204" pitchFamily="34" charset="0"/>
                <a:ea typeface="Calibri" panose="020F0502020204030204" pitchFamily="34" charset="0"/>
                <a:cs typeface="Arial" panose="020B0604020202020204" pitchFamily="34" charset="0"/>
              </a:rPr>
              <a:t>concerning a </a:t>
            </a:r>
            <a:r>
              <a:rPr lang="en-US" sz="1200" b="1" dirty="0">
                <a:effectLst/>
                <a:latin typeface="Arial" panose="020B0604020202020204" pitchFamily="34" charset="0"/>
                <a:ea typeface="Calibri" panose="020F0502020204030204" pitchFamily="34" charset="0"/>
                <a:cs typeface="Arial" panose="020B0604020202020204" pitchFamily="34" charset="0"/>
              </a:rPr>
              <a:t>divine or transcendent</a:t>
            </a:r>
            <a:r>
              <a:rPr lang="en-US" sz="1200" dirty="0">
                <a:effectLst/>
                <a:latin typeface="Arial" panose="020B0604020202020204" pitchFamily="34" charset="0"/>
                <a:ea typeface="Calibri" panose="020F0502020204030204" pitchFamily="34" charset="0"/>
                <a:cs typeface="Arial" panose="020B0604020202020204" pitchFamily="34" charset="0"/>
              </a:rPr>
              <a:t> cause, nature, and purpose of the universe typically accompanied with </a:t>
            </a:r>
            <a:r>
              <a:rPr lang="en-US" sz="1200" b="1" dirty="0">
                <a:effectLst/>
                <a:latin typeface="Arial" panose="020B0604020202020204" pitchFamily="34" charset="0"/>
                <a:ea typeface="Calibri" panose="020F0502020204030204" pitchFamily="34" charset="0"/>
                <a:cs typeface="Arial" panose="020B0604020202020204" pitchFamily="34" charset="0"/>
              </a:rPr>
              <a:t>devotional and ritual observances</a:t>
            </a:r>
            <a:r>
              <a:rPr lang="en-US" sz="1200" dirty="0">
                <a:effectLst/>
                <a:latin typeface="Arial" panose="020B0604020202020204" pitchFamily="34" charset="0"/>
                <a:ea typeface="Calibri" panose="020F0502020204030204" pitchFamily="34" charset="0"/>
                <a:cs typeface="Arial" panose="020B0604020202020204" pitchFamily="34" charset="0"/>
              </a:rPr>
              <a:t> along with </a:t>
            </a:r>
            <a:r>
              <a:rPr lang="en-US" sz="1200" b="1" dirty="0">
                <a:effectLst/>
                <a:latin typeface="Arial" panose="020B0604020202020204" pitchFamily="34" charset="0"/>
                <a:ea typeface="Calibri" panose="020F0502020204030204" pitchFamily="34" charset="0"/>
                <a:cs typeface="Arial" panose="020B0604020202020204" pitchFamily="34" charset="0"/>
              </a:rPr>
              <a:t>an accompanying moral code </a:t>
            </a:r>
            <a:r>
              <a:rPr lang="en-US" sz="1200" dirty="0">
                <a:effectLst/>
                <a:latin typeface="Arial" panose="020B0604020202020204" pitchFamily="34" charset="0"/>
                <a:ea typeface="Calibri" panose="020F0502020204030204" pitchFamily="34" charset="0"/>
                <a:cs typeface="Arial" panose="020B0604020202020204" pitchFamily="34" charset="0"/>
              </a:rPr>
              <a:t>governing the conduct of human affairs. (Nested in </a:t>
            </a:r>
            <a:r>
              <a:rPr lang="en-US" sz="1200" u="sng" dirty="0">
                <a:effectLst/>
                <a:latin typeface="Arial" panose="020B0604020202020204" pitchFamily="34" charset="0"/>
                <a:ea typeface="Calibri" panose="020F0502020204030204" pitchFamily="34" charset="0"/>
                <a:cs typeface="Arial" panose="020B0604020202020204" pitchFamily="34" charset="0"/>
              </a:rPr>
              <a:t>DA PAM 165-19</a:t>
            </a:r>
            <a:r>
              <a:rPr lang="en-US" sz="1200" dirty="0">
                <a:effectLst/>
                <a:latin typeface="Arial" panose="020B0604020202020204" pitchFamily="34" charset="0"/>
                <a:ea typeface="Calibri" panose="020F0502020204030204" pitchFamily="34" charset="0"/>
                <a:cs typeface="Arial" panose="020B0604020202020204" pitchFamily="34" charset="0"/>
              </a:rPr>
              <a:t>, 2-3c &amp; </a:t>
            </a:r>
            <a:r>
              <a:rPr lang="en-US" sz="1200" u="sng" dirty="0">
                <a:effectLst/>
                <a:latin typeface="Arial" panose="020B0604020202020204" pitchFamily="34" charset="0"/>
                <a:ea typeface="Calibri" panose="020F0502020204030204" pitchFamily="34" charset="0"/>
                <a:cs typeface="Arial" panose="020B0604020202020204" pitchFamily="34" charset="0"/>
              </a:rPr>
              <a:t>FM 7-22</a:t>
            </a:r>
            <a:r>
              <a:rPr lang="en-US" sz="1200" dirty="0">
                <a:effectLst/>
                <a:latin typeface="Arial" panose="020B0604020202020204" pitchFamily="34" charset="0"/>
                <a:ea typeface="Calibri" panose="020F0502020204030204" pitchFamily="34" charset="0"/>
                <a:cs typeface="Arial" panose="020B0604020202020204" pitchFamily="34" charset="0"/>
              </a:rPr>
              <a:t>, 10-7) </a:t>
            </a: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10</a:t>
            </a:fld>
            <a:endParaRPr lang="en-US"/>
          </a:p>
        </p:txBody>
      </p:sp>
    </p:spTree>
    <p:extLst>
      <p:ext uri="{BB962C8B-B14F-4D97-AF65-F5344CB8AC3E}">
        <p14:creationId xmlns:p14="http://schemas.microsoft.com/office/powerpoint/2010/main" val="2398288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5. RFRA Religion Standard</a:t>
            </a:r>
          </a:p>
          <a:p>
            <a:pPr marL="342900" marR="0" lvl="0" indent="-342900">
              <a:lnSpc>
                <a:spcPct val="107000"/>
              </a:lnSpc>
              <a:spcBef>
                <a:spcPts val="0"/>
              </a:spcBef>
              <a:spcAft>
                <a:spcPts val="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Individual vs Established Religion </a:t>
            </a:r>
            <a:r>
              <a:rPr lang="en-US" sz="1200" dirty="0">
                <a:effectLst/>
                <a:latin typeface="Arial" panose="020B0604020202020204" pitchFamily="34" charset="0"/>
                <a:ea typeface="Calibri" panose="020F0502020204030204" pitchFamily="34" charset="0"/>
                <a:cs typeface="Arial" panose="020B0604020202020204" pitchFamily="34" charset="0"/>
              </a:rPr>
              <a:t>- The 1</a:t>
            </a:r>
            <a:r>
              <a:rPr lang="en-US" sz="1200" baseline="30000" dirty="0">
                <a:effectLst/>
                <a:latin typeface="Arial" panose="020B0604020202020204" pitchFamily="34" charset="0"/>
                <a:ea typeface="Calibri" panose="020F0502020204030204" pitchFamily="34" charset="0"/>
                <a:cs typeface="Arial" panose="020B0604020202020204" pitchFamily="34" charset="0"/>
              </a:rPr>
              <a:t>st</a:t>
            </a:r>
            <a:r>
              <a:rPr lang="en-US" sz="1200" dirty="0">
                <a:effectLst/>
                <a:latin typeface="Arial" panose="020B0604020202020204" pitchFamily="34" charset="0"/>
                <a:ea typeface="Calibri" panose="020F0502020204030204" pitchFamily="34" charset="0"/>
                <a:cs typeface="Arial" panose="020B0604020202020204" pitchFamily="34" charset="0"/>
              </a:rPr>
              <a:t> Amendment and RFRA grant rights to individuals. Law and policy elevate the individual’s religious basis over the established religious group’s standard. </a:t>
            </a:r>
          </a:p>
          <a:p>
            <a:pPr marL="0" marR="0" lvl="0" indent="0">
              <a:lnSpc>
                <a:spcPct val="107000"/>
              </a:lnSpc>
              <a:spcBef>
                <a:spcPts val="0"/>
              </a:spcBef>
              <a:spcAft>
                <a:spcPts val="0"/>
              </a:spcAft>
              <a:buFont typeface="Symbol" panose="05050102010706020507" pitchFamily="18"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However, in providing expert analysis on religious sincerity, OCCH considers that when the belief exists </a:t>
            </a:r>
            <a:r>
              <a:rPr lang="en-US" sz="1200" b="1" dirty="0">
                <a:effectLst/>
                <a:latin typeface="Arial" panose="020B0604020202020204" pitchFamily="34" charset="0"/>
                <a:ea typeface="Calibri" panose="020F0502020204030204" pitchFamily="34" charset="0"/>
                <a:cs typeface="Arial" panose="020B0604020202020204" pitchFamily="34" charset="0"/>
              </a:rPr>
              <a:t>within the claimed religion</a:t>
            </a:r>
            <a:r>
              <a:rPr lang="en-US" sz="1200" dirty="0">
                <a:effectLst/>
                <a:latin typeface="Arial" panose="020B0604020202020204" pitchFamily="34" charset="0"/>
                <a:ea typeface="Calibri" panose="020F0502020204030204" pitchFamily="34" charset="0"/>
                <a:cs typeface="Arial" panose="020B0604020202020204" pitchFamily="34" charset="0"/>
              </a:rPr>
              <a:t>, then: </a:t>
            </a:r>
          </a:p>
          <a:p>
            <a:pPr marL="342900" marR="0" lvl="0" indent="-342900">
              <a:lnSpc>
                <a:spcPct val="107000"/>
              </a:lnSpc>
              <a:spcBef>
                <a:spcPts val="0"/>
              </a:spcBef>
              <a:spcAft>
                <a:spcPts val="800"/>
              </a:spcAft>
              <a:buFont typeface="+mj-lt"/>
              <a:buAutoNum type="arabicParenR"/>
              <a:tabLst>
                <a:tab pos="7429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the belief more fully expresses </a:t>
            </a:r>
            <a:r>
              <a:rPr lang="en-US" sz="1200" u="sng" dirty="0">
                <a:effectLst/>
                <a:latin typeface="Arial" panose="020B0604020202020204" pitchFamily="34" charset="0"/>
                <a:ea typeface="Calibri" panose="020F0502020204030204" pitchFamily="34" charset="0"/>
                <a:cs typeface="Arial" panose="020B0604020202020204" pitchFamily="34" charset="0"/>
              </a:rPr>
              <a:t>formal and external religious signs</a:t>
            </a:r>
            <a:r>
              <a:rPr lang="en-US" sz="1200" dirty="0">
                <a:effectLst/>
                <a:latin typeface="Arial" panose="020B0604020202020204" pitchFamily="34" charset="0"/>
                <a:ea typeface="Calibri" panose="020F0502020204030204" pitchFamily="34" charset="0"/>
                <a:cs typeface="Arial" panose="020B0604020202020204" pitchFamily="34" charset="0"/>
              </a:rPr>
              <a:t>, and </a:t>
            </a:r>
          </a:p>
          <a:p>
            <a:pPr marL="342900" marR="0" lvl="0" indent="-342900">
              <a:lnSpc>
                <a:spcPct val="107000"/>
              </a:lnSpc>
              <a:spcBef>
                <a:spcPts val="0"/>
              </a:spcBef>
              <a:spcAft>
                <a:spcPts val="800"/>
              </a:spcAft>
              <a:buFont typeface="+mj-lt"/>
              <a:buAutoNum type="arabicParenR"/>
              <a:tabLst>
                <a:tab pos="7429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demonstrates connection with </a:t>
            </a:r>
            <a:r>
              <a:rPr lang="en-US" sz="1200" u="sng" dirty="0">
                <a:effectLst/>
                <a:latin typeface="Arial" panose="020B0604020202020204" pitchFamily="34" charset="0"/>
                <a:ea typeface="Calibri" panose="020F0502020204030204" pitchFamily="34" charset="0"/>
                <a:cs typeface="Arial" panose="020B0604020202020204" pitchFamily="34" charset="0"/>
              </a:rPr>
              <a:t>transcendence</a:t>
            </a:r>
            <a:r>
              <a:rPr lang="en-US" sz="1200" dirty="0">
                <a:effectLst/>
                <a:latin typeface="Arial" panose="020B0604020202020204" pitchFamily="34" charset="0"/>
                <a:ea typeface="Calibri" panose="020F0502020204030204" pitchFamily="34" charset="0"/>
                <a:cs typeface="Arial" panose="020B0604020202020204" pitchFamily="34" charset="0"/>
              </a:rPr>
              <a:t> and a </a:t>
            </a:r>
            <a:r>
              <a:rPr lang="en-US" sz="1200" u="sng" dirty="0">
                <a:effectLst/>
                <a:latin typeface="Arial" panose="020B0604020202020204" pitchFamily="34" charset="0"/>
                <a:ea typeface="Calibri" panose="020F0502020204030204" pitchFamily="34" charset="0"/>
                <a:cs typeface="Arial" panose="020B0604020202020204" pitchFamily="34" charset="0"/>
              </a:rPr>
              <a:t>comprehensive belief system</a:t>
            </a:r>
          </a:p>
          <a:p>
            <a:pPr marL="0" marR="0" lvl="0" indent="0">
              <a:lnSpc>
                <a:spcPct val="107000"/>
              </a:lnSpc>
              <a:spcBef>
                <a:spcPts val="0"/>
              </a:spcBef>
              <a:spcAft>
                <a:spcPts val="800"/>
              </a:spcAft>
              <a:buFont typeface="+mj-lt"/>
              <a:buNone/>
              <a:tabLst>
                <a:tab pos="742950" algn="l"/>
              </a:tabLs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request’s nature cannot be philosophical or cultural; a belief that is not religious cannot constitute a sincerely held religious belief. </a:t>
            </a: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11</a:t>
            </a:fld>
            <a:endParaRPr lang="en-US"/>
          </a:p>
        </p:txBody>
      </p:sp>
    </p:spTree>
    <p:extLst>
      <p:ext uri="{BB962C8B-B14F-4D97-AF65-F5344CB8AC3E}">
        <p14:creationId xmlns:p14="http://schemas.microsoft.com/office/powerpoint/2010/main" val="3403781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6. Sincerity of Belief is: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congruence between the requestor’s religious belief &amp; practice.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NOT, the Soldier </a:t>
            </a:r>
            <a:r>
              <a:rPr lang="en-US" sz="1200" b="1" dirty="0">
                <a:effectLst/>
                <a:latin typeface="Arial" panose="020B0604020202020204" pitchFamily="34" charset="0"/>
                <a:ea typeface="Calibri" panose="020F0502020204030204" pitchFamily="34" charset="0"/>
                <a:cs typeface="Arial" panose="020B0604020202020204" pitchFamily="34" charset="0"/>
              </a:rPr>
              <a:t>sincerely</a:t>
            </a:r>
            <a:r>
              <a:rPr lang="en-US" sz="1200" dirty="0">
                <a:effectLst/>
                <a:latin typeface="Arial" panose="020B0604020202020204" pitchFamily="34" charset="0"/>
                <a:ea typeface="Calibri" panose="020F0502020204030204" pitchFamily="34" charset="0"/>
                <a:cs typeface="Arial" panose="020B0604020202020204" pitchFamily="34" charset="0"/>
              </a:rPr>
              <a:t> wants a beard, or does not want a vaccine; rather, the requestor holds a </a:t>
            </a:r>
            <a:r>
              <a:rPr lang="en-US" sz="1200" b="1" dirty="0">
                <a:effectLst/>
                <a:latin typeface="Arial" panose="020B0604020202020204" pitchFamily="34" charset="0"/>
                <a:ea typeface="Calibri" panose="020F0502020204030204" pitchFamily="34" charset="0"/>
                <a:cs typeface="Arial" panose="020B0604020202020204" pitchFamily="34" charset="0"/>
              </a:rPr>
              <a:t>sincere religious belief burdened by a military policy </a:t>
            </a:r>
            <a:r>
              <a:rPr lang="en-US" sz="1200" dirty="0">
                <a:effectLst/>
                <a:latin typeface="Arial" panose="020B0604020202020204" pitchFamily="34" charset="0"/>
                <a:ea typeface="Calibri" panose="020F0502020204030204" pitchFamily="34" charset="0"/>
                <a:cs typeface="Arial" panose="020B0604020202020204" pitchFamily="34" charset="0"/>
              </a:rPr>
              <a:t>(and </a:t>
            </a:r>
            <a:r>
              <a:rPr lang="en-US" sz="1200" b="1" dirty="0">
                <a:effectLst/>
                <a:latin typeface="Arial" panose="020B0604020202020204" pitchFamily="34" charset="0"/>
                <a:ea typeface="Calibri" panose="020F0502020204030204" pitchFamily="34" charset="0"/>
                <a:cs typeface="Arial" panose="020B0604020202020204" pitchFamily="34" charset="0"/>
              </a:rPr>
              <a:t>HOW</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Possible Indicators vs. Discriminators: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Understanding of the religion, teachings, and faith practices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Activity in a religious community</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Longevity of belief/practice</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Whole of Life impact (consistency w/ expressed religious belief)</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more the practice appears within the claimed religion, the more clearly it demonstrates </a:t>
            </a:r>
            <a:r>
              <a:rPr lang="en-US" sz="1200" b="1" dirty="0">
                <a:effectLst/>
                <a:latin typeface="Arial" panose="020B0604020202020204" pitchFamily="34" charset="0"/>
                <a:ea typeface="Calibri" panose="020F0502020204030204" pitchFamily="34" charset="0"/>
                <a:cs typeface="Arial" panose="020B0604020202020204" pitchFamily="34" charset="0"/>
              </a:rPr>
              <a:t>sincerity of belief</a:t>
            </a:r>
            <a:r>
              <a:rPr lang="en-US" sz="1200" dirty="0">
                <a:effectLst/>
                <a:latin typeface="Arial" panose="020B0604020202020204" pitchFamily="34" charset="0"/>
                <a:ea typeface="Calibri" panose="020F0502020204030204" pitchFamily="34" charset="0"/>
                <a:cs typeface="Arial" panose="020B0604020202020204" pitchFamily="34" charset="0"/>
              </a:rPr>
              <a:t>. However, RFRA and the </a:t>
            </a:r>
            <a:r>
              <a:rPr lang="en-US" sz="1200" b="1" dirty="0">
                <a:effectLst/>
                <a:latin typeface="Arial" panose="020B0604020202020204" pitchFamily="34" charset="0"/>
                <a:ea typeface="Calibri" panose="020F0502020204030204" pitchFamily="34" charset="0"/>
                <a:cs typeface="Arial" panose="020B0604020202020204" pitchFamily="34" charset="0"/>
              </a:rPr>
              <a:t>individual</a:t>
            </a:r>
            <a:r>
              <a:rPr lang="en-US" sz="1200" dirty="0">
                <a:effectLst/>
                <a:latin typeface="Arial" panose="020B0604020202020204" pitchFamily="34" charset="0"/>
                <a:ea typeface="Calibri" panose="020F0502020204030204" pitchFamily="34" charset="0"/>
                <a:cs typeface="Arial" panose="020B0604020202020204" pitchFamily="34" charset="0"/>
              </a:rPr>
              <a:t> person’s sincere religious belief remains the standard, and </a:t>
            </a:r>
            <a:r>
              <a:rPr lang="en-US" sz="1200" b="1" dirty="0">
                <a:effectLst/>
                <a:latin typeface="Arial" panose="020B0604020202020204" pitchFamily="34" charset="0"/>
                <a:ea typeface="Calibri" panose="020F0502020204030204" pitchFamily="34" charset="0"/>
                <a:cs typeface="Arial" panose="020B0604020202020204" pitchFamily="34" charset="0"/>
              </a:rPr>
              <a:t>not commonly held practices and mainstream beliefs</a:t>
            </a:r>
            <a:r>
              <a:rPr lang="en-US" sz="1200" dirty="0">
                <a:effectLst/>
                <a:latin typeface="Arial" panose="020B0604020202020204" pitchFamily="34" charset="0"/>
                <a:ea typeface="Calibri" panose="020F0502020204030204" pitchFamily="34" charset="0"/>
                <a:cs typeface="Arial" panose="020B0604020202020204" pitchFamily="34" charset="0"/>
              </a:rPr>
              <a:t>.</a:t>
            </a: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12</a:t>
            </a:fld>
            <a:endParaRPr lang="en-US"/>
          </a:p>
        </p:txBody>
      </p:sp>
    </p:spTree>
    <p:extLst>
      <p:ext uri="{BB962C8B-B14F-4D97-AF65-F5344CB8AC3E}">
        <p14:creationId xmlns:p14="http://schemas.microsoft.com/office/powerpoint/2010/main" val="337908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6. Sincerity of Belief is: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congruence between the requestor’s religious belief &amp; practice.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NOT, the Soldier </a:t>
            </a:r>
            <a:r>
              <a:rPr lang="en-US" sz="1200" b="1" dirty="0">
                <a:effectLst/>
                <a:latin typeface="Arial" panose="020B0604020202020204" pitchFamily="34" charset="0"/>
                <a:ea typeface="Calibri" panose="020F0502020204030204" pitchFamily="34" charset="0"/>
                <a:cs typeface="Arial" panose="020B0604020202020204" pitchFamily="34" charset="0"/>
              </a:rPr>
              <a:t>sincerely</a:t>
            </a:r>
            <a:r>
              <a:rPr lang="en-US" sz="1200" dirty="0">
                <a:effectLst/>
                <a:latin typeface="Arial" panose="020B0604020202020204" pitchFamily="34" charset="0"/>
                <a:ea typeface="Calibri" panose="020F0502020204030204" pitchFamily="34" charset="0"/>
                <a:cs typeface="Arial" panose="020B0604020202020204" pitchFamily="34" charset="0"/>
              </a:rPr>
              <a:t> wants a beard, or does not want a vaccine; rather, the requestor holds a </a:t>
            </a:r>
            <a:r>
              <a:rPr lang="en-US" sz="1200" b="1" dirty="0">
                <a:effectLst/>
                <a:latin typeface="Arial" panose="020B0604020202020204" pitchFamily="34" charset="0"/>
                <a:ea typeface="Calibri" panose="020F0502020204030204" pitchFamily="34" charset="0"/>
                <a:cs typeface="Arial" panose="020B0604020202020204" pitchFamily="34" charset="0"/>
              </a:rPr>
              <a:t>sincere religious belief burdened by a military policy </a:t>
            </a:r>
            <a:r>
              <a:rPr lang="en-US" sz="1200" dirty="0">
                <a:effectLst/>
                <a:latin typeface="Arial" panose="020B0604020202020204" pitchFamily="34" charset="0"/>
                <a:ea typeface="Calibri" panose="020F0502020204030204" pitchFamily="34" charset="0"/>
                <a:cs typeface="Arial" panose="020B0604020202020204" pitchFamily="34" charset="0"/>
              </a:rPr>
              <a:t>(and </a:t>
            </a:r>
            <a:r>
              <a:rPr lang="en-US" sz="1200" b="1" dirty="0">
                <a:effectLst/>
                <a:latin typeface="Arial" panose="020B0604020202020204" pitchFamily="34" charset="0"/>
                <a:ea typeface="Calibri" panose="020F0502020204030204" pitchFamily="34" charset="0"/>
                <a:cs typeface="Arial" panose="020B0604020202020204" pitchFamily="34" charset="0"/>
              </a:rPr>
              <a:t>HOW</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Possible Indicators vs. Discriminators: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Understanding of the religion, teachings, and faith practices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Activity in a religious community</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Longevity of belief/practice</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Whole of Life impact (consistency w/ expressed religious belief)</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more the practice appears within the claimed religion, the more clearly it demonstrates </a:t>
            </a:r>
            <a:r>
              <a:rPr lang="en-US" sz="1200" b="1" dirty="0">
                <a:effectLst/>
                <a:latin typeface="Arial" panose="020B0604020202020204" pitchFamily="34" charset="0"/>
                <a:ea typeface="Calibri" panose="020F0502020204030204" pitchFamily="34" charset="0"/>
                <a:cs typeface="Arial" panose="020B0604020202020204" pitchFamily="34" charset="0"/>
              </a:rPr>
              <a:t>sincerity of belief</a:t>
            </a:r>
            <a:r>
              <a:rPr lang="en-US" sz="1200" dirty="0">
                <a:effectLst/>
                <a:latin typeface="Arial" panose="020B0604020202020204" pitchFamily="34" charset="0"/>
                <a:ea typeface="Calibri" panose="020F0502020204030204" pitchFamily="34" charset="0"/>
                <a:cs typeface="Arial" panose="020B0604020202020204" pitchFamily="34" charset="0"/>
              </a:rPr>
              <a:t>. However, RFRA and the </a:t>
            </a:r>
            <a:r>
              <a:rPr lang="en-US" sz="1200" b="1" dirty="0">
                <a:effectLst/>
                <a:latin typeface="Arial" panose="020B0604020202020204" pitchFamily="34" charset="0"/>
                <a:ea typeface="Calibri" panose="020F0502020204030204" pitchFamily="34" charset="0"/>
                <a:cs typeface="Arial" panose="020B0604020202020204" pitchFamily="34" charset="0"/>
              </a:rPr>
              <a:t>individual</a:t>
            </a:r>
            <a:r>
              <a:rPr lang="en-US" sz="1200" dirty="0">
                <a:effectLst/>
                <a:latin typeface="Arial" panose="020B0604020202020204" pitchFamily="34" charset="0"/>
                <a:ea typeface="Calibri" panose="020F0502020204030204" pitchFamily="34" charset="0"/>
                <a:cs typeface="Arial" panose="020B0604020202020204" pitchFamily="34" charset="0"/>
              </a:rPr>
              <a:t> person’s sincere religious belief remains the standard, and </a:t>
            </a:r>
            <a:r>
              <a:rPr lang="en-US" sz="1200" b="1" dirty="0">
                <a:effectLst/>
                <a:latin typeface="Arial" panose="020B0604020202020204" pitchFamily="34" charset="0"/>
                <a:ea typeface="Calibri" panose="020F0502020204030204" pitchFamily="34" charset="0"/>
                <a:cs typeface="Arial" panose="020B0604020202020204" pitchFamily="34" charset="0"/>
              </a:rPr>
              <a:t>not commonly held practices and mainstream beliefs</a:t>
            </a:r>
            <a:r>
              <a:rPr lang="en-US" sz="1200" dirty="0">
                <a:effectLst/>
                <a:latin typeface="Arial" panose="020B0604020202020204" pitchFamily="34" charset="0"/>
                <a:ea typeface="Calibri" panose="020F0502020204030204" pitchFamily="34" charset="0"/>
                <a:cs typeface="Arial" panose="020B0604020202020204" pitchFamily="34" charset="0"/>
              </a:rPr>
              <a:t>.</a:t>
            </a: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13</a:t>
            </a:fld>
            <a:endParaRPr lang="en-US"/>
          </a:p>
        </p:txBody>
      </p:sp>
    </p:spTree>
    <p:extLst>
      <p:ext uri="{BB962C8B-B14F-4D97-AF65-F5344CB8AC3E}">
        <p14:creationId xmlns:p14="http://schemas.microsoft.com/office/powerpoint/2010/main" val="250562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28600" algn="l"/>
              </a:tabLst>
            </a:pPr>
            <a:r>
              <a:rPr lang="en-US" sz="1800" b="1" u="sng" dirty="0">
                <a:effectLst/>
                <a:latin typeface="Arial" panose="020B0604020202020204" pitchFamily="34" charset="0"/>
                <a:ea typeface="Times New Roman" panose="02020603050405020304" pitchFamily="18" charset="0"/>
              </a:rPr>
              <a:t>AR 600-20, 5-6 &amp; Appendix P directs RA Uniform and Grooming Process and Authorities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RA is the commander’s responsibility. See decision authority (DA) examples below per request type: </a:t>
            </a:r>
            <a:endParaRPr lang="en-US" sz="1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tabLst>
                <a:tab pos="228600" algn="l"/>
                <a:tab pos="28575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Lst>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DA-NONE: </a:t>
            </a:r>
            <a:r>
              <a:rPr lang="en-US" sz="1800" i="1" u="sng" dirty="0">
                <a:effectLst/>
                <a:latin typeface="Arial" panose="020B0604020202020204" pitchFamily="34" charset="0"/>
                <a:ea typeface="Times New Roman" panose="02020603050405020304" pitchFamily="18" charset="0"/>
                <a:cs typeface="Times New Roman" panose="02020603050405020304" pitchFamily="18" charset="0"/>
              </a:rPr>
              <a:t>Routine Requests where no waiver or unit command approval is required.</a:t>
            </a:r>
            <a:r>
              <a:rPr lang="en-US" sz="1800" b="1"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Relates to issues specifically permitted by AR 670-1. Command approval is not required but should be aware.</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*This includes opportunity to participate in religious services, wear of religious bracelets, Kufi, Yarmulke, etc.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Lst>
            </a:pPr>
            <a:r>
              <a:rPr lang="en-US" sz="1800" u="sng" cap="all" dirty="0">
                <a:effectLst/>
                <a:latin typeface="Arial" panose="020B0604020202020204" pitchFamily="34" charset="0"/>
                <a:ea typeface="Times New Roman" panose="02020603050405020304" pitchFamily="18" charset="0"/>
                <a:cs typeface="Times New Roman" panose="02020603050405020304" pitchFamily="18" charset="0"/>
              </a:rPr>
              <a:t>DA-Unit Commander</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u="sng" dirty="0">
                <a:effectLst/>
                <a:latin typeface="Arial" panose="020B0604020202020204" pitchFamily="34" charset="0"/>
                <a:ea typeface="Times New Roman" panose="02020603050405020304" pitchFamily="18" charset="0"/>
                <a:cs typeface="Times New Roman" panose="02020603050405020304" pitchFamily="18" charset="0"/>
              </a:rPr>
              <a:t>Routine Requests where unit</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 c</a:t>
            </a:r>
            <a:r>
              <a:rPr lang="en-US" sz="1800" i="1" u="sng" dirty="0">
                <a:effectLst/>
                <a:latin typeface="Arial" panose="020B0604020202020204" pitchFamily="34" charset="0"/>
                <a:ea typeface="Times New Roman" panose="02020603050405020304" pitchFamily="18" charset="0"/>
                <a:cs typeface="Times New Roman" panose="02020603050405020304" pitchFamily="18" charset="0"/>
              </a:rPr>
              <a:t>ommand approval is required, but not effected by AR 670-1.</a:t>
            </a:r>
            <a:r>
              <a:rPr lang="en-US" sz="1800" b="1"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Unit commanders may approve formal or informal waiver/exception from standards/uniformity rather than waiver from Army-wide policy/regulations.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*i.e. temporary or permanent adjustments to work and duty rosters/schedules, wear of long APFT pants during PT, Religious MREs, etc.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Lst>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DA-GCMCA:</a:t>
            </a:r>
            <a:r>
              <a:rPr lang="en-US" sz="1800" i="1" u="sng" dirty="0">
                <a:effectLst/>
                <a:latin typeface="Arial" panose="020B0604020202020204" pitchFamily="34" charset="0"/>
                <a:ea typeface="Times New Roman" panose="02020603050405020304" pitchFamily="18" charset="0"/>
                <a:cs typeface="Times New Roman" panose="02020603050405020304" pitchFamily="18" charset="0"/>
              </a:rPr>
              <a:t> Uniform and Grooming Requests requiring approval by GCMCA</a:t>
            </a:r>
            <a:r>
              <a:rPr lang="en-US" sz="1800" b="1"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Uniform and Grooming Standard Waivers for hijabs, beards, turbans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IAW AR 600-20 and AR 670-1.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Lst>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DA-HQDA: </a:t>
            </a:r>
            <a:r>
              <a:rPr lang="en-US" sz="1800" i="1" u="sng" dirty="0">
                <a:effectLst/>
                <a:latin typeface="Arial" panose="020B0604020202020204" pitchFamily="34" charset="0"/>
                <a:ea typeface="Times New Roman" panose="02020603050405020304" pitchFamily="18" charset="0"/>
                <a:cs typeface="Times New Roman" panose="02020603050405020304" pitchFamily="18" charset="0"/>
              </a:rPr>
              <a:t>Uniform and Grooming Requests requiring approval by Secretary of the Army or other</a:t>
            </a:r>
            <a:r>
              <a:rPr lang="en-US" sz="1800" b="1"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*This includes requests of Army-wide policies/regulations exceeding GCMCA approval authority.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i.e. Surgeon General - Medical Boards, immunizations, DAG1 - beard length exceeding 2”, uncut hair, Jewish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payots</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(ringlets), head coverings exceeding AR 670-1, etc.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tabLst>
                <a:tab pos="2286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1800" b="1" u="sng" dirty="0">
                <a:effectLst/>
                <a:latin typeface="Arial" panose="020B0604020202020204" pitchFamily="34" charset="0"/>
                <a:ea typeface="Times New Roman" panose="02020603050405020304" pitchFamily="18" charset="0"/>
              </a:rPr>
              <a:t>Chaplains are the command team’s religious liberty and religious accommodation SME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1800" b="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Chaplains play a critical role</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 fostering positive command climates that support religious liberty. In addition to facilitating the free exercise of religion, chaplains advise commands on all matters of religion at all echelons. </a:t>
            </a:r>
          </a:p>
          <a:p>
            <a:pPr marL="0" marR="0" lvl="0" indent="0">
              <a:spcBef>
                <a:spcPts val="0"/>
              </a:spcBef>
              <a:spcAft>
                <a:spcPts val="0"/>
              </a:spcAft>
              <a:buFont typeface="Arial" panose="020B0604020202020204" pitchFamily="34" charset="0"/>
              <a:buNone/>
              <a:tabLst>
                <a:tab pos="228600" algn="l"/>
                <a:tab pos="40005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The RFRA standard</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religious freedom applies to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all Soldiers</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including chaplains in the discharge of their duties. If chaplains are unable to perform a service due to their religious conviction, they will provide coordination and referral for that service by alternate means.</a:t>
            </a:r>
          </a:p>
          <a:p>
            <a:pPr marL="342900" marR="0" lvl="0" indent="-342900">
              <a:spcBef>
                <a:spcPts val="0"/>
              </a:spcBef>
              <a:spcAft>
                <a:spcPts val="0"/>
              </a:spcAft>
              <a:buFont typeface="Arial" panose="020B0604020202020204" pitchFamily="34" charset="0"/>
              <a:buChar char="•"/>
              <a:tabLst>
                <a:tab pos="228600" algn="l"/>
                <a:tab pos="40005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Chaplains are accountable</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to their endorsing religious group in all matters pertaining to the maintenance of their credentials. If a chaplain jeopardizes their religious credentials, it could force a separation from service.</a:t>
            </a:r>
          </a:p>
          <a:p>
            <a:pPr marL="342900" marR="0" lvl="0" indent="-342900">
              <a:spcBef>
                <a:spcPts val="0"/>
              </a:spcBef>
              <a:spcAft>
                <a:spcPts val="0"/>
              </a:spcAft>
              <a:buFont typeface="Arial" panose="020B0604020202020204" pitchFamily="34" charset="0"/>
              <a:buChar char="•"/>
              <a:tabLst>
                <a:tab pos="228600" algn="l"/>
                <a:tab pos="40005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No member of the Armed Forces may</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require a chaplain to perform duties that are contrary to the conscience, moral principles, or religious beliefs of the chaplain; discriminate, or take adverse action against a chaplain if they are unable to perform a requirement that is prohibited by their religious group. (NDAA FY13 - Public Law 112-239, Section 533(b))</a:t>
            </a:r>
          </a:p>
          <a:p>
            <a:pPr marL="342900" marR="0" lvl="0" indent="-342900">
              <a:spcBef>
                <a:spcPts val="0"/>
              </a:spcBef>
              <a:spcAft>
                <a:spcPts val="0"/>
              </a:spcAft>
              <a:buFont typeface="Arial" panose="020B0604020202020204" pitchFamily="34" charset="0"/>
              <a:buChar char="•"/>
              <a:tabLst>
                <a:tab pos="228600" algn="l"/>
                <a:tab pos="40005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Adverse actions against a chaplain</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based on acceptability of religious viewpoints (of the chaplain or their endorser) in the course of official chaplain duties risks violation of law such as RFRA and Constitutional standards.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tabLst>
                <a:tab pos="40005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1800" b="1" u="sng" dirty="0">
                <a:effectLst/>
                <a:latin typeface="Arial" panose="020B0604020202020204" pitchFamily="34" charset="0"/>
                <a:ea typeface="Times New Roman" panose="02020603050405020304" pitchFamily="18" charset="0"/>
              </a:rPr>
              <a:t>Religious Freedom Restoration Act (RFRA) is the RA Standard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1800" dirty="0">
                <a:effectLst/>
                <a:latin typeface="Arial" panose="020B0604020202020204" pitchFamily="34" charset="0"/>
                <a:ea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Religious observance and practice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should be reasonably accommodated to the greatest extent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practicable and permitted by law.</a:t>
            </a:r>
          </a:p>
          <a:p>
            <a:pPr marL="342900" marR="0" lvl="0" indent="-34290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Government (Army) may not favor or disfavor any religious group.</a:t>
            </a:r>
          </a:p>
          <a:p>
            <a:pPr marL="342900" marR="0" lvl="0" indent="-34290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Compelling Government Interests can outweigh legitimate claims to the free exercise of religion but must show that its chosen restriction on free religious exercise is the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least restrictive means of achieving that interest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 governmental action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substantially burdens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 exercise of religion under RFRA if it bans an aspect of religious observance or practice, compels an act inconsistent with that observance or practice, or substantially pressures the adherent to modify such observance or practice.</a:t>
            </a:r>
          </a:p>
          <a:p>
            <a:pPr marL="342900" marR="0" lvl="0" indent="-34290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Under RFRA, the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free exercise of religion includes the right to </a:t>
            </a:r>
            <a:r>
              <a:rPr lang="en-US" sz="1800" i="1" u="sng" dirty="0">
                <a:effectLst/>
                <a:latin typeface="Arial" panose="020B0604020202020204" pitchFamily="34" charset="0"/>
                <a:ea typeface="Times New Roman" panose="02020603050405020304" pitchFamily="18" charset="0"/>
                <a:cs typeface="Times New Roman" panose="02020603050405020304" pitchFamily="18" charset="0"/>
              </a:rPr>
              <a:t>act or abstain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from action in accordance with one’s religious beliefs.</a:t>
            </a:r>
          </a:p>
          <a:p>
            <a:pPr marL="342900" marR="0" lvl="0" indent="-34290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This Religious Liberty Standard may apply to religious practices, worship observances, religious expression and speech; abstention from activities that violate one’s religious beliefs.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trike="noStrike" baseline="0" dirty="0"/>
          </a:p>
        </p:txBody>
      </p:sp>
      <p:sp>
        <p:nvSpPr>
          <p:cNvPr id="4" name="Slide Number Placeholder 3"/>
          <p:cNvSpPr>
            <a:spLocks noGrp="1"/>
          </p:cNvSpPr>
          <p:nvPr>
            <p:ph type="sldNum" sz="quarter" idx="10"/>
          </p:nvPr>
        </p:nvSpPr>
        <p:spPr/>
        <p:txBody>
          <a:bodyPr/>
          <a:lstStyle/>
          <a:p>
            <a:fld id="{FFB1965F-06E2-4103-B057-C7B45455B1BA}" type="slidenum">
              <a:rPr lang="en-US" smtClean="0"/>
              <a:t>14</a:t>
            </a:fld>
            <a:endParaRPr lang="en-US"/>
          </a:p>
        </p:txBody>
      </p:sp>
    </p:spTree>
    <p:extLst>
      <p:ext uri="{BB962C8B-B14F-4D97-AF65-F5344CB8AC3E}">
        <p14:creationId xmlns:p14="http://schemas.microsoft.com/office/powerpoint/2010/main" val="435888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a:p>
        </p:txBody>
      </p:sp>
      <p:sp>
        <p:nvSpPr>
          <p:cNvPr id="4" name="Slide Number Placeholder 3"/>
          <p:cNvSpPr>
            <a:spLocks noGrp="1"/>
          </p:cNvSpPr>
          <p:nvPr>
            <p:ph type="sldNum" sz="quarter" idx="10"/>
          </p:nvPr>
        </p:nvSpPr>
        <p:spPr/>
        <p:txBody>
          <a:bodyPr/>
          <a:lstStyle/>
          <a:p>
            <a:fld id="{FFB1965F-06E2-4103-B057-C7B45455B1BA}" type="slidenum">
              <a:rPr lang="en-US" smtClean="0"/>
              <a:t>15</a:t>
            </a:fld>
            <a:endParaRPr lang="en-US"/>
          </a:p>
        </p:txBody>
      </p:sp>
    </p:spTree>
    <p:extLst>
      <p:ext uri="{BB962C8B-B14F-4D97-AF65-F5344CB8AC3E}">
        <p14:creationId xmlns:p14="http://schemas.microsoft.com/office/powerpoint/2010/main" val="288513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B1965F-06E2-4103-B057-C7B45455B1BA}" type="slidenum">
              <a:rPr lang="en-US" smtClean="0"/>
              <a:t>16</a:t>
            </a:fld>
            <a:endParaRPr lang="en-US"/>
          </a:p>
        </p:txBody>
      </p:sp>
    </p:spTree>
    <p:extLst>
      <p:ext uri="{BB962C8B-B14F-4D97-AF65-F5344CB8AC3E}">
        <p14:creationId xmlns:p14="http://schemas.microsoft.com/office/powerpoint/2010/main" val="32300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a:p>
        </p:txBody>
      </p:sp>
      <p:sp>
        <p:nvSpPr>
          <p:cNvPr id="4" name="Slide Number Placeholder 3"/>
          <p:cNvSpPr>
            <a:spLocks noGrp="1"/>
          </p:cNvSpPr>
          <p:nvPr>
            <p:ph type="sldNum" sz="quarter" idx="10"/>
          </p:nvPr>
        </p:nvSpPr>
        <p:spPr/>
        <p:txBody>
          <a:bodyPr/>
          <a:lstStyle/>
          <a:p>
            <a:fld id="{FFB1965F-06E2-4103-B057-C7B45455B1BA}" type="slidenum">
              <a:rPr lang="en-US" smtClean="0"/>
              <a:t>2</a:t>
            </a:fld>
            <a:endParaRPr lang="en-US"/>
          </a:p>
        </p:txBody>
      </p:sp>
    </p:spTree>
    <p:extLst>
      <p:ext uri="{BB962C8B-B14F-4D97-AF65-F5344CB8AC3E}">
        <p14:creationId xmlns:p14="http://schemas.microsoft.com/office/powerpoint/2010/main" val="268692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28600" algn="l"/>
              </a:tabLst>
            </a:pPr>
            <a:r>
              <a:rPr lang="en-US" sz="1800" b="1" u="sng" dirty="0">
                <a:effectLst/>
                <a:latin typeface="Arial" panose="020B0604020202020204" pitchFamily="34" charset="0"/>
                <a:ea typeface="Times New Roman" panose="02020603050405020304" pitchFamily="18" charset="0"/>
              </a:rPr>
              <a:t>AR 600-20, 5-6 &amp; Appendix P directs RA Uniform and Grooming Process and Authorities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RA is the commander’s responsibility. See decision authority (DA) examples below per request type: </a:t>
            </a:r>
            <a:endParaRPr lang="en-US" sz="1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tabLst>
                <a:tab pos="228600" algn="l"/>
                <a:tab pos="28575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Lst>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DA-NONE: </a:t>
            </a:r>
            <a:r>
              <a:rPr lang="en-US" sz="1800" i="1" u="sng" dirty="0">
                <a:effectLst/>
                <a:latin typeface="Arial" panose="020B0604020202020204" pitchFamily="34" charset="0"/>
                <a:ea typeface="Times New Roman" panose="02020603050405020304" pitchFamily="18" charset="0"/>
                <a:cs typeface="Times New Roman" panose="02020603050405020304" pitchFamily="18" charset="0"/>
              </a:rPr>
              <a:t>Routine Requests where no waiver or unit command approval is required.</a:t>
            </a:r>
            <a:r>
              <a:rPr lang="en-US" sz="1800" b="1"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Relates to issues specifically permitted by AR 670-1. Command approval is not required but should be aware.</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*This includes opportunity to participate in religious services, wear of religious bracelets, Kufi, Yarmulke, etc.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Lst>
            </a:pPr>
            <a:r>
              <a:rPr lang="en-US" sz="1800" u="sng" cap="all" dirty="0">
                <a:effectLst/>
                <a:latin typeface="Arial" panose="020B0604020202020204" pitchFamily="34" charset="0"/>
                <a:ea typeface="Times New Roman" panose="02020603050405020304" pitchFamily="18" charset="0"/>
                <a:cs typeface="Times New Roman" panose="02020603050405020304" pitchFamily="18" charset="0"/>
              </a:rPr>
              <a:t>DA-Unit Commander</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u="sng" dirty="0">
                <a:effectLst/>
                <a:latin typeface="Arial" panose="020B0604020202020204" pitchFamily="34" charset="0"/>
                <a:ea typeface="Times New Roman" panose="02020603050405020304" pitchFamily="18" charset="0"/>
                <a:cs typeface="Times New Roman" panose="02020603050405020304" pitchFamily="18" charset="0"/>
              </a:rPr>
              <a:t>Routine Requests where unit</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 c</a:t>
            </a:r>
            <a:r>
              <a:rPr lang="en-US" sz="1800" i="1" u="sng" dirty="0">
                <a:effectLst/>
                <a:latin typeface="Arial" panose="020B0604020202020204" pitchFamily="34" charset="0"/>
                <a:ea typeface="Times New Roman" panose="02020603050405020304" pitchFamily="18" charset="0"/>
                <a:cs typeface="Times New Roman" panose="02020603050405020304" pitchFamily="18" charset="0"/>
              </a:rPr>
              <a:t>ommand approval is required, but not effected by AR 670-1.</a:t>
            </a:r>
            <a:r>
              <a:rPr lang="en-US" sz="1800" b="1"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Unit commanders may approve formal or informal waiver/exception from standards/uniformity rather than waiver from Army-wide policy/regulations.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*i.e. temporary or permanent adjustments to work and duty rosters/schedules, wear of long APFT pants during PT, Religious MREs, etc.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Lst>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DA-GCMCA:</a:t>
            </a:r>
            <a:r>
              <a:rPr lang="en-US" sz="1800" i="1" u="sng" dirty="0">
                <a:effectLst/>
                <a:latin typeface="Arial" panose="020B0604020202020204" pitchFamily="34" charset="0"/>
                <a:ea typeface="Times New Roman" panose="02020603050405020304" pitchFamily="18" charset="0"/>
                <a:cs typeface="Times New Roman" panose="02020603050405020304" pitchFamily="18" charset="0"/>
              </a:rPr>
              <a:t> Uniform and Grooming Requests requiring approval by GCMCA</a:t>
            </a:r>
            <a:r>
              <a:rPr lang="en-US" sz="1800" b="1"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Uniform and Grooming Standard Waivers for hijabs, beards, turbans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IAW AR 600-20 and AR 670-1.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Lst>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DA-HQDA: </a:t>
            </a:r>
            <a:r>
              <a:rPr lang="en-US" sz="1800" i="1" u="sng" dirty="0">
                <a:effectLst/>
                <a:latin typeface="Arial" panose="020B0604020202020204" pitchFamily="34" charset="0"/>
                <a:ea typeface="Times New Roman" panose="02020603050405020304" pitchFamily="18" charset="0"/>
                <a:cs typeface="Times New Roman" panose="02020603050405020304" pitchFamily="18" charset="0"/>
              </a:rPr>
              <a:t>Uniform and Grooming Requests requiring approval by Secretary of the Army or other</a:t>
            </a:r>
            <a:r>
              <a:rPr lang="en-US" sz="1800" b="1"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*This includes requests of Army-wide policies/regulations exceeding GCMCA approval authority.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i.e. Surgeon General - Medical Boards, immunizations, DAG1 - beard length exceeding 2”, uncut hair, Jewish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payots</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(ringlets), head coverings exceeding AR 670-1, etc.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tabLst>
                <a:tab pos="2286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1800" b="1" u="sng" dirty="0">
                <a:effectLst/>
                <a:latin typeface="Arial" panose="020B0604020202020204" pitchFamily="34" charset="0"/>
                <a:ea typeface="Times New Roman" panose="02020603050405020304" pitchFamily="18" charset="0"/>
              </a:rPr>
              <a:t>Chaplains are the command team’s religious liberty and religious accommodation SME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1800" b="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Chaplains play a critical role</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 fostering positive command climates that support religious liberty. In addition to facilitating the free exercise of religion, chaplains advise commands on all matters of religion at all echelons. </a:t>
            </a:r>
          </a:p>
          <a:p>
            <a:pPr marL="0" marR="0" lvl="0" indent="0">
              <a:spcBef>
                <a:spcPts val="0"/>
              </a:spcBef>
              <a:spcAft>
                <a:spcPts val="0"/>
              </a:spcAft>
              <a:buFont typeface="Arial" panose="020B0604020202020204" pitchFamily="34" charset="0"/>
              <a:buNone/>
              <a:tabLst>
                <a:tab pos="228600" algn="l"/>
                <a:tab pos="40005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The RFRA standard</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religious freedom applies to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all Soldiers</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including chaplains in the discharge of their duties. If chaplains are unable to perform a service due to their religious conviction, they will provide coordination and referral for that service by alternate means.</a:t>
            </a:r>
          </a:p>
          <a:p>
            <a:pPr marL="342900" marR="0" lvl="0" indent="-342900">
              <a:spcBef>
                <a:spcPts val="0"/>
              </a:spcBef>
              <a:spcAft>
                <a:spcPts val="0"/>
              </a:spcAft>
              <a:buFont typeface="Arial" panose="020B0604020202020204" pitchFamily="34" charset="0"/>
              <a:buChar char="•"/>
              <a:tabLst>
                <a:tab pos="228600" algn="l"/>
                <a:tab pos="40005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Chaplains are accountable</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to their endorsing religious group in all matters pertaining to the maintenance of their credentials. If a chaplain jeopardizes their religious credentials, it could force a separation from service.</a:t>
            </a:r>
          </a:p>
          <a:p>
            <a:pPr marL="342900" marR="0" lvl="0" indent="-342900">
              <a:spcBef>
                <a:spcPts val="0"/>
              </a:spcBef>
              <a:spcAft>
                <a:spcPts val="0"/>
              </a:spcAft>
              <a:buFont typeface="Arial" panose="020B0604020202020204" pitchFamily="34" charset="0"/>
              <a:buChar char="•"/>
              <a:tabLst>
                <a:tab pos="228600" algn="l"/>
                <a:tab pos="40005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No member of the Armed Forces may</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require a chaplain to perform duties that are contrary to the conscience, moral principles, or religious beliefs of the chaplain; discriminate, or take adverse action against a chaplain if they are unable to perform a requirement that is prohibited by their religious group. (NDAA FY13 - Public Law 112-239, Section 533(b))</a:t>
            </a:r>
          </a:p>
          <a:p>
            <a:pPr marL="342900" marR="0" lvl="0" indent="-342900">
              <a:spcBef>
                <a:spcPts val="0"/>
              </a:spcBef>
              <a:spcAft>
                <a:spcPts val="0"/>
              </a:spcAft>
              <a:buFont typeface="Arial" panose="020B0604020202020204" pitchFamily="34" charset="0"/>
              <a:buChar char="•"/>
              <a:tabLst>
                <a:tab pos="228600" algn="l"/>
                <a:tab pos="40005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Adverse actions against a chaplain</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based on acceptability of religious viewpoints (of the chaplain or their endorser) in the course of official chaplain duties risks violation of law such as RFRA and Constitutional standards.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tabLst>
                <a:tab pos="40005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1800" b="1" u="sng" dirty="0">
                <a:effectLst/>
                <a:latin typeface="Arial" panose="020B0604020202020204" pitchFamily="34" charset="0"/>
                <a:ea typeface="Times New Roman" panose="02020603050405020304" pitchFamily="18" charset="0"/>
              </a:rPr>
              <a:t>Religious Freedom Restoration Act (RFRA) is the RA Standard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1800" dirty="0">
                <a:effectLst/>
                <a:latin typeface="Arial" panose="020B0604020202020204" pitchFamily="34" charset="0"/>
                <a:ea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Religious observance and practice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should be reasonably accommodated to the greatest extent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practicable and permitted by law.</a:t>
            </a:r>
          </a:p>
          <a:p>
            <a:pPr marL="342900" marR="0" lvl="0" indent="-34290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Government (Army) may not favor or disfavor any religious group.</a:t>
            </a:r>
          </a:p>
          <a:p>
            <a:pPr marL="342900" marR="0" lvl="0" indent="-34290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Compelling Government Interests can outweigh legitimate claims to the free exercise of religion but must show that its chosen restriction on free religious exercise is the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least restrictive means of achieving that interest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 governmental action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substantially burdens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 exercise of religion under RFRA if it bans an aspect of religious observance or practice, compels an act inconsistent with that observance or practice, or substantially pressures the adherent to modify such observance or practice.</a:t>
            </a:r>
          </a:p>
          <a:p>
            <a:pPr marL="342900" marR="0" lvl="0" indent="-34290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Under RFRA, the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free exercise of religion includes the right to </a:t>
            </a:r>
            <a:r>
              <a:rPr lang="en-US" sz="1800" i="1" u="sng" dirty="0">
                <a:effectLst/>
                <a:latin typeface="Arial" panose="020B0604020202020204" pitchFamily="34" charset="0"/>
                <a:ea typeface="Times New Roman" panose="02020603050405020304" pitchFamily="18" charset="0"/>
                <a:cs typeface="Times New Roman" panose="02020603050405020304" pitchFamily="18" charset="0"/>
              </a:rPr>
              <a:t>act or abstain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from action in accordance with one’s religious beliefs.</a:t>
            </a:r>
          </a:p>
          <a:p>
            <a:pPr marL="342900" marR="0" lvl="0" indent="-34290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This Religious Liberty Standard may apply to religious practices, worship observances, religious expression and speech; abstention from activities that violate one’s religious beliefs.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trike="noStrike" baseline="0" dirty="0"/>
          </a:p>
        </p:txBody>
      </p:sp>
      <p:sp>
        <p:nvSpPr>
          <p:cNvPr id="4" name="Slide Number Placeholder 3"/>
          <p:cNvSpPr>
            <a:spLocks noGrp="1"/>
          </p:cNvSpPr>
          <p:nvPr>
            <p:ph type="sldNum" sz="quarter" idx="10"/>
          </p:nvPr>
        </p:nvSpPr>
        <p:spPr/>
        <p:txBody>
          <a:bodyPr/>
          <a:lstStyle/>
          <a:p>
            <a:fld id="{FFB1965F-06E2-4103-B057-C7B45455B1BA}" type="slidenum">
              <a:rPr lang="en-US" smtClean="0"/>
              <a:t>3</a:t>
            </a:fld>
            <a:endParaRPr lang="en-US"/>
          </a:p>
        </p:txBody>
      </p:sp>
    </p:spTree>
    <p:extLst>
      <p:ext uri="{BB962C8B-B14F-4D97-AF65-F5344CB8AC3E}">
        <p14:creationId xmlns:p14="http://schemas.microsoft.com/office/powerpoint/2010/main" val="335520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cs typeface="Arial" panose="020B0604020202020204" pitchFamily="34" charset="0"/>
              </a:rPr>
              <a:t>Religious Freedom Restoration Act</a:t>
            </a:r>
            <a:r>
              <a:rPr lang="en-US" b="1" dirty="0">
                <a:cs typeface="Arial" panose="020B0604020202020204" pitchFamily="34" charset="0"/>
              </a:rPr>
              <a:t> (RFRA), 42 U.S.C. § 2000bb - The government may substantially burden a person’s exercise of religion only if it demonstrates that application of the burden to the person is in furtherance of a compelling governmental interest and is the least restrictive means of furthering that compelling governmental interest.</a:t>
            </a:r>
          </a:p>
          <a:p>
            <a:endParaRPr lang="en-US" strike="noStrike" baseline="0" dirty="0"/>
          </a:p>
        </p:txBody>
      </p:sp>
      <p:sp>
        <p:nvSpPr>
          <p:cNvPr id="4" name="Slide Number Placeholder 3"/>
          <p:cNvSpPr>
            <a:spLocks noGrp="1"/>
          </p:cNvSpPr>
          <p:nvPr>
            <p:ph type="sldNum" sz="quarter" idx="10"/>
          </p:nvPr>
        </p:nvSpPr>
        <p:spPr/>
        <p:txBody>
          <a:bodyPr/>
          <a:lstStyle/>
          <a:p>
            <a:fld id="{FFB1965F-06E2-4103-B057-C7B45455B1BA}" type="slidenum">
              <a:rPr lang="en-US" smtClean="0"/>
              <a:t>4</a:t>
            </a:fld>
            <a:endParaRPr lang="en-US"/>
          </a:p>
        </p:txBody>
      </p:sp>
    </p:spTree>
    <p:extLst>
      <p:ext uri="{BB962C8B-B14F-4D97-AF65-F5344CB8AC3E}">
        <p14:creationId xmlns:p14="http://schemas.microsoft.com/office/powerpoint/2010/main" val="3326472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dirty="0"/>
          </a:p>
        </p:txBody>
      </p:sp>
      <p:sp>
        <p:nvSpPr>
          <p:cNvPr id="4" name="Slide Number Placeholder 3"/>
          <p:cNvSpPr>
            <a:spLocks noGrp="1"/>
          </p:cNvSpPr>
          <p:nvPr>
            <p:ph type="sldNum" sz="quarter" idx="10"/>
          </p:nvPr>
        </p:nvSpPr>
        <p:spPr/>
        <p:txBody>
          <a:bodyPr/>
          <a:lstStyle/>
          <a:p>
            <a:fld id="{FFB1965F-06E2-4103-B057-C7B45455B1BA}" type="slidenum">
              <a:rPr lang="en-US" smtClean="0"/>
              <a:t>5</a:t>
            </a:fld>
            <a:endParaRPr lang="en-US"/>
          </a:p>
        </p:txBody>
      </p:sp>
    </p:spTree>
    <p:extLst>
      <p:ext uri="{BB962C8B-B14F-4D97-AF65-F5344CB8AC3E}">
        <p14:creationId xmlns:p14="http://schemas.microsoft.com/office/powerpoint/2010/main" val="363261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1. Religious Freedom Law</a:t>
            </a:r>
          </a:p>
          <a:p>
            <a:pPr marL="342900" marR="0" lvl="0" indent="-342900">
              <a:lnSpc>
                <a:spcPct val="107000"/>
              </a:lnSpc>
              <a:spcBef>
                <a:spcPts val="0"/>
              </a:spcBef>
              <a:spcAft>
                <a:spcPts val="80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POTUS Executive Order (EO) 13798</a:t>
            </a:r>
            <a:r>
              <a:rPr lang="en-US" sz="1200" dirty="0">
                <a:effectLst/>
                <a:latin typeface="Arial" panose="020B0604020202020204" pitchFamily="34" charset="0"/>
                <a:ea typeface="Calibri" panose="020F0502020204030204" pitchFamily="34" charset="0"/>
                <a:cs typeface="Arial" panose="020B0604020202020204" pitchFamily="34" charset="0"/>
              </a:rPr>
              <a:t> - “Promoting Free Speech and Religious Liberty” (04MAY17)</a:t>
            </a:r>
            <a:r>
              <a:rPr lang="en-US" sz="1200" b="1" dirty="0">
                <a:effectLst/>
                <a:latin typeface="Arial" panose="020B0604020202020204" pitchFamily="34" charset="0"/>
                <a:ea typeface="Calibri" panose="020F0502020204030204" pitchFamily="34" charset="0"/>
                <a:cs typeface="Arial" panose="020B0604020202020204" pitchFamily="34" charset="0"/>
              </a:rPr>
              <a:t> r</a:t>
            </a:r>
            <a:r>
              <a:rPr lang="en-US" sz="1200" dirty="0">
                <a:effectLst/>
                <a:latin typeface="Arial" panose="020B0604020202020204" pitchFamily="34" charset="0"/>
                <a:ea typeface="Calibri" panose="020F0502020204030204" pitchFamily="34" charset="0"/>
                <a:cs typeface="Arial" panose="020B0604020202020204" pitchFamily="34" charset="0"/>
              </a:rPr>
              <a:t>equires the executive branch and DOD to “vigorously enforce Federal law’s robust protections for religious freedoms” within the greatest extent possible. This EO gives the implementing 06OCT17 Attorney General (AG) Memorandum (referenced below) authoritative effect. </a:t>
            </a:r>
          </a:p>
          <a:p>
            <a:pPr marL="0" marR="0" lvl="0" indent="0">
              <a:lnSpc>
                <a:spcPct val="107000"/>
              </a:lnSpc>
              <a:spcBef>
                <a:spcPts val="0"/>
              </a:spcBef>
              <a:spcAft>
                <a:spcPts val="800"/>
              </a:spcAft>
              <a:buFont typeface="Symbol" panose="05050102010706020507" pitchFamily="18"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The 6 Oct 2017 AG Memo</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(Implementing EO 13798) explains that a governmental action </a:t>
            </a:r>
            <a:r>
              <a:rPr lang="en-US" sz="1200" b="1" dirty="0">
                <a:effectLst/>
                <a:latin typeface="Arial" panose="020B0604020202020204" pitchFamily="34" charset="0"/>
                <a:ea typeface="Calibri" panose="020F0502020204030204" pitchFamily="34" charset="0"/>
                <a:cs typeface="Arial" panose="020B0604020202020204" pitchFamily="34" charset="0"/>
              </a:rPr>
              <a:t>substantially burdens </a:t>
            </a:r>
            <a:r>
              <a:rPr lang="en-US" sz="1200" dirty="0">
                <a:effectLst/>
                <a:latin typeface="Arial" panose="020B0604020202020204" pitchFamily="34" charset="0"/>
                <a:ea typeface="Calibri" panose="020F0502020204030204" pitchFamily="34" charset="0"/>
                <a:cs typeface="Arial" panose="020B0604020202020204" pitchFamily="34" charset="0"/>
              </a:rPr>
              <a:t>an exercise of religion under RFRA if it </a:t>
            </a:r>
            <a:r>
              <a:rPr lang="en-US" sz="1200" b="1" dirty="0">
                <a:effectLst/>
                <a:latin typeface="Arial" panose="020B0604020202020204" pitchFamily="34" charset="0"/>
                <a:ea typeface="Calibri" panose="020F0502020204030204" pitchFamily="34" charset="0"/>
                <a:cs typeface="Arial" panose="020B0604020202020204" pitchFamily="34" charset="0"/>
              </a:rPr>
              <a:t>bans</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b="1" dirty="0">
                <a:effectLst/>
                <a:latin typeface="Arial" panose="020B0604020202020204" pitchFamily="34" charset="0"/>
                <a:ea typeface="Calibri" panose="020F0502020204030204" pitchFamily="34" charset="0"/>
                <a:cs typeface="Arial" panose="020B0604020202020204" pitchFamily="34" charset="0"/>
              </a:rPr>
              <a:t>an aspect </a:t>
            </a:r>
            <a:r>
              <a:rPr lang="en-US" sz="1200" dirty="0">
                <a:effectLst/>
                <a:latin typeface="Arial" panose="020B0604020202020204" pitchFamily="34" charset="0"/>
                <a:ea typeface="Calibri" panose="020F0502020204030204" pitchFamily="34" charset="0"/>
                <a:cs typeface="Arial" panose="020B0604020202020204" pitchFamily="34" charset="0"/>
              </a:rPr>
              <a:t>of religious observance or practice, </a:t>
            </a:r>
            <a:r>
              <a:rPr lang="en-US" sz="1200" b="1" dirty="0">
                <a:effectLst/>
                <a:latin typeface="Arial" panose="020B0604020202020204" pitchFamily="34" charset="0"/>
                <a:ea typeface="Calibri" panose="020F0502020204030204" pitchFamily="34" charset="0"/>
                <a:cs typeface="Arial" panose="020B0604020202020204" pitchFamily="34" charset="0"/>
              </a:rPr>
              <a:t>compels an act inconsistent</a:t>
            </a:r>
            <a:r>
              <a:rPr lang="en-US" sz="1200" dirty="0">
                <a:effectLst/>
                <a:latin typeface="Arial" panose="020B0604020202020204" pitchFamily="34" charset="0"/>
                <a:ea typeface="Calibri" panose="020F0502020204030204" pitchFamily="34" charset="0"/>
                <a:cs typeface="Arial" panose="020B0604020202020204" pitchFamily="34" charset="0"/>
              </a:rPr>
              <a:t> with that observance or practice, or </a:t>
            </a:r>
            <a:r>
              <a:rPr lang="en-US" sz="1200" b="1" dirty="0">
                <a:effectLst/>
                <a:latin typeface="Arial" panose="020B0604020202020204" pitchFamily="34" charset="0"/>
                <a:ea typeface="Calibri" panose="020F0502020204030204" pitchFamily="34" charset="0"/>
                <a:cs typeface="Arial" panose="020B0604020202020204" pitchFamily="34" charset="0"/>
              </a:rPr>
              <a:t>substantially pressures the adherent to modify </a:t>
            </a:r>
            <a:r>
              <a:rPr lang="en-US" sz="1200" dirty="0">
                <a:effectLst/>
                <a:latin typeface="Arial" panose="020B0604020202020204" pitchFamily="34" charset="0"/>
                <a:ea typeface="Calibri" panose="020F0502020204030204" pitchFamily="34" charset="0"/>
                <a:cs typeface="Arial" panose="020B0604020202020204" pitchFamily="34" charset="0"/>
              </a:rPr>
              <a:t>such observance or practice.  </a:t>
            </a:r>
            <a:r>
              <a:rPr lang="en-US" sz="1200" b="1" dirty="0">
                <a:effectLst/>
                <a:latin typeface="Arial" panose="020B0604020202020204" pitchFamily="34" charset="0"/>
                <a:ea typeface="Calibri" panose="020F0502020204030204" pitchFamily="34" charset="0"/>
                <a:cs typeface="Arial" panose="020B0604020202020204" pitchFamily="34" charset="0"/>
              </a:rPr>
              <a:t>Under RFRA, the free exercise of religion </a:t>
            </a:r>
            <a:r>
              <a:rPr lang="en-US" sz="1200" dirty="0">
                <a:effectLst/>
                <a:latin typeface="Arial" panose="020B0604020202020204" pitchFamily="34" charset="0"/>
                <a:ea typeface="Calibri" panose="020F0502020204030204" pitchFamily="34" charset="0"/>
                <a:cs typeface="Arial" panose="020B0604020202020204" pitchFamily="34" charset="0"/>
              </a:rPr>
              <a:t>includes the right to </a:t>
            </a:r>
            <a:r>
              <a:rPr lang="en-US" sz="1200" i="1" dirty="0">
                <a:effectLst/>
                <a:latin typeface="Arial" panose="020B0604020202020204" pitchFamily="34" charset="0"/>
                <a:ea typeface="Calibri" panose="020F0502020204030204" pitchFamily="34" charset="0"/>
                <a:cs typeface="Arial" panose="020B0604020202020204" pitchFamily="34" charset="0"/>
              </a:rPr>
              <a:t>act</a:t>
            </a:r>
            <a:r>
              <a:rPr lang="en-US" sz="1200" b="1" i="1" dirty="0">
                <a:effectLst/>
                <a:latin typeface="Arial" panose="020B0604020202020204" pitchFamily="34" charset="0"/>
                <a:ea typeface="Calibri" panose="020F0502020204030204" pitchFamily="34" charset="0"/>
                <a:cs typeface="Arial" panose="020B0604020202020204" pitchFamily="34" charset="0"/>
              </a:rPr>
              <a:t> or abstain </a:t>
            </a:r>
            <a:r>
              <a:rPr lang="en-US" sz="1200" dirty="0">
                <a:effectLst/>
                <a:latin typeface="Arial" panose="020B0604020202020204" pitchFamily="34" charset="0"/>
                <a:ea typeface="Calibri" panose="020F0502020204030204" pitchFamily="34" charset="0"/>
                <a:cs typeface="Arial" panose="020B0604020202020204" pitchFamily="34" charset="0"/>
              </a:rPr>
              <a:t>from action in accordance with one’s religious beliefs.</a:t>
            </a:r>
          </a:p>
          <a:p>
            <a:endParaRPr lang="en-US"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6</a:t>
            </a:fld>
            <a:endParaRPr lang="en-US"/>
          </a:p>
        </p:txBody>
      </p:sp>
    </p:spTree>
    <p:extLst>
      <p:ext uri="{BB962C8B-B14F-4D97-AF65-F5344CB8AC3E}">
        <p14:creationId xmlns:p14="http://schemas.microsoft.com/office/powerpoint/2010/main" val="2778576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2. Religious Freedom Policy</a:t>
            </a:r>
          </a:p>
          <a:p>
            <a:pPr marL="342900" marR="0" lvl="0" indent="-342900">
              <a:lnSpc>
                <a:spcPct val="107000"/>
              </a:lnSpc>
              <a:spcBef>
                <a:spcPts val="0"/>
              </a:spcBef>
              <a:spcAft>
                <a:spcPts val="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DoDI 1300.17</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i="1" dirty="0">
                <a:effectLst/>
                <a:latin typeface="Arial" panose="020B0604020202020204" pitchFamily="34" charset="0"/>
                <a:ea typeface="Calibri" panose="020F0502020204030204" pitchFamily="34" charset="0"/>
                <a:cs typeface="Arial" panose="020B0604020202020204" pitchFamily="34" charset="0"/>
              </a:rPr>
              <a:t>Religious Liberty in the Military Services </a:t>
            </a:r>
            <a:r>
              <a:rPr lang="en-US" sz="1200" dirty="0">
                <a:effectLst/>
                <a:latin typeface="Arial" panose="020B0604020202020204" pitchFamily="34" charset="0"/>
                <a:ea typeface="Calibri" panose="020F0502020204030204" pitchFamily="34" charset="0"/>
                <a:cs typeface="Arial" panose="020B0604020202020204" pitchFamily="34" charset="0"/>
              </a:rPr>
              <a:t>(01SEP20) Pursuant to the Free Exercise Clause of the First Amendment to the United States Constitution, </a:t>
            </a:r>
            <a:r>
              <a:rPr lang="en-US" sz="1200" b="1" dirty="0">
                <a:effectLst/>
                <a:latin typeface="Arial" panose="020B0604020202020204" pitchFamily="34" charset="0"/>
                <a:ea typeface="Calibri" panose="020F0502020204030204" pitchFamily="34" charset="0"/>
                <a:cs typeface="Arial" panose="020B0604020202020204" pitchFamily="34" charset="0"/>
              </a:rPr>
              <a:t>Service members have the right to observe the tenets of their religion </a:t>
            </a:r>
            <a:r>
              <a:rPr lang="en-US" sz="1200" dirty="0">
                <a:effectLst/>
                <a:latin typeface="Arial" panose="020B0604020202020204" pitchFamily="34" charset="0"/>
                <a:ea typeface="Calibri" panose="020F0502020204030204" pitchFamily="34" charset="0"/>
                <a:cs typeface="Arial" panose="020B0604020202020204" pitchFamily="34" charset="0"/>
              </a:rPr>
              <a:t>or to observe no religion at all. This also places the burden of proof on the Government (i.e., the Army must approve unless the Army can prove there is a compelling interest not to).</a:t>
            </a:r>
          </a:p>
          <a:p>
            <a:pPr marL="40005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AR 600-20, 5-6a</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i="1" dirty="0">
                <a:effectLst/>
                <a:latin typeface="Arial" panose="020B0604020202020204" pitchFamily="34" charset="0"/>
                <a:ea typeface="Calibri" panose="020F0502020204030204" pitchFamily="34" charset="0"/>
                <a:cs typeface="Arial" panose="020B0604020202020204" pitchFamily="34" charset="0"/>
              </a:rPr>
              <a:t>Army Command Policy </a:t>
            </a:r>
            <a:r>
              <a:rPr lang="en-US" sz="1200" dirty="0">
                <a:effectLst/>
                <a:latin typeface="Arial" panose="020B0604020202020204" pitchFamily="34" charset="0"/>
                <a:ea typeface="Calibri" panose="020F0502020204030204" pitchFamily="34" charset="0"/>
                <a:cs typeface="Arial" panose="020B0604020202020204" pitchFamily="34" charset="0"/>
              </a:rPr>
              <a:t>(24JUL20) Requests for religious accommodations from a </a:t>
            </a:r>
            <a:r>
              <a:rPr lang="en-US" sz="1200" i="1" dirty="0">
                <a:effectLst/>
                <a:latin typeface="Arial" panose="020B0604020202020204" pitchFamily="34" charset="0"/>
                <a:ea typeface="Calibri" panose="020F0502020204030204" pitchFamily="34" charset="0"/>
                <a:cs typeface="Arial" panose="020B0604020202020204" pitchFamily="34" charset="0"/>
              </a:rPr>
              <a:t>military policy, practice, or duty </a:t>
            </a:r>
            <a:r>
              <a:rPr lang="en-US" sz="1200" dirty="0">
                <a:effectLst/>
                <a:latin typeface="Arial" panose="020B0604020202020204" pitchFamily="34" charset="0"/>
                <a:ea typeface="Calibri" panose="020F0502020204030204" pitchFamily="34" charset="0"/>
                <a:cs typeface="Arial" panose="020B0604020202020204" pitchFamily="34" charset="0"/>
              </a:rPr>
              <a:t>that substantially burdens a Soldier’s exercise of religion </a:t>
            </a:r>
            <a:r>
              <a:rPr lang="en-US" sz="1200" b="1" dirty="0">
                <a:effectLst/>
                <a:latin typeface="Arial" panose="020B0604020202020204" pitchFamily="34" charset="0"/>
                <a:ea typeface="Calibri" panose="020F0502020204030204" pitchFamily="34" charset="0"/>
                <a:cs typeface="Arial" panose="020B0604020202020204" pitchFamily="34" charset="0"/>
              </a:rPr>
              <a:t>may be denied only </a:t>
            </a:r>
            <a:r>
              <a:rPr lang="en-US" sz="1200" dirty="0">
                <a:effectLst/>
                <a:latin typeface="Arial" panose="020B0604020202020204" pitchFamily="34" charset="0"/>
                <a:ea typeface="Calibri" panose="020F0502020204030204" pitchFamily="34" charset="0"/>
                <a:cs typeface="Arial" panose="020B0604020202020204" pitchFamily="34" charset="0"/>
              </a:rPr>
              <a:t>when the military policy, practice, or duty furthers a </a:t>
            </a:r>
            <a:r>
              <a:rPr lang="en-US" sz="1200" b="1" dirty="0">
                <a:effectLst/>
                <a:latin typeface="Arial" panose="020B0604020202020204" pitchFamily="34" charset="0"/>
                <a:ea typeface="Calibri" panose="020F0502020204030204" pitchFamily="34" charset="0"/>
                <a:cs typeface="Arial" panose="020B0604020202020204" pitchFamily="34" charset="0"/>
              </a:rPr>
              <a:t>compelling government interest </a:t>
            </a:r>
            <a:r>
              <a:rPr lang="en-US" sz="1200" dirty="0">
                <a:effectLst/>
                <a:latin typeface="Arial" panose="020B0604020202020204" pitchFamily="34" charset="0"/>
                <a:ea typeface="Calibri" panose="020F0502020204030204" pitchFamily="34" charset="0"/>
                <a:cs typeface="Arial" panose="020B0604020202020204" pitchFamily="34" charset="0"/>
              </a:rPr>
              <a:t>and is the </a:t>
            </a:r>
            <a:r>
              <a:rPr lang="en-US" sz="1200" b="1" dirty="0">
                <a:effectLst/>
                <a:latin typeface="Arial" panose="020B0604020202020204" pitchFamily="34" charset="0"/>
                <a:ea typeface="Calibri" panose="020F0502020204030204" pitchFamily="34" charset="0"/>
                <a:cs typeface="Arial" panose="020B0604020202020204" pitchFamily="34" charset="0"/>
              </a:rPr>
              <a:t>least restrictive means </a:t>
            </a:r>
            <a:r>
              <a:rPr lang="en-US" sz="1200" dirty="0">
                <a:effectLst/>
                <a:latin typeface="Arial" panose="020B0604020202020204" pitchFamily="34" charset="0"/>
                <a:ea typeface="Calibri" panose="020F0502020204030204" pitchFamily="34" charset="0"/>
                <a:cs typeface="Arial" panose="020B0604020202020204" pitchFamily="34" charset="0"/>
              </a:rPr>
              <a:t>of furthering that compelling government interest.  </a:t>
            </a:r>
          </a:p>
          <a:p>
            <a:endParaRPr lang="en-US" strike="noStrike" baseline="0" dirty="0"/>
          </a:p>
        </p:txBody>
      </p:sp>
      <p:sp>
        <p:nvSpPr>
          <p:cNvPr id="4" name="Slide Number Placeholder 3"/>
          <p:cNvSpPr>
            <a:spLocks noGrp="1"/>
          </p:cNvSpPr>
          <p:nvPr>
            <p:ph type="sldNum" sz="quarter" idx="10"/>
          </p:nvPr>
        </p:nvSpPr>
        <p:spPr/>
        <p:txBody>
          <a:bodyPr/>
          <a:lstStyle/>
          <a:p>
            <a:fld id="{FFB1965F-06E2-4103-B057-C7B45455B1BA}" type="slidenum">
              <a:rPr lang="en-US" smtClean="0"/>
              <a:t>7</a:t>
            </a:fld>
            <a:endParaRPr lang="en-US"/>
          </a:p>
        </p:txBody>
      </p:sp>
    </p:spTree>
    <p:extLst>
      <p:ext uri="{BB962C8B-B14F-4D97-AF65-F5344CB8AC3E}">
        <p14:creationId xmlns:p14="http://schemas.microsoft.com/office/powerpoint/2010/main" val="269405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3. Legal Religion Criteria</a:t>
            </a:r>
          </a:p>
          <a:p>
            <a:pPr marL="0" marR="0">
              <a:lnSpc>
                <a:spcPct val="107000"/>
              </a:lnSpc>
              <a:spcBef>
                <a:spcPts val="0"/>
              </a:spcBef>
              <a:spcAft>
                <a:spcPts val="800"/>
              </a:spcAft>
            </a:pPr>
            <a:r>
              <a:rPr lang="en-US" sz="1200" u="sng" dirty="0">
                <a:effectLst/>
                <a:latin typeface="Arial" panose="020B0604020202020204" pitchFamily="34" charset="0"/>
                <a:ea typeface="Calibri" panose="020F0502020204030204" pitchFamily="34" charset="0"/>
                <a:cs typeface="Arial" panose="020B0604020202020204" pitchFamily="34" charset="0"/>
              </a:rPr>
              <a:t>Court’s </a:t>
            </a:r>
            <a:r>
              <a:rPr lang="en-US" sz="1200" i="1" u="sng" dirty="0">
                <a:effectLst/>
                <a:latin typeface="Arial" panose="020B0604020202020204" pitchFamily="34" charset="0"/>
                <a:ea typeface="Calibri" panose="020F0502020204030204" pitchFamily="34" charset="0"/>
                <a:cs typeface="Arial" panose="020B0604020202020204" pitchFamily="34" charset="0"/>
              </a:rPr>
              <a:t>Religion</a:t>
            </a:r>
            <a:r>
              <a:rPr lang="en-US" sz="1200" u="sng" dirty="0">
                <a:effectLst/>
                <a:latin typeface="Arial" panose="020B0604020202020204" pitchFamily="34" charset="0"/>
                <a:ea typeface="Calibri" panose="020F0502020204030204" pitchFamily="34" charset="0"/>
                <a:cs typeface="Arial" panose="020B0604020202020204" pitchFamily="34" charset="0"/>
              </a:rPr>
              <a:t> Definition</a:t>
            </a:r>
            <a:r>
              <a:rPr lang="en-US" sz="1200" dirty="0">
                <a:effectLst/>
                <a:latin typeface="Arial" panose="020B0604020202020204" pitchFamily="34" charset="0"/>
                <a:ea typeface="Calibri" panose="020F0502020204030204" pitchFamily="34" charset="0"/>
                <a:cs typeface="Arial" panose="020B0604020202020204" pitchFamily="34" charset="0"/>
              </a:rPr>
              <a:t> (Civil Rights Act, Title VII, Section 12-IA1) Africa vs. Pennsylvania contributed to federal court understanding of religion:</a:t>
            </a: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First, a religion addresses </a:t>
            </a:r>
            <a:r>
              <a:rPr lang="en-US" sz="1200" b="1" dirty="0">
                <a:effectLst/>
                <a:latin typeface="Arial" panose="020B0604020202020204" pitchFamily="34" charset="0"/>
                <a:ea typeface="Calibri" panose="020F0502020204030204" pitchFamily="34" charset="0"/>
                <a:cs typeface="Arial" panose="020B0604020202020204" pitchFamily="34" charset="0"/>
              </a:rPr>
              <a:t>fundamental and ultimate questions </a:t>
            </a:r>
            <a:r>
              <a:rPr lang="en-US" sz="1200" dirty="0">
                <a:effectLst/>
                <a:latin typeface="Arial" panose="020B0604020202020204" pitchFamily="34" charset="0"/>
                <a:ea typeface="Calibri" panose="020F0502020204030204" pitchFamily="34" charset="0"/>
                <a:cs typeface="Arial" panose="020B0604020202020204" pitchFamily="34" charset="0"/>
              </a:rPr>
              <a:t>having to do with deep and imponderable matters.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Second, a religion is comprehensive in nature; it consists of a </a:t>
            </a:r>
            <a:r>
              <a:rPr lang="en-US" sz="1200" b="1" dirty="0">
                <a:effectLst/>
                <a:latin typeface="Arial" panose="020B0604020202020204" pitchFamily="34" charset="0"/>
                <a:ea typeface="Calibri" panose="020F0502020204030204" pitchFamily="34" charset="0"/>
                <a:cs typeface="Arial" panose="020B0604020202020204" pitchFamily="34" charset="0"/>
              </a:rPr>
              <a:t>belief-system</a:t>
            </a:r>
            <a:r>
              <a:rPr lang="en-US" sz="1200" dirty="0">
                <a:effectLst/>
                <a:latin typeface="Arial" panose="020B0604020202020204" pitchFamily="34" charset="0"/>
                <a:ea typeface="Calibri" panose="020F0502020204030204" pitchFamily="34" charset="0"/>
                <a:cs typeface="Arial" panose="020B0604020202020204" pitchFamily="34" charset="0"/>
              </a:rPr>
              <a:t> as opposed to an isolated teaching.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Third, a religion often can be recognized by the presence of certain </a:t>
            </a:r>
            <a:r>
              <a:rPr lang="en-US" sz="1200" b="1" dirty="0">
                <a:effectLst/>
                <a:latin typeface="Arial" panose="020B0604020202020204" pitchFamily="34" charset="0"/>
                <a:ea typeface="Calibri" panose="020F0502020204030204" pitchFamily="34" charset="0"/>
                <a:cs typeface="Arial" panose="020B0604020202020204" pitchFamily="34" charset="0"/>
              </a:rPr>
              <a:t>formal and external signs</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nSpc>
                <a:spcPct val="107000"/>
              </a:lnSpc>
              <a:spcBef>
                <a:spcPts val="0"/>
              </a:spcBef>
              <a:spcAft>
                <a:spcPts val="800"/>
              </a:spcAft>
              <a:buFont typeface="Symbol" panose="05050102010706020507" pitchFamily="18"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 Social, political, or economic philosophies, </a:t>
            </a:r>
            <a:r>
              <a:rPr lang="en-US" sz="1200" dirty="0">
                <a:effectLst/>
                <a:latin typeface="Arial" panose="020B0604020202020204" pitchFamily="34" charset="0"/>
                <a:ea typeface="Calibri" panose="020F0502020204030204" pitchFamily="34" charset="0"/>
                <a:cs typeface="Arial" panose="020B0604020202020204" pitchFamily="34" charset="0"/>
              </a:rPr>
              <a:t>as well as mere </a:t>
            </a:r>
            <a:r>
              <a:rPr lang="en-US" sz="1200" b="1" dirty="0">
                <a:effectLst/>
                <a:latin typeface="Arial" panose="020B0604020202020204" pitchFamily="34" charset="0"/>
                <a:ea typeface="Calibri" panose="020F0502020204030204" pitchFamily="34" charset="0"/>
                <a:cs typeface="Arial" panose="020B0604020202020204" pitchFamily="34" charset="0"/>
              </a:rPr>
              <a:t>personal preferences</a:t>
            </a:r>
            <a:r>
              <a:rPr lang="en-US" sz="1200" dirty="0">
                <a:effectLst/>
                <a:latin typeface="Arial" panose="020B0604020202020204" pitchFamily="34" charset="0"/>
                <a:ea typeface="Calibri" panose="020F0502020204030204" pitchFamily="34" charset="0"/>
                <a:cs typeface="Arial" panose="020B0604020202020204" pitchFamily="34" charset="0"/>
              </a:rPr>
              <a:t>, are </a:t>
            </a:r>
            <a:r>
              <a:rPr lang="en-US" sz="1200" b="1" dirty="0">
                <a:effectLst/>
                <a:latin typeface="Arial" panose="020B0604020202020204" pitchFamily="34" charset="0"/>
                <a:ea typeface="Calibri" panose="020F0502020204030204" pitchFamily="34" charset="0"/>
                <a:cs typeface="Arial" panose="020B0604020202020204" pitchFamily="34" charset="0"/>
              </a:rPr>
              <a:t>not religious beliefs </a:t>
            </a:r>
            <a:r>
              <a:rPr lang="en-US" sz="1200" dirty="0">
                <a:effectLst/>
                <a:latin typeface="Arial" panose="020B0604020202020204" pitchFamily="34" charset="0"/>
                <a:ea typeface="Calibri" panose="020F0502020204030204" pitchFamily="34" charset="0"/>
                <a:cs typeface="Arial" panose="020B0604020202020204" pitchFamily="34" charset="0"/>
              </a:rPr>
              <a:t>protected by Title VII. </a:t>
            </a: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8</a:t>
            </a:fld>
            <a:endParaRPr lang="en-US"/>
          </a:p>
        </p:txBody>
      </p:sp>
    </p:spTree>
    <p:extLst>
      <p:ext uri="{BB962C8B-B14F-4D97-AF65-F5344CB8AC3E}">
        <p14:creationId xmlns:p14="http://schemas.microsoft.com/office/powerpoint/2010/main" val="3329413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cs typeface="Arial" panose="020B0604020202020204" pitchFamily="34" charset="0"/>
              </a:rPr>
              <a:t>Regulatory Religion Description</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A </a:t>
            </a:r>
            <a:r>
              <a:rPr lang="en-US" sz="1200" b="1" dirty="0">
                <a:effectLst/>
                <a:latin typeface="Arial" panose="020B0604020202020204" pitchFamily="34" charset="0"/>
                <a:ea typeface="Calibri" panose="020F0502020204030204" pitchFamily="34" charset="0"/>
                <a:cs typeface="Arial" panose="020B0604020202020204" pitchFamily="34" charset="0"/>
              </a:rPr>
              <a:t>set of beliefs </a:t>
            </a:r>
            <a:r>
              <a:rPr lang="en-US" sz="1200" dirty="0">
                <a:effectLst/>
                <a:latin typeface="Arial" panose="020B0604020202020204" pitchFamily="34" charset="0"/>
                <a:ea typeface="Calibri" panose="020F0502020204030204" pitchFamily="34" charset="0"/>
                <a:cs typeface="Arial" panose="020B0604020202020204" pitchFamily="34" charset="0"/>
              </a:rPr>
              <a:t>concerning a </a:t>
            </a:r>
            <a:r>
              <a:rPr lang="en-US" sz="1200" b="1" dirty="0">
                <a:effectLst/>
                <a:latin typeface="Arial" panose="020B0604020202020204" pitchFamily="34" charset="0"/>
                <a:ea typeface="Calibri" panose="020F0502020204030204" pitchFamily="34" charset="0"/>
                <a:cs typeface="Arial" panose="020B0604020202020204" pitchFamily="34" charset="0"/>
              </a:rPr>
              <a:t>divine or transcendent</a:t>
            </a:r>
            <a:r>
              <a:rPr lang="en-US" sz="1200" dirty="0">
                <a:effectLst/>
                <a:latin typeface="Arial" panose="020B0604020202020204" pitchFamily="34" charset="0"/>
                <a:ea typeface="Calibri" panose="020F0502020204030204" pitchFamily="34" charset="0"/>
                <a:cs typeface="Arial" panose="020B0604020202020204" pitchFamily="34" charset="0"/>
              </a:rPr>
              <a:t> cause, nature, and purpose of the universe typically accompanied with </a:t>
            </a:r>
            <a:r>
              <a:rPr lang="en-US" sz="1200" b="1" dirty="0">
                <a:effectLst/>
                <a:latin typeface="Arial" panose="020B0604020202020204" pitchFamily="34" charset="0"/>
                <a:ea typeface="Calibri" panose="020F0502020204030204" pitchFamily="34" charset="0"/>
                <a:cs typeface="Arial" panose="020B0604020202020204" pitchFamily="34" charset="0"/>
              </a:rPr>
              <a:t>devotional and ritual observances</a:t>
            </a:r>
            <a:r>
              <a:rPr lang="en-US" sz="1200" dirty="0">
                <a:effectLst/>
                <a:latin typeface="Arial" panose="020B0604020202020204" pitchFamily="34" charset="0"/>
                <a:ea typeface="Calibri" panose="020F0502020204030204" pitchFamily="34" charset="0"/>
                <a:cs typeface="Arial" panose="020B0604020202020204" pitchFamily="34" charset="0"/>
              </a:rPr>
              <a:t> along with </a:t>
            </a:r>
            <a:r>
              <a:rPr lang="en-US" sz="1200" b="1" dirty="0">
                <a:effectLst/>
                <a:latin typeface="Arial" panose="020B0604020202020204" pitchFamily="34" charset="0"/>
                <a:ea typeface="Calibri" panose="020F0502020204030204" pitchFamily="34" charset="0"/>
                <a:cs typeface="Arial" panose="020B0604020202020204" pitchFamily="34" charset="0"/>
              </a:rPr>
              <a:t>an accompanying moral code </a:t>
            </a:r>
            <a:r>
              <a:rPr lang="en-US" sz="1200" dirty="0">
                <a:effectLst/>
                <a:latin typeface="Arial" panose="020B0604020202020204" pitchFamily="34" charset="0"/>
                <a:ea typeface="Calibri" panose="020F0502020204030204" pitchFamily="34" charset="0"/>
                <a:cs typeface="Arial" panose="020B0604020202020204" pitchFamily="34" charset="0"/>
              </a:rPr>
              <a:t>governing the conduct of human affairs. (Nested in </a:t>
            </a:r>
            <a:r>
              <a:rPr lang="en-US" sz="1200" u="sng" dirty="0">
                <a:effectLst/>
                <a:latin typeface="Arial" panose="020B0604020202020204" pitchFamily="34" charset="0"/>
                <a:ea typeface="Calibri" panose="020F0502020204030204" pitchFamily="34" charset="0"/>
                <a:cs typeface="Arial" panose="020B0604020202020204" pitchFamily="34" charset="0"/>
              </a:rPr>
              <a:t>DA PAM 165-19</a:t>
            </a:r>
            <a:r>
              <a:rPr lang="en-US" sz="1200" dirty="0">
                <a:effectLst/>
                <a:latin typeface="Arial" panose="020B0604020202020204" pitchFamily="34" charset="0"/>
                <a:ea typeface="Calibri" panose="020F0502020204030204" pitchFamily="34" charset="0"/>
                <a:cs typeface="Arial" panose="020B0604020202020204" pitchFamily="34" charset="0"/>
              </a:rPr>
              <a:t>, 2-3c &amp; </a:t>
            </a:r>
            <a:r>
              <a:rPr lang="en-US" sz="1200" u="sng" dirty="0">
                <a:effectLst/>
                <a:latin typeface="Arial" panose="020B0604020202020204" pitchFamily="34" charset="0"/>
                <a:ea typeface="Calibri" panose="020F0502020204030204" pitchFamily="34" charset="0"/>
                <a:cs typeface="Arial" panose="020B0604020202020204" pitchFamily="34" charset="0"/>
              </a:rPr>
              <a:t>FM 7-22</a:t>
            </a:r>
            <a:r>
              <a:rPr lang="en-US" sz="1200" dirty="0">
                <a:effectLst/>
                <a:latin typeface="Arial" panose="020B0604020202020204" pitchFamily="34" charset="0"/>
                <a:ea typeface="Calibri" panose="020F0502020204030204" pitchFamily="34" charset="0"/>
                <a:cs typeface="Arial" panose="020B0604020202020204" pitchFamily="34" charset="0"/>
              </a:rPr>
              <a:t>, 10-7) </a:t>
            </a: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9</a:t>
            </a:fld>
            <a:endParaRPr lang="en-US"/>
          </a:p>
        </p:txBody>
      </p:sp>
    </p:spTree>
    <p:extLst>
      <p:ext uri="{BB962C8B-B14F-4D97-AF65-F5344CB8AC3E}">
        <p14:creationId xmlns:p14="http://schemas.microsoft.com/office/powerpoint/2010/main" val="3321922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Rectangle 10"/>
          <p:cNvSpPr/>
          <p:nvPr userDrawn="1"/>
        </p:nvSpPr>
        <p:spPr>
          <a:xfrm>
            <a:off x="0" y="-1"/>
            <a:ext cx="9144000" cy="9144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 Same Side Corner Rectangle 7"/>
          <p:cNvSpPr/>
          <p:nvPr userDrawn="1"/>
        </p:nvSpPr>
        <p:spPr>
          <a:xfrm flipV="1">
            <a:off x="7007192" y="727078"/>
            <a:ext cx="2136809" cy="828596"/>
          </a:xfrm>
          <a:prstGeom prst="round2SameRect">
            <a:avLst>
              <a:gd name="adj1" fmla="val 2912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a:grpSpLocks noChangeAspect="1"/>
          </p:cNvGrpSpPr>
          <p:nvPr userDrawn="1"/>
        </p:nvGrpSpPr>
        <p:grpSpPr>
          <a:xfrm>
            <a:off x="8142707" y="202839"/>
            <a:ext cx="854221" cy="1152248"/>
            <a:chOff x="905061" y="163998"/>
            <a:chExt cx="663112" cy="894464"/>
          </a:xfrm>
        </p:grpSpPr>
        <p:pic>
          <p:nvPicPr>
            <p:cNvPr id="5"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2811" y="300114"/>
              <a:ext cx="605362" cy="75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Aspect="1"/>
            </p:cNvCxnSpPr>
            <p:nvPr userDrawn="1"/>
          </p:nvCxnSpPr>
          <p:spPr>
            <a:xfrm>
              <a:off x="905061" y="163998"/>
              <a:ext cx="0" cy="894464"/>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grpSp>
      <p:sp>
        <p:nvSpPr>
          <p:cNvPr id="9" name="TextBox 8"/>
          <p:cNvSpPr txBox="1"/>
          <p:nvPr userDrawn="1"/>
        </p:nvSpPr>
        <p:spPr>
          <a:xfrm>
            <a:off x="259882" y="117236"/>
            <a:ext cx="6755843" cy="492443"/>
          </a:xfrm>
          <a:prstGeom prst="rect">
            <a:avLst/>
          </a:prstGeom>
          <a:noFill/>
        </p:spPr>
        <p:txBody>
          <a:bodyPr wrap="square" rtlCol="0" anchor="t">
            <a:spAutoFit/>
          </a:bodyPr>
          <a:lstStyle/>
          <a:p>
            <a:pPr algn="l"/>
            <a:r>
              <a:rPr lang="en-US" sz="2600">
                <a:solidFill>
                  <a:schemeClr val="bg1"/>
                </a:solidFill>
                <a:latin typeface="US Army Light" panose="020B0506030202020204" pitchFamily="34" charset="0"/>
              </a:rPr>
              <a:t>U.S. ARMY OFFICE</a:t>
            </a:r>
            <a:r>
              <a:rPr lang="en-US" sz="2600" baseline="0">
                <a:solidFill>
                  <a:schemeClr val="bg1"/>
                </a:solidFill>
                <a:latin typeface="US Army Light" panose="020B0506030202020204" pitchFamily="34" charset="0"/>
              </a:rPr>
              <a:t> OF THE CHIEF OF CHAPLAINS</a:t>
            </a:r>
            <a:endParaRPr lang="en-US" sz="2600">
              <a:solidFill>
                <a:schemeClr val="bg1"/>
              </a:solidFill>
              <a:latin typeface="US Army Light" panose="020B0506030202020204" pitchFamily="34" charset="0"/>
            </a:endParaRPr>
          </a:p>
        </p:txBody>
      </p:sp>
      <p:sp>
        <p:nvSpPr>
          <p:cNvPr id="12" name="Title 1"/>
          <p:cNvSpPr>
            <a:spLocks noGrp="1"/>
          </p:cNvSpPr>
          <p:nvPr>
            <p:ph type="ctrTitle" hasCustomPrompt="1"/>
          </p:nvPr>
        </p:nvSpPr>
        <p:spPr>
          <a:xfrm>
            <a:off x="329909" y="1541517"/>
            <a:ext cx="7772400" cy="1728009"/>
          </a:xfrm>
        </p:spPr>
        <p:txBody>
          <a:bodyPr anchor="ctr">
            <a:normAutofit/>
          </a:bodyPr>
          <a:lstStyle>
            <a:lvl1pPr algn="l">
              <a:defRPr sz="5400"/>
            </a:lvl1pPr>
          </a:lstStyle>
          <a:p>
            <a:r>
              <a:rPr lang="en-US"/>
              <a:t>ENTER TITLE HERE</a:t>
            </a:r>
          </a:p>
        </p:txBody>
      </p:sp>
      <p:sp>
        <p:nvSpPr>
          <p:cNvPr id="13" name="Subtitle 2"/>
          <p:cNvSpPr>
            <a:spLocks noGrp="1"/>
          </p:cNvSpPr>
          <p:nvPr>
            <p:ph type="subTitle" idx="1" hasCustomPrompt="1"/>
          </p:nvPr>
        </p:nvSpPr>
        <p:spPr>
          <a:xfrm>
            <a:off x="329909" y="4432886"/>
            <a:ext cx="6858000" cy="500514"/>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DATE HERE (e.g. 13 MAY 2020)</a:t>
            </a:r>
          </a:p>
        </p:txBody>
      </p:sp>
      <p:sp>
        <p:nvSpPr>
          <p:cNvPr id="14" name="Text Placeholder 9"/>
          <p:cNvSpPr>
            <a:spLocks noGrp="1"/>
          </p:cNvSpPr>
          <p:nvPr>
            <p:ph type="body" sz="quarter" idx="13" hasCustomPrompt="1"/>
          </p:nvPr>
        </p:nvSpPr>
        <p:spPr>
          <a:xfrm>
            <a:off x="329909" y="3275285"/>
            <a:ext cx="7772400" cy="615950"/>
          </a:xfrm>
        </p:spPr>
        <p:txBody>
          <a:bodyPr anchor="ctr">
            <a:normAutofit/>
          </a:bodyPr>
          <a:lstStyle>
            <a:lvl1pPr marL="0" indent="0" algn="l">
              <a:buNone/>
              <a:defRPr sz="3000">
                <a:solidFill>
                  <a:srgbClr val="8D8D8D"/>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SUB-TITLE HERE</a:t>
            </a:r>
          </a:p>
        </p:txBody>
      </p:sp>
      <p:sp>
        <p:nvSpPr>
          <p:cNvPr id="15" name="Text Placeholder 11"/>
          <p:cNvSpPr>
            <a:spLocks noGrp="1"/>
          </p:cNvSpPr>
          <p:nvPr>
            <p:ph type="body" sz="quarter" idx="14" hasCustomPrompt="1"/>
          </p:nvPr>
        </p:nvSpPr>
        <p:spPr>
          <a:xfrm>
            <a:off x="329909" y="5057115"/>
            <a:ext cx="6858000" cy="1276350"/>
          </a:xfrm>
        </p:spPr>
        <p:txBody>
          <a:bodyPr>
            <a:normAutofit/>
          </a:bodyPr>
          <a:lstStyle>
            <a:lvl1pPr marL="0" indent="0" algn="l">
              <a:spcBef>
                <a:spcPts val="400"/>
              </a:spcBef>
              <a:buNone/>
              <a:defRPr sz="2000" baseline="0">
                <a:solidFill>
                  <a:schemeClr val="tx1"/>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AUTHOR(S) HERE</a:t>
            </a:r>
          </a:p>
        </p:txBody>
      </p:sp>
      <p:sp>
        <p:nvSpPr>
          <p:cNvPr id="16" name="Text Placeholder 15"/>
          <p:cNvSpPr>
            <a:spLocks noGrp="1"/>
          </p:cNvSpPr>
          <p:nvPr>
            <p:ph type="body" sz="quarter" idx="15" hasCustomPrompt="1"/>
          </p:nvPr>
        </p:nvSpPr>
        <p:spPr>
          <a:xfrm>
            <a:off x="279760"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Footer Placeholder 2">
            <a:extLst>
              <a:ext uri="{FF2B5EF4-FFF2-40B4-BE49-F238E27FC236}">
                <a16:creationId xmlns:a16="http://schemas.microsoft.com/office/drawing/2014/main" id="{A151D331-5C30-4ACA-9ECE-6AA25EBE3EC9}"/>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4" name="Content Placeholder 3">
            <a:extLst>
              <a:ext uri="{FF2B5EF4-FFF2-40B4-BE49-F238E27FC236}">
                <a16:creationId xmlns:a16="http://schemas.microsoft.com/office/drawing/2014/main" id="{BAB6ADC8-EBF1-4164-A172-93B576358488}"/>
              </a:ext>
            </a:extLst>
          </p:cNvPr>
          <p:cNvSpPr>
            <a:spLocks noGrp="1"/>
          </p:cNvSpPr>
          <p:nvPr>
            <p:ph sz="quarter" idx="16"/>
          </p:nvPr>
        </p:nvSpPr>
        <p:spPr>
          <a:xfrm>
            <a:off x="330200" y="5588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a:extLst>
              <a:ext uri="{FF2B5EF4-FFF2-40B4-BE49-F238E27FC236}">
                <a16:creationId xmlns:a16="http://schemas.microsoft.com/office/drawing/2014/main" id="{28C5F975-1E16-4F78-885C-84B3575CB134}"/>
              </a:ext>
            </a:extLst>
          </p:cNvPr>
          <p:cNvPicPr>
            <a:picLocks noChangeAspect="1"/>
          </p:cNvPicPr>
          <p:nvPr userDrawn="1"/>
        </p:nvPicPr>
        <p:blipFill>
          <a:blip r:embed="rId3"/>
          <a:stretch>
            <a:fillRect/>
          </a:stretch>
        </p:blipFill>
        <p:spPr>
          <a:xfrm>
            <a:off x="7185036" y="375637"/>
            <a:ext cx="779827" cy="979450"/>
          </a:xfrm>
          <a:prstGeom prst="rect">
            <a:avLst/>
          </a:prstGeom>
        </p:spPr>
      </p:pic>
    </p:spTree>
    <p:extLst>
      <p:ext uri="{BB962C8B-B14F-4D97-AF65-F5344CB8AC3E}">
        <p14:creationId xmlns:p14="http://schemas.microsoft.com/office/powerpoint/2010/main" val="184003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Divider">
    <p:bg>
      <p:bgPr>
        <a:gradFill>
          <a:gsLst>
            <a:gs pos="0">
              <a:srgbClr val="D0D0D0"/>
            </a:gs>
            <a:gs pos="33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7" name="Freeform 6"/>
          <p:cNvSpPr/>
          <p:nvPr userDrawn="1"/>
        </p:nvSpPr>
        <p:spPr>
          <a:xfrm rot="10952479" flipH="1">
            <a:off x="-91365" y="1048032"/>
            <a:ext cx="7359063" cy="3113444"/>
          </a:xfrm>
          <a:custGeom>
            <a:avLst/>
            <a:gdLst>
              <a:gd name="connsiteX0" fmla="*/ 0 w 5778604"/>
              <a:gd name="connsiteY0" fmla="*/ 2458537 h 2665736"/>
              <a:gd name="connsiteX1" fmla="*/ 326001 w 5778604"/>
              <a:gd name="connsiteY1" fmla="*/ 2473006 h 2665736"/>
              <a:gd name="connsiteX2" fmla="*/ 380950 w 5778604"/>
              <a:gd name="connsiteY2" fmla="*/ 2475445 h 2665736"/>
              <a:gd name="connsiteX3" fmla="*/ 4656922 w 5778604"/>
              <a:gd name="connsiteY3" fmla="*/ 2665227 h 2665736"/>
              <a:gd name="connsiteX4" fmla="*/ 4992188 w 5778604"/>
              <a:gd name="connsiteY4" fmla="*/ 2470932 h 2665736"/>
              <a:gd name="connsiteX5" fmla="*/ 5046258 w 5778604"/>
              <a:gd name="connsiteY5" fmla="*/ 1252695 h 2665736"/>
              <a:gd name="connsiteX6" fmla="*/ 5049323 w 5778604"/>
              <a:gd name="connsiteY6" fmla="*/ 1268856 h 2665736"/>
              <a:gd name="connsiteX7" fmla="*/ 5058322 w 5778604"/>
              <a:gd name="connsiteY7" fmla="*/ 1224187 h 2665736"/>
              <a:gd name="connsiteX8" fmla="*/ 5189233 w 5778604"/>
              <a:gd name="connsiteY8" fmla="*/ 1092971 h 2665736"/>
              <a:gd name="connsiteX9" fmla="*/ 5253886 w 5778604"/>
              <a:gd name="connsiteY9" fmla="*/ 1079888 h 2665736"/>
              <a:gd name="connsiteX10" fmla="*/ 5634058 w 5778604"/>
              <a:gd name="connsiteY10" fmla="*/ 1096762 h 2665736"/>
              <a:gd name="connsiteX11" fmla="*/ 5740465 w 5778604"/>
              <a:gd name="connsiteY11" fmla="*/ 999399 h 2665736"/>
              <a:gd name="connsiteX12" fmla="*/ 5778502 w 5778604"/>
              <a:gd name="connsiteY12" fmla="*/ 142384 h 2665736"/>
              <a:gd name="connsiteX13" fmla="*/ 5681139 w 5778604"/>
              <a:gd name="connsiteY13" fmla="*/ 35977 h 2665736"/>
              <a:gd name="connsiteX14" fmla="*/ 4872841 w 5778604"/>
              <a:gd name="connsiteY14" fmla="*/ 102 h 2665736"/>
              <a:gd name="connsiteX15" fmla="*/ 4766434 w 5778604"/>
              <a:gd name="connsiteY15" fmla="*/ 97465 h 2665736"/>
              <a:gd name="connsiteX16" fmla="*/ 4749141 w 5778604"/>
              <a:gd name="connsiteY16" fmla="*/ 487106 h 2665736"/>
              <a:gd name="connsiteX17" fmla="*/ 4741087 w 5778604"/>
              <a:gd name="connsiteY17" fmla="*/ 527081 h 2665736"/>
              <a:gd name="connsiteX18" fmla="*/ 4610177 w 5778604"/>
              <a:gd name="connsiteY18" fmla="*/ 658298 h 2665736"/>
              <a:gd name="connsiteX19" fmla="*/ 4605853 w 5778604"/>
              <a:gd name="connsiteY19" fmla="*/ 659173 h 2665736"/>
              <a:gd name="connsiteX20" fmla="*/ 469710 w 5778604"/>
              <a:gd name="connsiteY20" fmla="*/ 475596 h 2665736"/>
              <a:gd name="connsiteX21" fmla="*/ 469733 w 5778604"/>
              <a:gd name="connsiteY21" fmla="*/ 475068 h 2665736"/>
              <a:gd name="connsiteX22" fmla="*/ 88784 w 5778604"/>
              <a:gd name="connsiteY22" fmla="*/ 458160 h 2665736"/>
              <a:gd name="connsiteX23" fmla="*/ 79495 w 5778604"/>
              <a:gd name="connsiteY23" fmla="*/ 667452 h 2665736"/>
              <a:gd name="connsiteX24" fmla="*/ 9266 w 5778604"/>
              <a:gd name="connsiteY24" fmla="*/ 2249773 h 266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8604" h="2665736">
                <a:moveTo>
                  <a:pt x="0" y="2458537"/>
                </a:moveTo>
                <a:lnTo>
                  <a:pt x="326001" y="2473006"/>
                </a:lnTo>
                <a:lnTo>
                  <a:pt x="380950" y="2475445"/>
                </a:lnTo>
                <a:lnTo>
                  <a:pt x="4656922" y="2665227"/>
                </a:lnTo>
                <a:cubicBezTo>
                  <a:pt x="4836967" y="2673218"/>
                  <a:pt x="4987071" y="2586229"/>
                  <a:pt x="4992188" y="2470932"/>
                </a:cubicBezTo>
                <a:lnTo>
                  <a:pt x="5046258" y="1252695"/>
                </a:lnTo>
                <a:lnTo>
                  <a:pt x="5049323" y="1268856"/>
                </a:lnTo>
                <a:lnTo>
                  <a:pt x="5058322" y="1224187"/>
                </a:lnTo>
                <a:cubicBezTo>
                  <a:pt x="5083215" y="1165189"/>
                  <a:pt x="5130370" y="1117928"/>
                  <a:pt x="5189233" y="1092971"/>
                </a:cubicBezTo>
                <a:lnTo>
                  <a:pt x="5253886" y="1079888"/>
                </a:lnTo>
                <a:lnTo>
                  <a:pt x="5634058" y="1096762"/>
                </a:lnTo>
                <a:cubicBezTo>
                  <a:pt x="5690328" y="1099259"/>
                  <a:pt x="5737967" y="1055669"/>
                  <a:pt x="5740465" y="999399"/>
                </a:cubicBezTo>
                <a:lnTo>
                  <a:pt x="5778502" y="142384"/>
                </a:lnTo>
                <a:cubicBezTo>
                  <a:pt x="5781000" y="86114"/>
                  <a:pt x="5737409" y="38475"/>
                  <a:pt x="5681139" y="35977"/>
                </a:cubicBezTo>
                <a:lnTo>
                  <a:pt x="4872841" y="102"/>
                </a:lnTo>
                <a:cubicBezTo>
                  <a:pt x="4816572" y="-2395"/>
                  <a:pt x="4768932" y="41195"/>
                  <a:pt x="4766434" y="97465"/>
                </a:cubicBezTo>
                <a:lnTo>
                  <a:pt x="4749141" y="487106"/>
                </a:lnTo>
                <a:lnTo>
                  <a:pt x="4741087" y="527081"/>
                </a:lnTo>
                <a:cubicBezTo>
                  <a:pt x="4716194" y="586080"/>
                  <a:pt x="4669040" y="633340"/>
                  <a:pt x="4610177" y="658298"/>
                </a:cubicBezTo>
                <a:lnTo>
                  <a:pt x="4605853" y="659173"/>
                </a:lnTo>
                <a:lnTo>
                  <a:pt x="469710" y="475596"/>
                </a:lnTo>
                <a:lnTo>
                  <a:pt x="469733" y="475068"/>
                </a:lnTo>
                <a:lnTo>
                  <a:pt x="88784" y="458160"/>
                </a:lnTo>
                <a:lnTo>
                  <a:pt x="79495" y="667452"/>
                </a:lnTo>
                <a:lnTo>
                  <a:pt x="9266" y="2249773"/>
                </a:lnTo>
                <a:close/>
              </a:path>
            </a:pathLst>
          </a:cu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19904" y="1212781"/>
            <a:ext cx="6265393" cy="2204185"/>
          </a:xfrm>
        </p:spPr>
        <p:txBody>
          <a:bodyPr anchor="ctr"/>
          <a:lstStyle>
            <a:lvl1pPr>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19903" y="3474721"/>
            <a:ext cx="5841882" cy="1500187"/>
          </a:xfrm>
        </p:spPr>
        <p:txBody>
          <a:bodyPr/>
          <a:lstStyle>
            <a:lvl1pPr marL="0" indent="0">
              <a:buNone/>
              <a:defRPr sz="2400" baseline="0">
                <a:solidFill>
                  <a:srgbClr val="8D8D8D"/>
                </a:solidFill>
                <a:latin typeface="US Army Light" panose="020B050603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SUB-TITLE</a:t>
            </a:r>
          </a:p>
        </p:txBody>
      </p:sp>
      <p:sp>
        <p:nvSpPr>
          <p:cNvPr id="8" name="Freeform 7"/>
          <p:cNvSpPr/>
          <p:nvPr userDrawn="1"/>
        </p:nvSpPr>
        <p:spPr>
          <a:xfrm rot="16200000">
            <a:off x="7548614" y="5262614"/>
            <a:ext cx="1583355" cy="1607417"/>
          </a:xfrm>
          <a:custGeom>
            <a:avLst/>
            <a:gdLst>
              <a:gd name="connsiteX0" fmla="*/ 0 w 3384026"/>
              <a:gd name="connsiteY0" fmla="*/ 0 h 2121408"/>
              <a:gd name="connsiteX1" fmla="*/ 221395 w 3384026"/>
              <a:gd name="connsiteY1" fmla="*/ 0 h 2121408"/>
              <a:gd name="connsiteX2" fmla="*/ 258712 w 3384026"/>
              <a:gd name="connsiteY2" fmla="*/ 0 h 2121408"/>
              <a:gd name="connsiteX3" fmla="*/ 3162631 w 3384026"/>
              <a:gd name="connsiteY3" fmla="*/ 0 h 2121408"/>
              <a:gd name="connsiteX4" fmla="*/ 3384026 w 3384026"/>
              <a:gd name="connsiteY4" fmla="*/ 221395 h 2121408"/>
              <a:gd name="connsiteX5" fmla="*/ 3384026 w 3384026"/>
              <a:gd name="connsiteY5" fmla="*/ 1899453 h 2121408"/>
              <a:gd name="connsiteX6" fmla="*/ 3162631 w 3384026"/>
              <a:gd name="connsiteY6" fmla="*/ 2120848 h 2121408"/>
              <a:gd name="connsiteX7" fmla="*/ 258712 w 3384026"/>
              <a:gd name="connsiteY7" fmla="*/ 2120848 h 2121408"/>
              <a:gd name="connsiteX8" fmla="*/ 258712 w 3384026"/>
              <a:gd name="connsiteY8" fmla="*/ 2121408 h 2121408"/>
              <a:gd name="connsiteX9" fmla="*/ 0 w 3384026"/>
              <a:gd name="connsiteY9" fmla="*/ 2121408 h 2121408"/>
              <a:gd name="connsiteX10" fmla="*/ 0 w 3384026"/>
              <a:gd name="connsiteY10" fmla="*/ 1899453 h 2121408"/>
              <a:gd name="connsiteX11" fmla="*/ 0 w 3384026"/>
              <a:gd name="connsiteY11" fmla="*/ 221395 h 212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026" h="2121408">
                <a:moveTo>
                  <a:pt x="0" y="0"/>
                </a:moveTo>
                <a:lnTo>
                  <a:pt x="221395" y="0"/>
                </a:lnTo>
                <a:lnTo>
                  <a:pt x="258712" y="0"/>
                </a:lnTo>
                <a:lnTo>
                  <a:pt x="3162631" y="0"/>
                </a:lnTo>
                <a:cubicBezTo>
                  <a:pt x="3284904" y="0"/>
                  <a:pt x="3384026" y="99122"/>
                  <a:pt x="3384026" y="221395"/>
                </a:cubicBezTo>
                <a:lnTo>
                  <a:pt x="3384026" y="1899453"/>
                </a:lnTo>
                <a:cubicBezTo>
                  <a:pt x="3384026" y="2021726"/>
                  <a:pt x="3284904" y="2120848"/>
                  <a:pt x="3162631" y="2120848"/>
                </a:cubicBezTo>
                <a:lnTo>
                  <a:pt x="258712" y="2120848"/>
                </a:lnTo>
                <a:lnTo>
                  <a:pt x="258712" y="2121408"/>
                </a:lnTo>
                <a:lnTo>
                  <a:pt x="0" y="2121408"/>
                </a:lnTo>
                <a:lnTo>
                  <a:pt x="0" y="1899453"/>
                </a:lnTo>
                <a:lnTo>
                  <a:pt x="0" y="221395"/>
                </a:lnTo>
                <a:close/>
              </a:path>
            </a:pathLst>
          </a:cu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US Army" panose="020B0506030202020204" pitchFamily="34" charset="0"/>
            </a:endParaRPr>
          </a:p>
        </p:txBody>
      </p:sp>
      <p:pic>
        <p:nvPicPr>
          <p:cNvPr id="9" name="Picture 8"/>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2770" y="5558354"/>
            <a:ext cx="893545" cy="1129472"/>
          </a:xfrm>
          <a:prstGeom prst="rect">
            <a:avLst/>
          </a:prstGeom>
        </p:spPr>
      </p:pic>
      <p:pic>
        <p:nvPicPr>
          <p:cNvPr id="10"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73339" y="3205785"/>
            <a:ext cx="762922" cy="95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19907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9" name="Straight Connector 8"/>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4" name="Rectangle 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6"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20" name="Content Placeholder 2"/>
          <p:cNvSpPr>
            <a:spLocks noGrp="1"/>
          </p:cNvSpPr>
          <p:nvPr>
            <p:ph idx="1"/>
          </p:nvPr>
        </p:nvSpPr>
        <p:spPr>
          <a:xfrm>
            <a:off x="259882" y="1132887"/>
            <a:ext cx="8604985" cy="46326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18" name="Footer Placeholder 2">
            <a:extLst>
              <a:ext uri="{FF2B5EF4-FFF2-40B4-BE49-F238E27FC236}">
                <a16:creationId xmlns:a16="http://schemas.microsoft.com/office/drawing/2014/main" id="{C4A0C8C9-F989-4448-B2D1-FD1813FB653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271826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11" name="Straight Connector 10"/>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12"/>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8"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9"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20" name="Text Placeholder 2"/>
          <p:cNvSpPr>
            <a:spLocks noGrp="1"/>
          </p:cNvSpPr>
          <p:nvPr>
            <p:ph type="body" idx="1" hasCustomPrompt="1"/>
          </p:nvPr>
        </p:nvSpPr>
        <p:spPr>
          <a:xfrm>
            <a:off x="259882" y="984494"/>
            <a:ext cx="4251960"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3"/>
          <p:cNvSpPr>
            <a:spLocks noGrp="1"/>
          </p:cNvSpPr>
          <p:nvPr>
            <p:ph sz="half" idx="2"/>
          </p:nvPr>
        </p:nvSpPr>
        <p:spPr>
          <a:xfrm>
            <a:off x="259882" y="1895549"/>
            <a:ext cx="4251960"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p:cNvSpPr>
            <a:spLocks noGrp="1"/>
          </p:cNvSpPr>
          <p:nvPr>
            <p:ph type="body" sz="quarter" idx="3" hasCustomPrompt="1"/>
          </p:nvPr>
        </p:nvSpPr>
        <p:spPr>
          <a:xfrm>
            <a:off x="4629150" y="984494"/>
            <a:ext cx="4250939"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5"/>
          <p:cNvSpPr>
            <a:spLocks noGrp="1"/>
          </p:cNvSpPr>
          <p:nvPr>
            <p:ph sz="quarter" idx="4"/>
          </p:nvPr>
        </p:nvSpPr>
        <p:spPr>
          <a:xfrm>
            <a:off x="4629150" y="1895549"/>
            <a:ext cx="4250939"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2">
            <a:extLst>
              <a:ext uri="{FF2B5EF4-FFF2-40B4-BE49-F238E27FC236}">
                <a16:creationId xmlns:a16="http://schemas.microsoft.com/office/drawing/2014/main" id="{11C76C32-F2A5-4A96-B902-B7FB23BF1051}"/>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2198988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9" name="Straight Connector 8"/>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Rectangle 10"/>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6"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18" name="Content Placeholder 2"/>
          <p:cNvSpPr>
            <a:spLocks noGrp="1"/>
          </p:cNvSpPr>
          <p:nvPr>
            <p:ph sz="half" idx="1"/>
          </p:nvPr>
        </p:nvSpPr>
        <p:spPr>
          <a:xfrm>
            <a:off x="259882" y="1216909"/>
            <a:ext cx="4254968"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half" idx="2"/>
          </p:nvPr>
        </p:nvSpPr>
        <p:spPr>
          <a:xfrm>
            <a:off x="4629149" y="1216909"/>
            <a:ext cx="4251960"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2">
            <a:extLst>
              <a:ext uri="{FF2B5EF4-FFF2-40B4-BE49-F238E27FC236}">
                <a16:creationId xmlns:a16="http://schemas.microsoft.com/office/drawing/2014/main" id="{EC7350C1-747D-4C6E-9D64-387749258B4D}"/>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4181417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7" name="Straight Connector 6"/>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8" name="Straight Connector 7"/>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9" name="Rectangle 8"/>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4"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5"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16" name="Footer Placeholder 2">
            <a:extLst>
              <a:ext uri="{FF2B5EF4-FFF2-40B4-BE49-F238E27FC236}">
                <a16:creationId xmlns:a16="http://schemas.microsoft.com/office/drawing/2014/main" id="{55D97EC9-95E7-4DC6-9666-1A4DA13670F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357537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9" name="Footer Placeholder 2">
            <a:extLst>
              <a:ext uri="{FF2B5EF4-FFF2-40B4-BE49-F238E27FC236}">
                <a16:creationId xmlns:a16="http://schemas.microsoft.com/office/drawing/2014/main" id="{DC7F5BAC-3CE0-4EE3-B93F-0BD4248E64D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661017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9" name="Straight Connector 8"/>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Rectangle 10"/>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6"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Title 1"/>
          <p:cNvSpPr txBox="1">
            <a:spLocks/>
          </p:cNvSpPr>
          <p:nvPr userDrawn="1"/>
        </p:nvSpPr>
        <p:spPr>
          <a:xfrm>
            <a:off x="259882" y="66749"/>
            <a:ext cx="6987940" cy="5842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US Army Light" panose="020B0506030202020204" pitchFamily="34" charset="0"/>
                <a:ea typeface="+mj-ea"/>
                <a:cs typeface="+mj-cs"/>
              </a:defRPr>
            </a:lvl1pPr>
          </a:lstStyle>
          <a:p>
            <a:r>
              <a:rPr lang="en-US"/>
              <a:t>CLICK TO EDIT MASTER TITLE</a:t>
            </a:r>
          </a:p>
        </p:txBody>
      </p:sp>
      <p:sp>
        <p:nvSpPr>
          <p:cNvPr id="18" name="Title 1"/>
          <p:cNvSpPr>
            <a:spLocks noGrp="1"/>
          </p:cNvSpPr>
          <p:nvPr>
            <p:ph type="title" hasCustomPrompt="1"/>
          </p:nvPr>
        </p:nvSpPr>
        <p:spPr>
          <a:xfrm>
            <a:off x="268328" y="999459"/>
            <a:ext cx="3229784" cy="1600200"/>
          </a:xfrm>
        </p:spPr>
        <p:txBody>
          <a:bodyPr anchor="b">
            <a:normAutofit/>
          </a:bodyPr>
          <a:lstStyle>
            <a:lvl1pPr>
              <a:defRPr sz="2800"/>
            </a:lvl1pPr>
          </a:lstStyle>
          <a:p>
            <a:r>
              <a:rPr lang="en-US"/>
              <a:t>CLICK TO EDIT MASTER TITLE STYLE</a:t>
            </a:r>
          </a:p>
        </p:txBody>
      </p:sp>
      <p:sp>
        <p:nvSpPr>
          <p:cNvPr id="19" name="Content Placeholder 2"/>
          <p:cNvSpPr>
            <a:spLocks noGrp="1"/>
          </p:cNvSpPr>
          <p:nvPr>
            <p:ph idx="1"/>
          </p:nvPr>
        </p:nvSpPr>
        <p:spPr>
          <a:xfrm>
            <a:off x="3753852" y="1636516"/>
            <a:ext cx="5105977" cy="475709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68328" y="2599659"/>
            <a:ext cx="322978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1" name="Footer Placeholder 2">
            <a:extLst>
              <a:ext uri="{FF2B5EF4-FFF2-40B4-BE49-F238E27FC236}">
                <a16:creationId xmlns:a16="http://schemas.microsoft.com/office/drawing/2014/main" id="{7F5C197E-111B-4A61-B68F-5248EFECF207}"/>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49785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p:bg>
      <p:bgPr>
        <a:gradFill>
          <a:gsLst>
            <a:gs pos="0">
              <a:srgbClr val="D0D0D0"/>
            </a:gs>
            <a:gs pos="33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7" name="Freeform 6"/>
          <p:cNvSpPr/>
          <p:nvPr userDrawn="1"/>
        </p:nvSpPr>
        <p:spPr>
          <a:xfrm rot="10952479" flipH="1">
            <a:off x="-91365" y="1048032"/>
            <a:ext cx="7359063" cy="3113444"/>
          </a:xfrm>
          <a:custGeom>
            <a:avLst/>
            <a:gdLst>
              <a:gd name="connsiteX0" fmla="*/ 0 w 5778604"/>
              <a:gd name="connsiteY0" fmla="*/ 2458537 h 2665736"/>
              <a:gd name="connsiteX1" fmla="*/ 326001 w 5778604"/>
              <a:gd name="connsiteY1" fmla="*/ 2473006 h 2665736"/>
              <a:gd name="connsiteX2" fmla="*/ 380950 w 5778604"/>
              <a:gd name="connsiteY2" fmla="*/ 2475445 h 2665736"/>
              <a:gd name="connsiteX3" fmla="*/ 4656922 w 5778604"/>
              <a:gd name="connsiteY3" fmla="*/ 2665227 h 2665736"/>
              <a:gd name="connsiteX4" fmla="*/ 4992188 w 5778604"/>
              <a:gd name="connsiteY4" fmla="*/ 2470932 h 2665736"/>
              <a:gd name="connsiteX5" fmla="*/ 5046258 w 5778604"/>
              <a:gd name="connsiteY5" fmla="*/ 1252695 h 2665736"/>
              <a:gd name="connsiteX6" fmla="*/ 5049323 w 5778604"/>
              <a:gd name="connsiteY6" fmla="*/ 1268856 h 2665736"/>
              <a:gd name="connsiteX7" fmla="*/ 5058322 w 5778604"/>
              <a:gd name="connsiteY7" fmla="*/ 1224187 h 2665736"/>
              <a:gd name="connsiteX8" fmla="*/ 5189233 w 5778604"/>
              <a:gd name="connsiteY8" fmla="*/ 1092971 h 2665736"/>
              <a:gd name="connsiteX9" fmla="*/ 5253886 w 5778604"/>
              <a:gd name="connsiteY9" fmla="*/ 1079888 h 2665736"/>
              <a:gd name="connsiteX10" fmla="*/ 5634058 w 5778604"/>
              <a:gd name="connsiteY10" fmla="*/ 1096762 h 2665736"/>
              <a:gd name="connsiteX11" fmla="*/ 5740465 w 5778604"/>
              <a:gd name="connsiteY11" fmla="*/ 999399 h 2665736"/>
              <a:gd name="connsiteX12" fmla="*/ 5778502 w 5778604"/>
              <a:gd name="connsiteY12" fmla="*/ 142384 h 2665736"/>
              <a:gd name="connsiteX13" fmla="*/ 5681139 w 5778604"/>
              <a:gd name="connsiteY13" fmla="*/ 35977 h 2665736"/>
              <a:gd name="connsiteX14" fmla="*/ 4872841 w 5778604"/>
              <a:gd name="connsiteY14" fmla="*/ 102 h 2665736"/>
              <a:gd name="connsiteX15" fmla="*/ 4766434 w 5778604"/>
              <a:gd name="connsiteY15" fmla="*/ 97465 h 2665736"/>
              <a:gd name="connsiteX16" fmla="*/ 4749141 w 5778604"/>
              <a:gd name="connsiteY16" fmla="*/ 487106 h 2665736"/>
              <a:gd name="connsiteX17" fmla="*/ 4741087 w 5778604"/>
              <a:gd name="connsiteY17" fmla="*/ 527081 h 2665736"/>
              <a:gd name="connsiteX18" fmla="*/ 4610177 w 5778604"/>
              <a:gd name="connsiteY18" fmla="*/ 658298 h 2665736"/>
              <a:gd name="connsiteX19" fmla="*/ 4605853 w 5778604"/>
              <a:gd name="connsiteY19" fmla="*/ 659173 h 2665736"/>
              <a:gd name="connsiteX20" fmla="*/ 469710 w 5778604"/>
              <a:gd name="connsiteY20" fmla="*/ 475596 h 2665736"/>
              <a:gd name="connsiteX21" fmla="*/ 469733 w 5778604"/>
              <a:gd name="connsiteY21" fmla="*/ 475068 h 2665736"/>
              <a:gd name="connsiteX22" fmla="*/ 88784 w 5778604"/>
              <a:gd name="connsiteY22" fmla="*/ 458160 h 2665736"/>
              <a:gd name="connsiteX23" fmla="*/ 79495 w 5778604"/>
              <a:gd name="connsiteY23" fmla="*/ 667452 h 2665736"/>
              <a:gd name="connsiteX24" fmla="*/ 9266 w 5778604"/>
              <a:gd name="connsiteY24" fmla="*/ 2249773 h 266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8604" h="2665736">
                <a:moveTo>
                  <a:pt x="0" y="2458537"/>
                </a:moveTo>
                <a:lnTo>
                  <a:pt x="326001" y="2473006"/>
                </a:lnTo>
                <a:lnTo>
                  <a:pt x="380950" y="2475445"/>
                </a:lnTo>
                <a:lnTo>
                  <a:pt x="4656922" y="2665227"/>
                </a:lnTo>
                <a:cubicBezTo>
                  <a:pt x="4836967" y="2673218"/>
                  <a:pt x="4987071" y="2586229"/>
                  <a:pt x="4992188" y="2470932"/>
                </a:cubicBezTo>
                <a:lnTo>
                  <a:pt x="5046258" y="1252695"/>
                </a:lnTo>
                <a:lnTo>
                  <a:pt x="5049323" y="1268856"/>
                </a:lnTo>
                <a:lnTo>
                  <a:pt x="5058322" y="1224187"/>
                </a:lnTo>
                <a:cubicBezTo>
                  <a:pt x="5083215" y="1165189"/>
                  <a:pt x="5130370" y="1117928"/>
                  <a:pt x="5189233" y="1092971"/>
                </a:cubicBezTo>
                <a:lnTo>
                  <a:pt x="5253886" y="1079888"/>
                </a:lnTo>
                <a:lnTo>
                  <a:pt x="5634058" y="1096762"/>
                </a:lnTo>
                <a:cubicBezTo>
                  <a:pt x="5690328" y="1099259"/>
                  <a:pt x="5737967" y="1055669"/>
                  <a:pt x="5740465" y="999399"/>
                </a:cubicBezTo>
                <a:lnTo>
                  <a:pt x="5778502" y="142384"/>
                </a:lnTo>
                <a:cubicBezTo>
                  <a:pt x="5781000" y="86114"/>
                  <a:pt x="5737409" y="38475"/>
                  <a:pt x="5681139" y="35977"/>
                </a:cubicBezTo>
                <a:lnTo>
                  <a:pt x="4872841" y="102"/>
                </a:lnTo>
                <a:cubicBezTo>
                  <a:pt x="4816572" y="-2395"/>
                  <a:pt x="4768932" y="41195"/>
                  <a:pt x="4766434" y="97465"/>
                </a:cubicBezTo>
                <a:lnTo>
                  <a:pt x="4749141" y="487106"/>
                </a:lnTo>
                <a:lnTo>
                  <a:pt x="4741087" y="527081"/>
                </a:lnTo>
                <a:cubicBezTo>
                  <a:pt x="4716194" y="586080"/>
                  <a:pt x="4669040" y="633340"/>
                  <a:pt x="4610177" y="658298"/>
                </a:cubicBezTo>
                <a:lnTo>
                  <a:pt x="4605853" y="659173"/>
                </a:lnTo>
                <a:lnTo>
                  <a:pt x="469710" y="475596"/>
                </a:lnTo>
                <a:lnTo>
                  <a:pt x="469733" y="475068"/>
                </a:lnTo>
                <a:lnTo>
                  <a:pt x="88784" y="458160"/>
                </a:lnTo>
                <a:lnTo>
                  <a:pt x="79495" y="667452"/>
                </a:lnTo>
                <a:lnTo>
                  <a:pt x="9266" y="2249773"/>
                </a:lnTo>
                <a:close/>
              </a:path>
            </a:pathLst>
          </a:cu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19904" y="1212781"/>
            <a:ext cx="6265393" cy="2204185"/>
          </a:xfrm>
        </p:spPr>
        <p:txBody>
          <a:bodyPr anchor="ctr"/>
          <a:lstStyle>
            <a:lvl1pPr>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19903" y="3474721"/>
            <a:ext cx="5841882" cy="1500187"/>
          </a:xfrm>
        </p:spPr>
        <p:txBody>
          <a:bodyPr/>
          <a:lstStyle>
            <a:lvl1pPr marL="0" indent="0">
              <a:buNone/>
              <a:defRPr sz="2400" baseline="0">
                <a:solidFill>
                  <a:srgbClr val="8D8D8D"/>
                </a:solidFill>
                <a:latin typeface="US Army Light" panose="020B050603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SUB-TITLE</a:t>
            </a:r>
          </a:p>
        </p:txBody>
      </p:sp>
      <p:sp>
        <p:nvSpPr>
          <p:cNvPr id="8" name="Freeform 7"/>
          <p:cNvSpPr/>
          <p:nvPr userDrawn="1"/>
        </p:nvSpPr>
        <p:spPr>
          <a:xfrm rot="16200000">
            <a:off x="7548614" y="5262614"/>
            <a:ext cx="1583355" cy="1607417"/>
          </a:xfrm>
          <a:custGeom>
            <a:avLst/>
            <a:gdLst>
              <a:gd name="connsiteX0" fmla="*/ 0 w 3384026"/>
              <a:gd name="connsiteY0" fmla="*/ 0 h 2121408"/>
              <a:gd name="connsiteX1" fmla="*/ 221395 w 3384026"/>
              <a:gd name="connsiteY1" fmla="*/ 0 h 2121408"/>
              <a:gd name="connsiteX2" fmla="*/ 258712 w 3384026"/>
              <a:gd name="connsiteY2" fmla="*/ 0 h 2121408"/>
              <a:gd name="connsiteX3" fmla="*/ 3162631 w 3384026"/>
              <a:gd name="connsiteY3" fmla="*/ 0 h 2121408"/>
              <a:gd name="connsiteX4" fmla="*/ 3384026 w 3384026"/>
              <a:gd name="connsiteY4" fmla="*/ 221395 h 2121408"/>
              <a:gd name="connsiteX5" fmla="*/ 3384026 w 3384026"/>
              <a:gd name="connsiteY5" fmla="*/ 1899453 h 2121408"/>
              <a:gd name="connsiteX6" fmla="*/ 3162631 w 3384026"/>
              <a:gd name="connsiteY6" fmla="*/ 2120848 h 2121408"/>
              <a:gd name="connsiteX7" fmla="*/ 258712 w 3384026"/>
              <a:gd name="connsiteY7" fmla="*/ 2120848 h 2121408"/>
              <a:gd name="connsiteX8" fmla="*/ 258712 w 3384026"/>
              <a:gd name="connsiteY8" fmla="*/ 2121408 h 2121408"/>
              <a:gd name="connsiteX9" fmla="*/ 0 w 3384026"/>
              <a:gd name="connsiteY9" fmla="*/ 2121408 h 2121408"/>
              <a:gd name="connsiteX10" fmla="*/ 0 w 3384026"/>
              <a:gd name="connsiteY10" fmla="*/ 1899453 h 2121408"/>
              <a:gd name="connsiteX11" fmla="*/ 0 w 3384026"/>
              <a:gd name="connsiteY11" fmla="*/ 221395 h 212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026" h="2121408">
                <a:moveTo>
                  <a:pt x="0" y="0"/>
                </a:moveTo>
                <a:lnTo>
                  <a:pt x="221395" y="0"/>
                </a:lnTo>
                <a:lnTo>
                  <a:pt x="258712" y="0"/>
                </a:lnTo>
                <a:lnTo>
                  <a:pt x="3162631" y="0"/>
                </a:lnTo>
                <a:cubicBezTo>
                  <a:pt x="3284904" y="0"/>
                  <a:pt x="3384026" y="99122"/>
                  <a:pt x="3384026" y="221395"/>
                </a:cubicBezTo>
                <a:lnTo>
                  <a:pt x="3384026" y="1899453"/>
                </a:lnTo>
                <a:cubicBezTo>
                  <a:pt x="3384026" y="2021726"/>
                  <a:pt x="3284904" y="2120848"/>
                  <a:pt x="3162631" y="2120848"/>
                </a:cubicBezTo>
                <a:lnTo>
                  <a:pt x="258712" y="2120848"/>
                </a:lnTo>
                <a:lnTo>
                  <a:pt x="258712" y="2121408"/>
                </a:lnTo>
                <a:lnTo>
                  <a:pt x="0" y="2121408"/>
                </a:lnTo>
                <a:lnTo>
                  <a:pt x="0" y="1899453"/>
                </a:lnTo>
                <a:lnTo>
                  <a:pt x="0" y="221395"/>
                </a:lnTo>
                <a:close/>
              </a:path>
            </a:pathLst>
          </a:cu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US Army" panose="020B0506030202020204" pitchFamily="34" charset="0"/>
            </a:endParaRPr>
          </a:p>
        </p:txBody>
      </p:sp>
      <p:pic>
        <p:nvPicPr>
          <p:cNvPr id="10"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3339" y="3205785"/>
            <a:ext cx="762922" cy="95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5CD94C4-BB21-42FD-B0C0-7BF0B6763F08}"/>
              </a:ext>
            </a:extLst>
          </p:cNvPr>
          <p:cNvPicPr>
            <a:picLocks noChangeAspect="1"/>
          </p:cNvPicPr>
          <p:nvPr userDrawn="1"/>
        </p:nvPicPr>
        <p:blipFill>
          <a:blip r:embed="rId3"/>
          <a:stretch>
            <a:fillRect/>
          </a:stretch>
        </p:blipFill>
        <p:spPr>
          <a:xfrm>
            <a:off x="7950377" y="5576597"/>
            <a:ext cx="779827" cy="979450"/>
          </a:xfrm>
          <a:prstGeom prst="rect">
            <a:avLst/>
          </a:prstGeom>
        </p:spPr>
      </p:pic>
    </p:spTree>
    <p:extLst>
      <p:ext uri="{BB962C8B-B14F-4D97-AF65-F5344CB8AC3E}">
        <p14:creationId xmlns:p14="http://schemas.microsoft.com/office/powerpoint/2010/main" val="16593322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4" name="Rectangle 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9882" y="1132887"/>
            <a:ext cx="8604985" cy="46326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sp>
        <p:nvSpPr>
          <p:cNvPr id="13"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7"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2"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0" name="Straight Connector 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22" name="Footer Placeholder 2">
            <a:extLst>
              <a:ext uri="{FF2B5EF4-FFF2-40B4-BE49-F238E27FC236}">
                <a16:creationId xmlns:a16="http://schemas.microsoft.com/office/drawing/2014/main" id="{AE19F725-6B3B-45F5-B5E4-518AB029DFE6}"/>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3" name="Footer Placeholder 2">
            <a:extLst>
              <a:ext uri="{FF2B5EF4-FFF2-40B4-BE49-F238E27FC236}">
                <a16:creationId xmlns:a16="http://schemas.microsoft.com/office/drawing/2014/main" id="{434BA9F6-DBF7-457B-9FDA-C837606C6FD2}"/>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19" name="Picture 18">
            <a:extLst>
              <a:ext uri="{FF2B5EF4-FFF2-40B4-BE49-F238E27FC236}">
                <a16:creationId xmlns:a16="http://schemas.microsoft.com/office/drawing/2014/main" id="{542F3275-DF99-4EBC-8132-9F34BBC49ADC}"/>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359262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59882" y="1154617"/>
            <a:ext cx="4251960"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2" y="2065672"/>
            <a:ext cx="4251960"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29150" y="1154617"/>
            <a:ext cx="4250939"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065672"/>
            <a:ext cx="4250939"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4"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6"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7" name="Straight Connector 16"/>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8" name="Rectangle 17"/>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2" name="Straight Connector 21"/>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Footer Placeholder 2">
            <a:extLst>
              <a:ext uri="{FF2B5EF4-FFF2-40B4-BE49-F238E27FC236}">
                <a16:creationId xmlns:a16="http://schemas.microsoft.com/office/drawing/2014/main" id="{CC1E7244-FE61-4211-A1CA-12EA3B7BC611}"/>
              </a:ext>
            </a:extLst>
          </p:cNvPr>
          <p:cNvSpPr txBox="1">
            <a:spLocks/>
          </p:cNvSpPr>
          <p:nvPr userDrawn="1"/>
        </p:nvSpPr>
        <p:spPr>
          <a:xfrm>
            <a:off x="3030424" y="-75143"/>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6" name="Footer Placeholder 2">
            <a:extLst>
              <a:ext uri="{FF2B5EF4-FFF2-40B4-BE49-F238E27FC236}">
                <a16:creationId xmlns:a16="http://schemas.microsoft.com/office/drawing/2014/main" id="{2ED714DD-9489-4F9B-8F5C-49D96D37BC3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21" name="Picture 20">
            <a:extLst>
              <a:ext uri="{FF2B5EF4-FFF2-40B4-BE49-F238E27FC236}">
                <a16:creationId xmlns:a16="http://schemas.microsoft.com/office/drawing/2014/main" id="{D89457D7-1AAD-461D-9610-642336E7F78B}"/>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109701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9882" y="1216909"/>
            <a:ext cx="4254968"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49" y="1216909"/>
            <a:ext cx="4251960"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4"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5" name="Straight Connector 14"/>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6" name="Rectangle 15"/>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0" name="Straight Connector 1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Footer Placeholder 2">
            <a:extLst>
              <a:ext uri="{FF2B5EF4-FFF2-40B4-BE49-F238E27FC236}">
                <a16:creationId xmlns:a16="http://schemas.microsoft.com/office/drawing/2014/main" id="{4B6F51FA-3E83-4F1C-88B6-7445280C3910}"/>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4" name="Footer Placeholder 2">
            <a:extLst>
              <a:ext uri="{FF2B5EF4-FFF2-40B4-BE49-F238E27FC236}">
                <a16:creationId xmlns:a16="http://schemas.microsoft.com/office/drawing/2014/main" id="{D6F0E20D-42B1-4F99-BC45-D76B2AAE699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19" name="Picture 18">
            <a:extLst>
              <a:ext uri="{FF2B5EF4-FFF2-40B4-BE49-F238E27FC236}">
                <a16:creationId xmlns:a16="http://schemas.microsoft.com/office/drawing/2014/main" id="{8E8BF6CE-4B3E-406B-A018-CE161850915E}"/>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100439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0"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2"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3" name="Straight Connector 12"/>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4" name="Rectangle 1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18" name="Straight Connector 17"/>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Footer Placeholder 2">
            <a:extLst>
              <a:ext uri="{FF2B5EF4-FFF2-40B4-BE49-F238E27FC236}">
                <a16:creationId xmlns:a16="http://schemas.microsoft.com/office/drawing/2014/main" id="{18D8E648-F77D-4D17-BE74-ED9C60EB1889}"/>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2" name="Footer Placeholder 2">
            <a:extLst>
              <a:ext uri="{FF2B5EF4-FFF2-40B4-BE49-F238E27FC236}">
                <a16:creationId xmlns:a16="http://schemas.microsoft.com/office/drawing/2014/main" id="{CDFF9B89-070A-4DCD-A56E-87AB91F68389}"/>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17" name="Picture 16">
            <a:extLst>
              <a:ext uri="{FF2B5EF4-FFF2-40B4-BE49-F238E27FC236}">
                <a16:creationId xmlns:a16="http://schemas.microsoft.com/office/drawing/2014/main" id="{E4C6B452-FF25-4517-85E8-09A781AF6265}"/>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210917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sp>
        <p:nvSpPr>
          <p:cNvPr id="11" name="Footer Placeholder 2">
            <a:extLst>
              <a:ext uri="{FF2B5EF4-FFF2-40B4-BE49-F238E27FC236}">
                <a16:creationId xmlns:a16="http://schemas.microsoft.com/office/drawing/2014/main" id="{8E60F438-2429-429D-8C39-FEB5DF3B229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30991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328" y="999459"/>
            <a:ext cx="3229784"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3753852" y="1636516"/>
            <a:ext cx="5105977" cy="475709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8328" y="2599659"/>
            <a:ext cx="322978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4" name="Title 1"/>
          <p:cNvSpPr txBox="1">
            <a:spLocks/>
          </p:cNvSpPr>
          <p:nvPr userDrawn="1"/>
        </p:nvSpPr>
        <p:spPr>
          <a:xfrm>
            <a:off x="259882" y="66749"/>
            <a:ext cx="6987940" cy="5842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US Army Light" panose="020B0506030202020204" pitchFamily="34" charset="0"/>
                <a:ea typeface="+mj-ea"/>
                <a:cs typeface="+mj-cs"/>
              </a:defRPr>
            </a:lvl1pPr>
          </a:lstStyle>
          <a:p>
            <a:r>
              <a:rPr lang="en-US"/>
              <a:t>CLICK TO EDIT MASTER TITLE</a:t>
            </a:r>
          </a:p>
        </p:txBody>
      </p:sp>
      <p:cxnSp>
        <p:nvCxnSpPr>
          <p:cNvPr id="15" name="Straight Connector 14"/>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6" name="Rectangle 15"/>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0" name="Straight Connector 1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Footer Placeholder 2">
            <a:extLst>
              <a:ext uri="{FF2B5EF4-FFF2-40B4-BE49-F238E27FC236}">
                <a16:creationId xmlns:a16="http://schemas.microsoft.com/office/drawing/2014/main" id="{8542E37C-7E0B-43B9-936A-C9407E30806E}"/>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4" name="Footer Placeholder 2">
            <a:extLst>
              <a:ext uri="{FF2B5EF4-FFF2-40B4-BE49-F238E27FC236}">
                <a16:creationId xmlns:a16="http://schemas.microsoft.com/office/drawing/2014/main" id="{DC6EF4B8-D35B-476F-BF12-30EF1C5FCA7E}"/>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22" name="Picture 21">
            <a:extLst>
              <a:ext uri="{FF2B5EF4-FFF2-40B4-BE49-F238E27FC236}">
                <a16:creationId xmlns:a16="http://schemas.microsoft.com/office/drawing/2014/main" id="{E57F37EB-31E6-44A9-AC09-2EAC67627E29}"/>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1196193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Rectangle 10"/>
          <p:cNvSpPr/>
          <p:nvPr userDrawn="1"/>
        </p:nvSpPr>
        <p:spPr>
          <a:xfrm>
            <a:off x="0" y="-1"/>
            <a:ext cx="9144000" cy="9144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 Same Side Corner Rectangle 7"/>
          <p:cNvSpPr/>
          <p:nvPr userDrawn="1"/>
        </p:nvSpPr>
        <p:spPr>
          <a:xfrm flipV="1">
            <a:off x="7007192" y="727078"/>
            <a:ext cx="2136809" cy="828596"/>
          </a:xfrm>
          <a:prstGeom prst="round2SameRect">
            <a:avLst>
              <a:gd name="adj1" fmla="val 2912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a:grpSpLocks noChangeAspect="1"/>
          </p:cNvGrpSpPr>
          <p:nvPr userDrawn="1"/>
        </p:nvGrpSpPr>
        <p:grpSpPr>
          <a:xfrm>
            <a:off x="7162798" y="200587"/>
            <a:ext cx="1834130" cy="1154500"/>
            <a:chOff x="144380" y="162250"/>
            <a:chExt cx="1423793" cy="896212"/>
          </a:xfrm>
        </p:grpSpPr>
        <p:pic>
          <p:nvPicPr>
            <p:cNvPr id="5"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2811" y="300114"/>
              <a:ext cx="605362" cy="75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380" y="162250"/>
              <a:ext cx="709009" cy="896212"/>
            </a:xfrm>
            <a:prstGeom prst="rect">
              <a:avLst/>
            </a:prstGeom>
          </p:spPr>
        </p:pic>
        <p:cxnSp>
          <p:nvCxnSpPr>
            <p:cNvPr id="7" name="Straight Connector 6"/>
            <p:cNvCxnSpPr>
              <a:cxnSpLocks noChangeAspect="1"/>
            </p:cNvCxnSpPr>
            <p:nvPr userDrawn="1"/>
          </p:nvCxnSpPr>
          <p:spPr>
            <a:xfrm>
              <a:off x="905061" y="163998"/>
              <a:ext cx="0" cy="894464"/>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grpSp>
      <p:sp>
        <p:nvSpPr>
          <p:cNvPr id="9" name="TextBox 8"/>
          <p:cNvSpPr txBox="1"/>
          <p:nvPr userDrawn="1"/>
        </p:nvSpPr>
        <p:spPr>
          <a:xfrm>
            <a:off x="259882" y="117236"/>
            <a:ext cx="6755843" cy="492443"/>
          </a:xfrm>
          <a:prstGeom prst="rect">
            <a:avLst/>
          </a:prstGeom>
          <a:noFill/>
        </p:spPr>
        <p:txBody>
          <a:bodyPr wrap="square" rtlCol="0" anchor="t">
            <a:spAutoFit/>
          </a:bodyPr>
          <a:lstStyle/>
          <a:p>
            <a:pPr algn="l"/>
            <a:r>
              <a:rPr lang="en-US" sz="2600">
                <a:solidFill>
                  <a:schemeClr val="bg1"/>
                </a:solidFill>
                <a:latin typeface="US Army Light" panose="020B0506030202020204" pitchFamily="34" charset="0"/>
              </a:rPr>
              <a:t>U.S. ARMY OFFICE</a:t>
            </a:r>
            <a:r>
              <a:rPr lang="en-US" sz="2600" baseline="0">
                <a:solidFill>
                  <a:schemeClr val="bg1"/>
                </a:solidFill>
                <a:latin typeface="US Army Light" panose="020B0506030202020204" pitchFamily="34" charset="0"/>
              </a:rPr>
              <a:t> OF THE CHIEF OF CHAPLAINS</a:t>
            </a:r>
            <a:endParaRPr lang="en-US" sz="2600">
              <a:solidFill>
                <a:schemeClr val="bg1"/>
              </a:solidFill>
              <a:latin typeface="US Army Light" panose="020B0506030202020204" pitchFamily="34" charset="0"/>
            </a:endParaRPr>
          </a:p>
        </p:txBody>
      </p:sp>
      <p:sp>
        <p:nvSpPr>
          <p:cNvPr id="12" name="Title 1"/>
          <p:cNvSpPr>
            <a:spLocks noGrp="1"/>
          </p:cNvSpPr>
          <p:nvPr>
            <p:ph type="ctrTitle" hasCustomPrompt="1"/>
          </p:nvPr>
        </p:nvSpPr>
        <p:spPr>
          <a:xfrm>
            <a:off x="329909" y="1541517"/>
            <a:ext cx="7772400" cy="1728009"/>
          </a:xfrm>
        </p:spPr>
        <p:txBody>
          <a:bodyPr anchor="ctr">
            <a:normAutofit/>
          </a:bodyPr>
          <a:lstStyle>
            <a:lvl1pPr algn="l">
              <a:defRPr sz="5400"/>
            </a:lvl1pPr>
          </a:lstStyle>
          <a:p>
            <a:r>
              <a:rPr lang="en-US"/>
              <a:t>ENTER TITLE HERE</a:t>
            </a:r>
          </a:p>
        </p:txBody>
      </p:sp>
      <p:sp>
        <p:nvSpPr>
          <p:cNvPr id="13" name="Subtitle 2"/>
          <p:cNvSpPr>
            <a:spLocks noGrp="1"/>
          </p:cNvSpPr>
          <p:nvPr>
            <p:ph type="subTitle" idx="1" hasCustomPrompt="1"/>
          </p:nvPr>
        </p:nvSpPr>
        <p:spPr>
          <a:xfrm>
            <a:off x="329909" y="4432886"/>
            <a:ext cx="6858000" cy="500514"/>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DATE HERE (e.g. 13 MAY 2020)</a:t>
            </a:r>
          </a:p>
        </p:txBody>
      </p:sp>
      <p:sp>
        <p:nvSpPr>
          <p:cNvPr id="14" name="Text Placeholder 9"/>
          <p:cNvSpPr>
            <a:spLocks noGrp="1"/>
          </p:cNvSpPr>
          <p:nvPr>
            <p:ph type="body" sz="quarter" idx="13" hasCustomPrompt="1"/>
          </p:nvPr>
        </p:nvSpPr>
        <p:spPr>
          <a:xfrm>
            <a:off x="329909" y="3275285"/>
            <a:ext cx="7772400" cy="615950"/>
          </a:xfrm>
        </p:spPr>
        <p:txBody>
          <a:bodyPr anchor="ctr">
            <a:normAutofit/>
          </a:bodyPr>
          <a:lstStyle>
            <a:lvl1pPr marL="0" indent="0" algn="l">
              <a:buNone/>
              <a:defRPr sz="3000">
                <a:solidFill>
                  <a:srgbClr val="8D8D8D"/>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SUB-TITLE HERE</a:t>
            </a:r>
          </a:p>
        </p:txBody>
      </p:sp>
      <p:sp>
        <p:nvSpPr>
          <p:cNvPr id="15" name="Text Placeholder 11"/>
          <p:cNvSpPr>
            <a:spLocks noGrp="1"/>
          </p:cNvSpPr>
          <p:nvPr>
            <p:ph type="body" sz="quarter" idx="14" hasCustomPrompt="1"/>
          </p:nvPr>
        </p:nvSpPr>
        <p:spPr>
          <a:xfrm>
            <a:off x="329909" y="5057115"/>
            <a:ext cx="6858000" cy="1276350"/>
          </a:xfrm>
        </p:spPr>
        <p:txBody>
          <a:bodyPr>
            <a:normAutofit/>
          </a:bodyPr>
          <a:lstStyle>
            <a:lvl1pPr marL="0" indent="0" algn="l">
              <a:spcBef>
                <a:spcPts val="400"/>
              </a:spcBef>
              <a:buNone/>
              <a:defRPr sz="2000" baseline="0">
                <a:solidFill>
                  <a:schemeClr val="tx1"/>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AUTHOR(S) HERE</a:t>
            </a:r>
          </a:p>
        </p:txBody>
      </p:sp>
      <p:sp>
        <p:nvSpPr>
          <p:cNvPr id="16" name="Text Placeholder 15"/>
          <p:cNvSpPr>
            <a:spLocks noGrp="1"/>
          </p:cNvSpPr>
          <p:nvPr>
            <p:ph type="body" sz="quarter" idx="15"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Footer Placeholder 2">
            <a:extLst>
              <a:ext uri="{FF2B5EF4-FFF2-40B4-BE49-F238E27FC236}">
                <a16:creationId xmlns:a16="http://schemas.microsoft.com/office/drawing/2014/main" id="{6E499756-2521-4EE3-AF46-22C8A20A9B6C}"/>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90773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solidFill>
                <a:latin typeface="US Army Light" panose="020B0506030202020204" pitchFamily="34" charset="0"/>
              </a:defRPr>
            </a:lvl1pPr>
          </a:lstStyle>
          <a:p>
            <a:fld id="{78D47517-698C-454D-A14C-F122AA0606EB}" type="slidenum">
              <a:rPr lang="en-US" smtClean="0"/>
              <a:pPr/>
              <a:t>‹#›</a:t>
            </a:fld>
            <a:endParaRPr lang="en-US"/>
          </a:p>
        </p:txBody>
      </p:sp>
      <p:sp>
        <p:nvSpPr>
          <p:cNvPr id="8" name="Footer Placeholder 2">
            <a:extLst>
              <a:ext uri="{FF2B5EF4-FFF2-40B4-BE49-F238E27FC236}">
                <a16:creationId xmlns:a16="http://schemas.microsoft.com/office/drawing/2014/main" id="{655E0B77-7B4F-4E9F-8C64-21D3325A1B1D}"/>
              </a:ext>
            </a:extLst>
          </p:cNvPr>
          <p:cNvSpPr txBox="1">
            <a:spLocks/>
          </p:cNvSpPr>
          <p:nvPr userDrawn="1"/>
        </p:nvSpPr>
        <p:spPr>
          <a:xfrm>
            <a:off x="3030424" y="-75143"/>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9" name="Footer Placeholder 2">
            <a:extLst>
              <a:ext uri="{FF2B5EF4-FFF2-40B4-BE49-F238E27FC236}">
                <a16:creationId xmlns:a16="http://schemas.microsoft.com/office/drawing/2014/main" id="{D6361400-7159-4D69-8200-4D6FD4B4CC6B}"/>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4134157524"/>
      </p:ext>
    </p:extLst>
  </p:cSld>
  <p:clrMap bg1="lt1" tx1="dk1" bg2="lt2" tx2="dk2" accent1="accent1" accent2="accent2" accent3="accent3" accent4="accent4" accent5="accent5" accent6="accent6" hlink="hlink" folHlink="folHlink"/>
  <p:sldLayoutIdLst>
    <p:sldLayoutId id="2147483685" r:id="rId1"/>
    <p:sldLayoutId id="2147483663" r:id="rId2"/>
    <p:sldLayoutId id="2147483686" r:id="rId3"/>
    <p:sldLayoutId id="2147483665" r:id="rId4"/>
    <p:sldLayoutId id="2147483664" r:id="rId5"/>
    <p:sldLayoutId id="2147483666" r:id="rId6"/>
    <p:sldLayoutId id="2147483667" r:id="rId7"/>
    <p:sldLayoutId id="2147483668" r:id="rId8"/>
  </p:sldLayoutIdLst>
  <p:hf hdr="0" dt="0"/>
  <p:txStyles>
    <p:titleStyle>
      <a:lvl1pPr algn="l" defTabSz="914400" rtl="0" eaLnBrk="1" latinLnBrk="0" hangingPunct="1">
        <a:lnSpc>
          <a:spcPct val="90000"/>
        </a:lnSpc>
        <a:spcBef>
          <a:spcPct val="0"/>
        </a:spcBef>
        <a:buNone/>
        <a:defRPr sz="4400" kern="1200">
          <a:solidFill>
            <a:schemeClr val="tx1"/>
          </a:solidFill>
          <a:latin typeface="US Army Light" panose="020B050603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solidFill>
                <a:latin typeface="US Army Light" panose="020B0506030202020204" pitchFamily="34" charset="0"/>
              </a:defRPr>
            </a:lvl1pPr>
          </a:lstStyle>
          <a:p>
            <a:fld id="{78D47517-698C-454D-A14C-F122AA0606EB}" type="slidenum">
              <a:rPr lang="en-US" smtClean="0"/>
              <a:pPr/>
              <a:t>‹#›</a:t>
            </a:fld>
            <a:endParaRPr lang="en-US"/>
          </a:p>
        </p:txBody>
      </p:sp>
      <p:sp>
        <p:nvSpPr>
          <p:cNvPr id="8" name="Footer Placeholder 2">
            <a:extLst>
              <a:ext uri="{FF2B5EF4-FFF2-40B4-BE49-F238E27FC236}">
                <a16:creationId xmlns:a16="http://schemas.microsoft.com/office/drawing/2014/main" id="{BF224D0E-BB4D-4A56-BF7E-38645E1E350F}"/>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9" name="Footer Placeholder 2">
            <a:extLst>
              <a:ext uri="{FF2B5EF4-FFF2-40B4-BE49-F238E27FC236}">
                <a16:creationId xmlns:a16="http://schemas.microsoft.com/office/drawing/2014/main" id="{8D74DD7A-129F-4A20-8E82-FB16393DC4FD}"/>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623978337"/>
      </p:ext>
    </p:extLst>
  </p:cSld>
  <p:clrMap bg1="lt1" tx1="dk1" bg2="lt2" tx2="dk2" accent1="accent1" accent2="accent2" accent3="accent3" accent4="accent4" accent5="accent5" accent6="accent6" hlink="hlink" folHlink="folHlink"/>
  <p:sldLayoutIdLst>
    <p:sldLayoutId id="2147483688" r:id="rId1"/>
    <p:sldLayoutId id="2147483691" r:id="rId2"/>
    <p:sldLayoutId id="2147483689" r:id="rId3"/>
    <p:sldLayoutId id="2147483693" r:id="rId4"/>
    <p:sldLayoutId id="2147483692" r:id="rId5"/>
    <p:sldLayoutId id="2147483694" r:id="rId6"/>
    <p:sldLayoutId id="2147483695" r:id="rId7"/>
    <p:sldLayoutId id="2147483696" r:id="rId8"/>
  </p:sldLayoutIdLst>
  <p:hf hdr="0" dt="0"/>
  <p:txStyles>
    <p:titleStyle>
      <a:lvl1pPr algn="l" defTabSz="914400" rtl="0" eaLnBrk="1" latinLnBrk="0" hangingPunct="1">
        <a:lnSpc>
          <a:spcPct val="90000"/>
        </a:lnSpc>
        <a:spcBef>
          <a:spcPct val="0"/>
        </a:spcBef>
        <a:buNone/>
        <a:defRPr sz="4400" kern="1200">
          <a:solidFill>
            <a:schemeClr val="tx1"/>
          </a:solidFill>
          <a:latin typeface="US Army Light" panose="020B050603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illiam.a.martin2.mil@army.mi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usachcstraining.army.mil/world-religions" TargetMode="External"/><Relationship Id="rId4" Type="http://schemas.openxmlformats.org/officeDocument/2006/relationships/hyperlink" Target="mailto:usarmy.pentagon.hqda-occh.mbx.chaplain-corps-operations@army.mi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 y="3767450"/>
            <a:ext cx="9143999" cy="860487"/>
          </a:xfrm>
        </p:spPr>
        <p:txBody>
          <a:bodyPr>
            <a:normAutofit/>
          </a:bodyPr>
          <a:lstStyle/>
          <a:p>
            <a:pPr algn="ctr"/>
            <a:r>
              <a:rPr lang="en-US" dirty="0"/>
              <a:t>What Command Teams Need to Know</a:t>
            </a:r>
          </a:p>
        </p:txBody>
      </p:sp>
      <p:sp>
        <p:nvSpPr>
          <p:cNvPr id="7" name="Text Placeholder 6"/>
          <p:cNvSpPr>
            <a:spLocks noGrp="1"/>
          </p:cNvSpPr>
          <p:nvPr>
            <p:ph type="body" sz="quarter" idx="15"/>
          </p:nvPr>
        </p:nvSpPr>
        <p:spPr/>
        <p:txBody>
          <a:bodyPr/>
          <a:lstStyle/>
          <a:p>
            <a:r>
              <a:rPr lang="en-US" dirty="0"/>
              <a:t>ASSISTANT DIRECTORATE FOR PROPONENCY</a:t>
            </a:r>
          </a:p>
        </p:txBody>
      </p:sp>
      <p:sp>
        <p:nvSpPr>
          <p:cNvPr id="11" name="Title 2"/>
          <p:cNvSpPr txBox="1">
            <a:spLocks/>
          </p:cNvSpPr>
          <p:nvPr/>
        </p:nvSpPr>
        <p:spPr>
          <a:xfrm>
            <a:off x="0" y="1648830"/>
            <a:ext cx="9143999" cy="211862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5400" kern="1200">
                <a:solidFill>
                  <a:schemeClr val="tx1"/>
                </a:solidFill>
                <a:latin typeface="US Army Light" panose="020B0506030202020204" pitchFamily="34" charset="0"/>
                <a:ea typeface="+mj-ea"/>
                <a:cs typeface="+mj-cs"/>
              </a:defRPr>
            </a:lvl1pPr>
          </a:lstStyle>
          <a:p>
            <a:pPr algn="ctr"/>
            <a:r>
              <a:rPr lang="en-US" sz="4800" dirty="0"/>
              <a:t>OFFICE OF THE CHIEF OF CHAPLAINS</a:t>
            </a:r>
          </a:p>
          <a:p>
            <a:pPr algn="ctr"/>
            <a:r>
              <a:rPr lang="en-US" sz="4800" dirty="0"/>
              <a:t> </a:t>
            </a:r>
          </a:p>
          <a:p>
            <a:pPr algn="ctr"/>
            <a:r>
              <a:rPr lang="en-US" sz="7100" b="1" dirty="0"/>
              <a:t>RELIGIOUS </a:t>
            </a:r>
          </a:p>
          <a:p>
            <a:pPr algn="ctr"/>
            <a:r>
              <a:rPr lang="en-US" sz="7100" b="1" cap="all" dirty="0"/>
              <a:t>accommodation</a:t>
            </a:r>
          </a:p>
        </p:txBody>
      </p:sp>
      <p:sp>
        <p:nvSpPr>
          <p:cNvPr id="12" name="Text Placeholder 5"/>
          <p:cNvSpPr txBox="1">
            <a:spLocks/>
          </p:cNvSpPr>
          <p:nvPr/>
        </p:nvSpPr>
        <p:spPr>
          <a:xfrm>
            <a:off x="279760" y="4735176"/>
            <a:ext cx="6858000" cy="20910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400"/>
              </a:spcBef>
              <a:buFont typeface="Arial" panose="020B0604020202020204" pitchFamily="34" charset="0"/>
              <a:buNone/>
              <a:defRPr sz="2000" kern="1200" baseline="0">
                <a:solidFill>
                  <a:schemeClr val="tx1"/>
                </a:solidFill>
                <a:latin typeface="US Army Light" panose="020B050603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S Army Light" panose="020B050603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S Army Light" panose="020B050603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US Army Light" panose="020B050603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US Army Light"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US Army" panose="020B0506030202020204" pitchFamily="34" charset="0"/>
                <a:cs typeface="Arial" panose="020B0604020202020204" pitchFamily="34" charset="0"/>
              </a:rPr>
              <a:t>CH (LTC) BILL MARTIN</a:t>
            </a:r>
          </a:p>
          <a:p>
            <a:r>
              <a:rPr lang="en-US" sz="1600" dirty="0">
                <a:latin typeface="US Army" panose="020B0506030202020204" pitchFamily="34" charset="0"/>
                <a:cs typeface="Arial" panose="020B0604020202020204" pitchFamily="34" charset="0"/>
              </a:rPr>
              <a:t>OCCH Religious Accommodations Officer</a:t>
            </a:r>
          </a:p>
          <a:p>
            <a:r>
              <a:rPr lang="en-US" sz="1600" dirty="0">
                <a:latin typeface="US Army" panose="020B0506030202020204" pitchFamily="34" charset="0"/>
                <a:cs typeface="Arial" panose="020B0604020202020204" pitchFamily="34" charset="0"/>
                <a:hlinkClick r:id="rId3"/>
              </a:rPr>
              <a:t>william.a.martin2.mil@army.mil</a:t>
            </a:r>
            <a:endParaRPr lang="en-US" sz="1600" dirty="0">
              <a:latin typeface="US Army" panose="020B0506030202020204" pitchFamily="34" charset="0"/>
              <a:cs typeface="Arial" panose="020B0604020202020204" pitchFamily="34" charset="0"/>
            </a:endParaRPr>
          </a:p>
          <a:p>
            <a:endParaRPr lang="en-US" sz="1600" dirty="0">
              <a:latin typeface="US Army" panose="020B0506030202020204" pitchFamily="34" charset="0"/>
              <a:cs typeface="Arial" panose="020B0604020202020204" pitchFamily="34" charset="0"/>
            </a:endParaRPr>
          </a:p>
          <a:p>
            <a:pPr marL="0" marR="0">
              <a:spcBef>
                <a:spcPts val="0"/>
              </a:spcBef>
              <a:spcAft>
                <a:spcPts val="0"/>
              </a:spcAft>
            </a:pPr>
            <a:r>
              <a:rPr lang="en-US" sz="1600" dirty="0">
                <a:effectLst/>
                <a:latin typeface="US Army" panose="020B0506030202020204" pitchFamily="34" charset="0"/>
                <a:ea typeface="Times New Roman" panose="02020603050405020304" pitchFamily="18" charset="0"/>
                <a:cs typeface="Arial" panose="020B0604020202020204" pitchFamily="34" charset="0"/>
              </a:rPr>
              <a:t>OCCH Religious Accommodation mailbox:</a:t>
            </a:r>
            <a:endParaRPr lang="en-US" sz="1600" dirty="0">
              <a:effectLst/>
              <a:latin typeface="US Army" panose="020B050603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u="sng" dirty="0">
                <a:solidFill>
                  <a:srgbClr val="0563C1"/>
                </a:solidFill>
                <a:effectLst/>
                <a:latin typeface="US Army" panose="020B0506030202020204" pitchFamily="34" charset="0"/>
                <a:ea typeface="Times New Roman" panose="02020603050405020304" pitchFamily="18" charset="0"/>
                <a:cs typeface="Arial" panose="020B0604020202020204" pitchFamily="34" charset="0"/>
                <a:hlinkClick r:id="rId4"/>
              </a:rPr>
              <a:t>usarmy.pentagon.hqda-occh.mbx.chaplain-corps-operations@army.mil</a:t>
            </a:r>
            <a:r>
              <a:rPr lang="en-US" sz="1600" dirty="0">
                <a:effectLst/>
                <a:latin typeface="US Army" panose="020B0506030202020204" pitchFamily="34" charset="0"/>
                <a:ea typeface="Times New Roman" panose="02020603050405020304" pitchFamily="18" charset="0"/>
                <a:cs typeface="Arial" panose="020B0604020202020204" pitchFamily="34" charset="0"/>
              </a:rPr>
              <a:t> </a:t>
            </a:r>
            <a:endParaRPr lang="en-US" sz="1600" dirty="0">
              <a:effectLst/>
              <a:latin typeface="US Army" panose="020B050603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US Army" panose="020B0506030202020204" pitchFamily="34" charset="0"/>
                <a:ea typeface="Times New Roman" panose="02020603050405020304" pitchFamily="18" charset="0"/>
                <a:cs typeface="Arial" panose="020B0604020202020204" pitchFamily="34" charset="0"/>
              </a:rPr>
              <a:t>Religious Accommodation in the Army:</a:t>
            </a:r>
            <a:endParaRPr lang="en-US" sz="1600" dirty="0">
              <a:effectLst/>
              <a:latin typeface="US Army" panose="020B050603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u="sng" dirty="0">
                <a:solidFill>
                  <a:srgbClr val="0563C1"/>
                </a:solidFill>
                <a:effectLst/>
                <a:latin typeface="US Army" panose="020B0506030202020204" pitchFamily="34" charset="0"/>
                <a:ea typeface="Times New Roman" panose="02020603050405020304" pitchFamily="18" charset="0"/>
                <a:cs typeface="Arial" panose="020B0604020202020204" pitchFamily="34" charset="0"/>
                <a:hlinkClick r:id="rId5"/>
              </a:rPr>
              <a:t>https://usachcstraining.army.mil/world-religions</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5BFF645A-F3CE-468F-9FFD-AB9E51370687}"/>
              </a:ext>
            </a:extLst>
          </p:cNvPr>
          <p:cNvSpPr txBox="1"/>
          <p:nvPr/>
        </p:nvSpPr>
        <p:spPr>
          <a:xfrm>
            <a:off x="6764592" y="6489292"/>
            <a:ext cx="2369574" cy="338554"/>
          </a:xfrm>
          <a:prstGeom prst="rect">
            <a:avLst/>
          </a:prstGeom>
          <a:noFill/>
        </p:spPr>
        <p:txBody>
          <a:bodyPr wrap="square" rtlCol="0">
            <a:spAutoFit/>
          </a:bodyPr>
          <a:lstStyle/>
          <a:p>
            <a:pPr algn="r"/>
            <a:r>
              <a:rPr lang="en-US" sz="1600" dirty="0">
                <a:latin typeface="US Army" panose="020B0506030202020204" pitchFamily="34" charset="0"/>
                <a:cs typeface="Arial" panose="020B0604020202020204" pitchFamily="34" charset="0"/>
              </a:rPr>
              <a:t>10 February 2023</a:t>
            </a:r>
          </a:p>
        </p:txBody>
      </p:sp>
    </p:spTree>
    <p:extLst>
      <p:ext uri="{BB962C8B-B14F-4D97-AF65-F5344CB8AC3E}">
        <p14:creationId xmlns:p14="http://schemas.microsoft.com/office/powerpoint/2010/main" val="4191530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10</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p:txBody>
          <a:bodyPr/>
          <a:lstStyle/>
          <a:p>
            <a:r>
              <a:rPr lang="en-US" dirty="0"/>
              <a:t>PROPONENCY ASSISTANT DIRECTORATE</a:t>
            </a:r>
          </a:p>
          <a:p>
            <a:endParaRPr lang="en-US" dirty="0"/>
          </a:p>
        </p:txBody>
      </p:sp>
      <p:sp>
        <p:nvSpPr>
          <p:cNvPr id="6" name="Title 5"/>
          <p:cNvSpPr>
            <a:spLocks noGrp="1"/>
          </p:cNvSpPr>
          <p:nvPr>
            <p:ph type="title"/>
          </p:nvPr>
        </p:nvSpPr>
        <p:spPr/>
        <p:txBody>
          <a:bodyPr/>
          <a:lstStyle/>
          <a:p>
            <a:r>
              <a:rPr lang="en-US" sz="3100" dirty="0"/>
              <a:t>What is Religion?</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48539"/>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lnSpc>
                <a:spcPct val="100000"/>
              </a:lnSpc>
            </a:pPr>
            <a:r>
              <a:rPr lang="en-US" sz="2400" u="sng" kern="0" dirty="0">
                <a:cs typeface="Arial" panose="020B0604020202020204" pitchFamily="34" charset="0"/>
              </a:rPr>
              <a:t>DA PAM 165-19</a:t>
            </a:r>
            <a:r>
              <a:rPr lang="en-US" sz="2400" kern="0" dirty="0">
                <a:cs typeface="Arial" panose="020B0604020202020204" pitchFamily="34" charset="0"/>
              </a:rPr>
              <a:t>, paragraph 2-3c &amp; </a:t>
            </a:r>
            <a:r>
              <a:rPr lang="en-US" sz="2400" u="sng" kern="0" dirty="0">
                <a:cs typeface="Arial" panose="020B0604020202020204" pitchFamily="34" charset="0"/>
              </a:rPr>
              <a:t>FM 7-22</a:t>
            </a:r>
            <a:r>
              <a:rPr lang="en-US" sz="2400" kern="0" dirty="0">
                <a:cs typeface="Arial" panose="020B0604020202020204" pitchFamily="34" charset="0"/>
              </a:rPr>
              <a:t>, paragraph 10-7</a:t>
            </a:r>
            <a:endParaRPr lang="en-US" kern="0" dirty="0">
              <a:cs typeface="Arial" panose="020B0604020202020204" pitchFamily="34" charset="0"/>
            </a:endParaRPr>
          </a:p>
          <a:p>
            <a:pPr marL="0" indent="0">
              <a:lnSpc>
                <a:spcPct val="100000"/>
              </a:lnSpc>
              <a:buNone/>
            </a:pPr>
            <a:r>
              <a:rPr lang="en-US" sz="2400" u="sng" kern="0" dirty="0">
                <a:cs typeface="Arial" panose="020B0604020202020204" pitchFamily="34" charset="0"/>
              </a:rPr>
              <a:t>LAW Wording</a:t>
            </a:r>
            <a:r>
              <a:rPr lang="en-US" sz="2400" kern="0" dirty="0">
                <a:cs typeface="Arial" panose="020B0604020202020204" pitchFamily="34" charset="0"/>
              </a:rPr>
              <a:t>				</a:t>
            </a:r>
            <a:r>
              <a:rPr lang="en-US" sz="2400" u="sng" kern="0" dirty="0">
                <a:cs typeface="Arial" panose="020B0604020202020204" pitchFamily="34" charset="0"/>
              </a:rPr>
              <a:t>REGULATION Wording</a:t>
            </a:r>
          </a:p>
          <a:p>
            <a:pPr marL="0" indent="0">
              <a:lnSpc>
                <a:spcPct val="100000"/>
              </a:lnSpc>
              <a:buNone/>
            </a:pPr>
            <a:r>
              <a:rPr lang="en-US" sz="2400" kern="0" dirty="0">
                <a:cs typeface="Arial" panose="020B0604020202020204" pitchFamily="34" charset="0"/>
              </a:rPr>
              <a:t>Fundamental &amp; Ultimate	     	Divine or Transcendent</a:t>
            </a:r>
          </a:p>
          <a:p>
            <a:pPr marL="0" indent="0">
              <a:lnSpc>
                <a:spcPct val="100000"/>
              </a:lnSpc>
              <a:buNone/>
            </a:pPr>
            <a:r>
              <a:rPr lang="en-US" kern="0" dirty="0">
                <a:cs typeface="Arial" panose="020B0604020202020204" pitchFamily="34" charset="0"/>
              </a:rPr>
              <a:t>Comprehensive belief system    	Set of beliefs</a:t>
            </a:r>
          </a:p>
          <a:p>
            <a:pPr marL="0" indent="0">
              <a:lnSpc>
                <a:spcPct val="100000"/>
              </a:lnSpc>
              <a:buNone/>
            </a:pPr>
            <a:r>
              <a:rPr lang="en-US" kern="0" dirty="0">
                <a:cs typeface="Arial" panose="020B0604020202020204" pitchFamily="34" charset="0"/>
              </a:rPr>
              <a:t>Formal &amp; External Signs	     	Devotion &amp; ritual with moral code</a:t>
            </a:r>
            <a:endParaRPr lang="en-US" sz="2400" kern="0" dirty="0">
              <a:cs typeface="Arial" panose="020B0604020202020204" pitchFamily="34" charset="0"/>
            </a:endParaRPr>
          </a:p>
          <a:p>
            <a:pPr marL="0" indent="0">
              <a:lnSpc>
                <a:spcPct val="100000"/>
              </a:lnSpc>
              <a:buNone/>
            </a:pPr>
            <a:endParaRPr lang="en-US" sz="2400" kern="0" dirty="0">
              <a:cs typeface="Arial" panose="020B0604020202020204" pitchFamily="34" charset="0"/>
            </a:endParaRPr>
          </a:p>
        </p:txBody>
      </p:sp>
      <p:sp>
        <p:nvSpPr>
          <p:cNvPr id="2" name="Isosceles Triangle 1">
            <a:extLst>
              <a:ext uri="{FF2B5EF4-FFF2-40B4-BE49-F238E27FC236}">
                <a16:creationId xmlns:a16="http://schemas.microsoft.com/office/drawing/2014/main" id="{1284B6EE-BA20-4F6A-A189-2CF1FB79C51B}"/>
              </a:ext>
            </a:extLst>
          </p:cNvPr>
          <p:cNvSpPr/>
          <p:nvPr/>
        </p:nvSpPr>
        <p:spPr>
          <a:xfrm>
            <a:off x="2740890" y="3577854"/>
            <a:ext cx="3662217" cy="2225414"/>
          </a:xfrm>
          <a:prstGeom prst="triangle">
            <a:avLst/>
          </a:prstGeom>
          <a:solidFill>
            <a:srgbClr val="FFC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400" b="1" dirty="0">
                <a:solidFill>
                  <a:schemeClr val="tx1"/>
                </a:solidFill>
                <a:latin typeface="US Army" panose="020B0506030202020204" pitchFamily="34" charset="0"/>
              </a:rPr>
              <a:t>Religion</a:t>
            </a:r>
          </a:p>
          <a:p>
            <a:pPr algn="ctr"/>
            <a:r>
              <a:rPr lang="en-US" sz="2400" b="1" dirty="0">
                <a:solidFill>
                  <a:schemeClr val="tx1"/>
                </a:solidFill>
                <a:latin typeface="US Army" panose="020B0506030202020204" pitchFamily="34" charset="0"/>
              </a:rPr>
              <a:t>Iron </a:t>
            </a:r>
          </a:p>
          <a:p>
            <a:pPr algn="ctr"/>
            <a:r>
              <a:rPr lang="en-US" sz="2400" b="1" dirty="0">
                <a:solidFill>
                  <a:schemeClr val="tx1"/>
                </a:solidFill>
                <a:latin typeface="US Army" panose="020B0506030202020204" pitchFamily="34" charset="0"/>
              </a:rPr>
              <a:t>Triangle</a:t>
            </a:r>
          </a:p>
          <a:p>
            <a:pPr algn="ctr"/>
            <a:endParaRPr lang="en-US" sz="2400" b="1" dirty="0">
              <a:solidFill>
                <a:schemeClr val="tx1"/>
              </a:solidFill>
              <a:latin typeface="US Army" panose="020B0506030202020204" pitchFamily="34" charset="0"/>
            </a:endParaRPr>
          </a:p>
        </p:txBody>
      </p:sp>
      <p:sp>
        <p:nvSpPr>
          <p:cNvPr id="7" name="TextBox 6">
            <a:extLst>
              <a:ext uri="{FF2B5EF4-FFF2-40B4-BE49-F238E27FC236}">
                <a16:creationId xmlns:a16="http://schemas.microsoft.com/office/drawing/2014/main" id="{06C1EACE-CF0A-4F96-9215-66DDDC5A1E02}"/>
              </a:ext>
            </a:extLst>
          </p:cNvPr>
          <p:cNvSpPr txBox="1"/>
          <p:nvPr/>
        </p:nvSpPr>
        <p:spPr>
          <a:xfrm>
            <a:off x="1806245" y="4161562"/>
            <a:ext cx="1961805" cy="830997"/>
          </a:xfrm>
          <a:prstGeom prst="rect">
            <a:avLst/>
          </a:prstGeom>
          <a:noFill/>
        </p:spPr>
        <p:txBody>
          <a:bodyPr wrap="square" rtlCol="0">
            <a:spAutoFit/>
          </a:bodyPr>
          <a:lstStyle/>
          <a:p>
            <a:pPr algn="ctr"/>
            <a:r>
              <a:rPr lang="en-US" sz="2400" dirty="0">
                <a:latin typeface="US Army" panose="020B0506030202020204" pitchFamily="34" charset="0"/>
              </a:rPr>
              <a:t>Transcendent / </a:t>
            </a:r>
            <a:r>
              <a:rPr lang="en-US" sz="2400" u="sng" dirty="0">
                <a:latin typeface="US Army" panose="020B0506030202020204" pitchFamily="34" charset="0"/>
              </a:rPr>
              <a:t>d</a:t>
            </a:r>
            <a:r>
              <a:rPr lang="en-US" sz="2400" dirty="0">
                <a:latin typeface="US Army" panose="020B0506030202020204" pitchFamily="34" charset="0"/>
              </a:rPr>
              <a:t>ivine</a:t>
            </a:r>
          </a:p>
        </p:txBody>
      </p:sp>
      <p:sp>
        <p:nvSpPr>
          <p:cNvPr id="11" name="TextBox 10">
            <a:extLst>
              <a:ext uri="{FF2B5EF4-FFF2-40B4-BE49-F238E27FC236}">
                <a16:creationId xmlns:a16="http://schemas.microsoft.com/office/drawing/2014/main" id="{9BFF5F10-D147-410F-99A7-805BEA8ECA15}"/>
              </a:ext>
            </a:extLst>
          </p:cNvPr>
          <p:cNvSpPr txBox="1"/>
          <p:nvPr/>
        </p:nvSpPr>
        <p:spPr>
          <a:xfrm>
            <a:off x="5548361" y="4161561"/>
            <a:ext cx="2164845" cy="830997"/>
          </a:xfrm>
          <a:prstGeom prst="rect">
            <a:avLst/>
          </a:prstGeom>
          <a:noFill/>
        </p:spPr>
        <p:txBody>
          <a:bodyPr wrap="square" rtlCol="0">
            <a:spAutoFit/>
          </a:bodyPr>
          <a:lstStyle/>
          <a:p>
            <a:pPr algn="ctr"/>
            <a:r>
              <a:rPr lang="en-US" sz="2400" dirty="0">
                <a:latin typeface="US Army" panose="020B0506030202020204" pitchFamily="34" charset="0"/>
              </a:rPr>
              <a:t>Comprehensive Belief System</a:t>
            </a:r>
          </a:p>
        </p:txBody>
      </p:sp>
      <p:sp>
        <p:nvSpPr>
          <p:cNvPr id="12" name="TextBox 11">
            <a:extLst>
              <a:ext uri="{FF2B5EF4-FFF2-40B4-BE49-F238E27FC236}">
                <a16:creationId xmlns:a16="http://schemas.microsoft.com/office/drawing/2014/main" id="{2C3FF743-0A86-4BCA-9211-8B241DE6364A}"/>
              </a:ext>
            </a:extLst>
          </p:cNvPr>
          <p:cNvSpPr txBox="1"/>
          <p:nvPr/>
        </p:nvSpPr>
        <p:spPr>
          <a:xfrm>
            <a:off x="3281217" y="5950187"/>
            <a:ext cx="2581565" cy="461665"/>
          </a:xfrm>
          <a:prstGeom prst="rect">
            <a:avLst/>
          </a:prstGeom>
          <a:noFill/>
        </p:spPr>
        <p:txBody>
          <a:bodyPr wrap="square" rtlCol="0">
            <a:spAutoFit/>
          </a:bodyPr>
          <a:lstStyle/>
          <a:p>
            <a:pPr algn="ctr"/>
            <a:r>
              <a:rPr lang="en-US" sz="2400" dirty="0">
                <a:latin typeface="US Army" panose="020B0506030202020204" pitchFamily="34" charset="0"/>
              </a:rPr>
              <a:t>External Signs</a:t>
            </a:r>
          </a:p>
        </p:txBody>
      </p:sp>
    </p:spTree>
    <p:extLst>
      <p:ext uri="{BB962C8B-B14F-4D97-AF65-F5344CB8AC3E}">
        <p14:creationId xmlns:p14="http://schemas.microsoft.com/office/powerpoint/2010/main" val="2937881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11</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p:txBody>
          <a:bodyPr/>
          <a:lstStyle/>
          <a:p>
            <a:r>
              <a:rPr lang="en-US" dirty="0"/>
              <a:t>POLICY AND GOVERNMENT AFFAIRS DIVISION</a:t>
            </a:r>
          </a:p>
          <a:p>
            <a:endParaRPr lang="en-US" dirty="0"/>
          </a:p>
        </p:txBody>
      </p:sp>
      <p:sp>
        <p:nvSpPr>
          <p:cNvPr id="6" name="Title 5"/>
          <p:cNvSpPr>
            <a:spLocks noGrp="1"/>
          </p:cNvSpPr>
          <p:nvPr>
            <p:ph type="title"/>
          </p:nvPr>
        </p:nvSpPr>
        <p:spPr/>
        <p:txBody>
          <a:bodyPr/>
          <a:lstStyle/>
          <a:p>
            <a:r>
              <a:rPr lang="en-US" sz="3100" dirty="0"/>
              <a:t>RFRA Religion Standard</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48539"/>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lnSpc>
                <a:spcPct val="100000"/>
              </a:lnSpc>
            </a:pPr>
            <a:r>
              <a:rPr lang="en-US" dirty="0">
                <a:cs typeface="Arial" panose="020B0604020202020204" pitchFamily="34" charset="0"/>
              </a:rPr>
              <a:t>AR 600-20 requires interviewing chaplain to evaluate a request for religious basis  </a:t>
            </a:r>
          </a:p>
          <a:p>
            <a:pPr marL="283464" indent="-283464">
              <a:lnSpc>
                <a:spcPct val="100000"/>
              </a:lnSpc>
            </a:pPr>
            <a:r>
              <a:rPr lang="en-US" sz="2400" kern="0" dirty="0">
                <a:cs typeface="Arial" panose="020B0604020202020204" pitchFamily="34" charset="0"/>
              </a:rPr>
              <a:t>Individual Religious Standard vs Established Religion </a:t>
            </a:r>
          </a:p>
          <a:p>
            <a:pPr marL="283464" indent="-283464">
              <a:lnSpc>
                <a:spcPct val="100000"/>
              </a:lnSpc>
            </a:pPr>
            <a:r>
              <a:rPr lang="en-US" sz="2400" dirty="0">
                <a:cs typeface="Arial" panose="020B0604020202020204" pitchFamily="34" charset="0"/>
              </a:rPr>
              <a:t>When the belief exists </a:t>
            </a:r>
            <a:r>
              <a:rPr lang="en-US" sz="2400" b="1" dirty="0">
                <a:cs typeface="Arial" panose="020B0604020202020204" pitchFamily="34" charset="0"/>
              </a:rPr>
              <a:t>within the claimed religion</a:t>
            </a:r>
            <a:r>
              <a:rPr lang="en-US" sz="2400" dirty="0">
                <a:cs typeface="Arial" panose="020B0604020202020204" pitchFamily="34" charset="0"/>
              </a:rPr>
              <a:t>, then: </a:t>
            </a:r>
          </a:p>
          <a:p>
            <a:pPr marL="631825" indent="-342900">
              <a:buAutoNum type="arabicParenR"/>
            </a:pPr>
            <a:r>
              <a:rPr lang="en-US" sz="2400" dirty="0">
                <a:cs typeface="Arial" panose="020B0604020202020204" pitchFamily="34" charset="0"/>
              </a:rPr>
              <a:t>the belief more fully expresses </a:t>
            </a:r>
            <a:r>
              <a:rPr lang="en-US" sz="2400" u="sng" dirty="0">
                <a:cs typeface="Arial" panose="020B0604020202020204" pitchFamily="34" charset="0"/>
              </a:rPr>
              <a:t>formal and external religious signs</a:t>
            </a:r>
            <a:r>
              <a:rPr lang="en-US" sz="2400" dirty="0">
                <a:cs typeface="Arial" panose="020B0604020202020204" pitchFamily="34" charset="0"/>
              </a:rPr>
              <a:t>, and </a:t>
            </a:r>
          </a:p>
          <a:p>
            <a:pPr marL="631825" indent="-342900">
              <a:buAutoNum type="arabicParenR"/>
            </a:pPr>
            <a:r>
              <a:rPr lang="en-US" sz="2400" dirty="0">
                <a:cs typeface="Arial" panose="020B0604020202020204" pitchFamily="34" charset="0"/>
              </a:rPr>
              <a:t>demonstrates connection with </a:t>
            </a:r>
            <a:r>
              <a:rPr lang="en-US" sz="2400" u="sng" dirty="0">
                <a:cs typeface="Arial" panose="020B0604020202020204" pitchFamily="34" charset="0"/>
              </a:rPr>
              <a:t>transcendence</a:t>
            </a:r>
            <a:r>
              <a:rPr lang="en-US" sz="2400" dirty="0">
                <a:cs typeface="Arial" panose="020B0604020202020204" pitchFamily="34" charset="0"/>
              </a:rPr>
              <a:t> and a </a:t>
            </a:r>
            <a:r>
              <a:rPr lang="en-US" sz="2400" u="sng" dirty="0">
                <a:cs typeface="Arial" panose="020B0604020202020204" pitchFamily="34" charset="0"/>
              </a:rPr>
              <a:t>comprehensive belief system</a:t>
            </a:r>
          </a:p>
          <a:p>
            <a:pPr>
              <a:lnSpc>
                <a:spcPct val="100000"/>
              </a:lnSpc>
            </a:pPr>
            <a:r>
              <a:rPr lang="en-US" sz="2400" dirty="0">
                <a:cs typeface="Arial" panose="020B0604020202020204" pitchFamily="34" charset="0"/>
              </a:rPr>
              <a:t>A belief that is not religious cannot constitute a sincerely held religious belief. </a:t>
            </a:r>
          </a:p>
          <a:p>
            <a:pPr marL="0" indent="0">
              <a:lnSpc>
                <a:spcPct val="100000"/>
              </a:lnSpc>
              <a:buNone/>
            </a:pPr>
            <a:endParaRPr lang="en-US" sz="2400" kern="0" dirty="0">
              <a:cs typeface="Arial" panose="020B0604020202020204" pitchFamily="34" charset="0"/>
            </a:endParaRPr>
          </a:p>
        </p:txBody>
      </p:sp>
    </p:spTree>
    <p:extLst>
      <p:ext uri="{BB962C8B-B14F-4D97-AF65-F5344CB8AC3E}">
        <p14:creationId xmlns:p14="http://schemas.microsoft.com/office/powerpoint/2010/main" val="2615230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12</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p:txBody>
          <a:bodyPr/>
          <a:lstStyle/>
          <a:p>
            <a:r>
              <a:rPr lang="en-US" dirty="0"/>
              <a:t>POLICY AND GOVERNMENT AFFAIRS DIVISION</a:t>
            </a:r>
          </a:p>
          <a:p>
            <a:endParaRPr lang="en-US" dirty="0"/>
          </a:p>
        </p:txBody>
      </p:sp>
      <p:sp>
        <p:nvSpPr>
          <p:cNvPr id="6" name="Title 5"/>
          <p:cNvSpPr>
            <a:spLocks noGrp="1"/>
          </p:cNvSpPr>
          <p:nvPr>
            <p:ph type="title"/>
          </p:nvPr>
        </p:nvSpPr>
        <p:spPr/>
        <p:txBody>
          <a:bodyPr/>
          <a:lstStyle/>
          <a:p>
            <a:r>
              <a:rPr lang="en-US" sz="3100" dirty="0"/>
              <a:t>Sincerity of Belief</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84693"/>
          </a:xfrm>
          <a:prstGeom prst="rect">
            <a:avLst/>
          </a:prstGeom>
          <a:solidFill>
            <a:srgbClr val="FFC000"/>
          </a:solidFill>
          <a:ln>
            <a:solidFill>
              <a:schemeClr val="tx1"/>
            </a:solidFill>
          </a:ln>
        </p:spPr>
        <p:txBody>
          <a:bodyPr wrap="square" lIns="91440" tIns="45720" rIns="91440" bIns="45720" rtlCol="0" anchor="t">
            <a:spAutoFit/>
          </a:bodyPr>
          <a:lstStyle/>
          <a:p>
            <a:endParaRPr lang="en-US" sz="125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BE5D04D-4AE5-49A5-818F-68F16B44CAB9}"/>
              </a:ext>
            </a:extLst>
          </p:cNvPr>
          <p:cNvSpPr txBox="1">
            <a:spLocks/>
          </p:cNvSpPr>
          <p:nvPr/>
        </p:nvSpPr>
        <p:spPr>
          <a:xfrm>
            <a:off x="0" y="1135475"/>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Arial" panose="020B0604020202020204" pitchFamily="34" charset="0"/>
              </a:rPr>
              <a:t>What is Sincerity?</a:t>
            </a:r>
          </a:p>
          <a:p>
            <a:pPr marL="0" indent="285750">
              <a:buNone/>
            </a:pPr>
            <a:r>
              <a:rPr lang="en-US" dirty="0">
                <a:cs typeface="Arial" panose="020B0604020202020204" pitchFamily="34" charset="0"/>
              </a:rPr>
              <a:t>1) AR 600-20 requires the </a:t>
            </a:r>
            <a:r>
              <a:rPr lang="en-US" b="1" dirty="0">
                <a:cs typeface="Arial" panose="020B0604020202020204" pitchFamily="34" charset="0"/>
              </a:rPr>
              <a:t>Soldier</a:t>
            </a:r>
            <a:r>
              <a:rPr lang="en-US" dirty="0">
                <a:cs typeface="Arial" panose="020B0604020202020204" pitchFamily="34" charset="0"/>
              </a:rPr>
              <a:t> to </a:t>
            </a:r>
            <a:r>
              <a:rPr lang="en-US" u="sng" dirty="0">
                <a:cs typeface="Arial" panose="020B0604020202020204" pitchFamily="34" charset="0"/>
              </a:rPr>
              <a:t>demonstrate</a:t>
            </a:r>
            <a:r>
              <a:rPr lang="en-US" dirty="0">
                <a:cs typeface="Arial" panose="020B0604020202020204" pitchFamily="34" charset="0"/>
              </a:rPr>
              <a:t> sincerity of belief, and requires the </a:t>
            </a:r>
            <a:r>
              <a:rPr lang="en-US" b="1" dirty="0">
                <a:cs typeface="Arial" panose="020B0604020202020204" pitchFamily="34" charset="0"/>
              </a:rPr>
              <a:t>interviewing chaplain </a:t>
            </a:r>
            <a:r>
              <a:rPr lang="en-US" dirty="0">
                <a:cs typeface="Arial" panose="020B0604020202020204" pitchFamily="34" charset="0"/>
              </a:rPr>
              <a:t>to </a:t>
            </a:r>
            <a:r>
              <a:rPr lang="en-US" u="sng" dirty="0">
                <a:cs typeface="Arial" panose="020B0604020202020204" pitchFamily="34" charset="0"/>
              </a:rPr>
              <a:t>determine</a:t>
            </a:r>
            <a:r>
              <a:rPr lang="en-US" dirty="0">
                <a:cs typeface="Arial" panose="020B0604020202020204" pitchFamily="34" charset="0"/>
              </a:rPr>
              <a:t> the Soldier’s sincerity of belief from the Soldier’s demonstration</a:t>
            </a:r>
          </a:p>
          <a:p>
            <a:pPr marL="0" indent="284163">
              <a:buNone/>
            </a:pPr>
            <a:r>
              <a:rPr lang="en-US" dirty="0">
                <a:cs typeface="Arial" panose="020B0604020202020204" pitchFamily="34" charset="0"/>
              </a:rPr>
              <a:t>2) Sincerity is NOT, I </a:t>
            </a:r>
            <a:r>
              <a:rPr lang="en-US" b="1" u="sng" dirty="0">
                <a:cs typeface="Arial" panose="020B0604020202020204" pitchFamily="34" charset="0"/>
              </a:rPr>
              <a:t>sincerely</a:t>
            </a:r>
            <a:r>
              <a:rPr lang="en-US" dirty="0">
                <a:cs typeface="Arial" panose="020B0604020202020204" pitchFamily="34" charset="0"/>
              </a:rPr>
              <a:t> want a beard, or I </a:t>
            </a:r>
            <a:r>
              <a:rPr lang="en-US" b="1" u="sng" dirty="0">
                <a:cs typeface="Arial" panose="020B0604020202020204" pitchFamily="34" charset="0"/>
              </a:rPr>
              <a:t>sincerely</a:t>
            </a:r>
            <a:r>
              <a:rPr lang="en-US" b="1" dirty="0">
                <a:cs typeface="Arial" panose="020B0604020202020204" pitchFamily="34" charset="0"/>
              </a:rPr>
              <a:t> </a:t>
            </a:r>
            <a:r>
              <a:rPr lang="en-US" dirty="0">
                <a:cs typeface="Arial" panose="020B0604020202020204" pitchFamily="34" charset="0"/>
              </a:rPr>
              <a:t>do not want to cut my hair, or I </a:t>
            </a:r>
            <a:r>
              <a:rPr lang="en-US" b="1" u="sng" dirty="0">
                <a:cs typeface="Arial" panose="020B0604020202020204" pitchFamily="34" charset="0"/>
              </a:rPr>
              <a:t>sincerely </a:t>
            </a:r>
            <a:r>
              <a:rPr lang="en-US" dirty="0">
                <a:cs typeface="Arial" panose="020B0604020202020204" pitchFamily="34" charset="0"/>
              </a:rPr>
              <a:t>do not want the flu vaccine</a:t>
            </a:r>
          </a:p>
          <a:p>
            <a:pPr marL="0" indent="284163">
              <a:buNone/>
            </a:pPr>
            <a:r>
              <a:rPr lang="en-US" dirty="0">
                <a:cs typeface="Arial" panose="020B0604020202020204" pitchFamily="34" charset="0"/>
              </a:rPr>
              <a:t>3) Sincerity is congruence between religious belief and practice </a:t>
            </a:r>
          </a:p>
          <a:p>
            <a:pPr marL="0" indent="284163">
              <a:buNone/>
            </a:pPr>
            <a:endParaRPr lang="en-US" sz="1000" dirty="0">
              <a:cs typeface="Arial" panose="020B0604020202020204" pitchFamily="34" charset="0"/>
            </a:endParaRPr>
          </a:p>
          <a:p>
            <a:pPr marL="972820" lvl="3" indent="0">
              <a:lnSpc>
                <a:spcPct val="100000"/>
              </a:lnSpc>
              <a:spcBef>
                <a:spcPts val="0"/>
              </a:spcBef>
              <a:buNone/>
            </a:pPr>
            <a:endParaRPr lang="en-US" sz="2400" dirty="0"/>
          </a:p>
        </p:txBody>
      </p:sp>
    </p:spTree>
    <p:extLst>
      <p:ext uri="{BB962C8B-B14F-4D97-AF65-F5344CB8AC3E}">
        <p14:creationId xmlns:p14="http://schemas.microsoft.com/office/powerpoint/2010/main" val="103447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13</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p:txBody>
          <a:bodyPr/>
          <a:lstStyle/>
          <a:p>
            <a:r>
              <a:rPr lang="en-US" dirty="0"/>
              <a:t>POLICY AND GOVERNMENT AFFAIRS DIVISION</a:t>
            </a:r>
          </a:p>
          <a:p>
            <a:endParaRPr lang="en-US" dirty="0"/>
          </a:p>
        </p:txBody>
      </p:sp>
      <p:sp>
        <p:nvSpPr>
          <p:cNvPr id="6" name="Title 5"/>
          <p:cNvSpPr>
            <a:spLocks noGrp="1"/>
          </p:cNvSpPr>
          <p:nvPr>
            <p:ph type="title"/>
          </p:nvPr>
        </p:nvSpPr>
        <p:spPr/>
        <p:txBody>
          <a:bodyPr/>
          <a:lstStyle/>
          <a:p>
            <a:r>
              <a:rPr lang="en-US" sz="3100" dirty="0"/>
              <a:t>Sincerity of Belief</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84693"/>
          </a:xfrm>
          <a:prstGeom prst="rect">
            <a:avLst/>
          </a:prstGeom>
          <a:solidFill>
            <a:srgbClr val="FFC000"/>
          </a:solidFill>
          <a:ln>
            <a:solidFill>
              <a:schemeClr val="tx1"/>
            </a:solidFill>
          </a:ln>
        </p:spPr>
        <p:txBody>
          <a:bodyPr wrap="square" lIns="91440" tIns="45720" rIns="91440" bIns="45720" rtlCol="0" anchor="t">
            <a:spAutoFit/>
          </a:bodyPr>
          <a:lstStyle/>
          <a:p>
            <a:endParaRPr lang="en-US" sz="125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BE5D04D-4AE5-49A5-818F-68F16B44CAB9}"/>
              </a:ext>
            </a:extLst>
          </p:cNvPr>
          <p:cNvSpPr txBox="1">
            <a:spLocks/>
          </p:cNvSpPr>
          <p:nvPr/>
        </p:nvSpPr>
        <p:spPr>
          <a:xfrm>
            <a:off x="0" y="1135475"/>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Arial" panose="020B0604020202020204" pitchFamily="34" charset="0"/>
              </a:rPr>
              <a:t>A Soldier demonstrates indicators of sincerity or insincerity</a:t>
            </a:r>
          </a:p>
          <a:p>
            <a:pPr marL="0" indent="284163">
              <a:buNone/>
            </a:pPr>
            <a:r>
              <a:rPr lang="en-US" dirty="0">
                <a:cs typeface="Arial" panose="020B0604020202020204" pitchFamily="34" charset="0"/>
              </a:rPr>
              <a:t>1) Possible Indicators vs. Discriminators of Sincerity of Belief</a:t>
            </a:r>
          </a:p>
          <a:p>
            <a:pPr marL="914400" lvl="1" indent="-342900"/>
            <a:r>
              <a:rPr lang="en-US" sz="2400" dirty="0">
                <a:cs typeface="Arial" panose="020B0604020202020204" pitchFamily="34" charset="0"/>
              </a:rPr>
              <a:t>Understanding of the religion, teachings, and faith practices</a:t>
            </a:r>
          </a:p>
          <a:p>
            <a:pPr marL="914400" lvl="1" indent="-342900"/>
            <a:r>
              <a:rPr lang="en-US" sz="2400" dirty="0">
                <a:cs typeface="Arial" panose="020B0604020202020204" pitchFamily="34" charset="0"/>
              </a:rPr>
              <a:t>Activity in a religious community</a:t>
            </a:r>
          </a:p>
          <a:p>
            <a:pPr marL="914400" lvl="1" indent="-342900"/>
            <a:r>
              <a:rPr lang="en-US" sz="2400" dirty="0">
                <a:cs typeface="Arial" panose="020B0604020202020204" pitchFamily="34" charset="0"/>
              </a:rPr>
              <a:t>Longevity of belief/practice</a:t>
            </a:r>
          </a:p>
          <a:p>
            <a:pPr marL="914400" lvl="1" indent="-342900"/>
            <a:r>
              <a:rPr lang="en-US" sz="2400" dirty="0">
                <a:cs typeface="Arial" panose="020B0604020202020204" pitchFamily="34" charset="0"/>
              </a:rPr>
              <a:t>Whole of Life impact (consistency w/ expressed religious belief)</a:t>
            </a:r>
          </a:p>
          <a:p>
            <a:pPr marL="0" indent="284163">
              <a:buNone/>
            </a:pPr>
            <a:r>
              <a:rPr lang="en-US" dirty="0">
                <a:cs typeface="Arial" panose="020B0604020202020204" pitchFamily="34" charset="0"/>
              </a:rPr>
              <a:t>2) The more the practice appears within the claimed religion, the more clearly it demonstrates </a:t>
            </a:r>
            <a:r>
              <a:rPr lang="en-US" b="1" dirty="0">
                <a:cs typeface="Arial" panose="020B0604020202020204" pitchFamily="34" charset="0"/>
              </a:rPr>
              <a:t>sincerity of belief</a:t>
            </a:r>
            <a:r>
              <a:rPr lang="en-US" dirty="0">
                <a:cs typeface="Arial" panose="020B0604020202020204" pitchFamily="34" charset="0"/>
              </a:rPr>
              <a:t>. </a:t>
            </a:r>
          </a:p>
          <a:p>
            <a:pPr marL="0" indent="284163">
              <a:buNone/>
            </a:pPr>
            <a:r>
              <a:rPr lang="en-US" dirty="0">
                <a:cs typeface="Arial" panose="020B0604020202020204" pitchFamily="34" charset="0"/>
              </a:rPr>
              <a:t>3) However, RFRA and the </a:t>
            </a:r>
            <a:r>
              <a:rPr lang="en-US" b="1" dirty="0">
                <a:cs typeface="Arial" panose="020B0604020202020204" pitchFamily="34" charset="0"/>
              </a:rPr>
              <a:t>individual</a:t>
            </a:r>
            <a:r>
              <a:rPr lang="en-US" dirty="0">
                <a:cs typeface="Arial" panose="020B0604020202020204" pitchFamily="34" charset="0"/>
              </a:rPr>
              <a:t> person’s sincere religious belief remains the legal standard, and </a:t>
            </a:r>
            <a:r>
              <a:rPr lang="en-US" b="1" dirty="0">
                <a:cs typeface="Arial" panose="020B0604020202020204" pitchFamily="34" charset="0"/>
              </a:rPr>
              <a:t>not commonly held practices and mainstream beliefs</a:t>
            </a:r>
            <a:r>
              <a:rPr lang="en-US" dirty="0">
                <a:cs typeface="Arial" panose="020B0604020202020204" pitchFamily="34" charset="0"/>
              </a:rPr>
              <a:t>.</a:t>
            </a:r>
          </a:p>
          <a:p>
            <a:pPr marL="0" indent="284163">
              <a:buNone/>
            </a:pPr>
            <a:endParaRPr lang="en-US" dirty="0">
              <a:cs typeface="Arial" panose="020B0604020202020204" pitchFamily="34" charset="0"/>
            </a:endParaRPr>
          </a:p>
          <a:p>
            <a:pPr marL="972820" lvl="3" indent="0">
              <a:lnSpc>
                <a:spcPct val="100000"/>
              </a:lnSpc>
              <a:spcBef>
                <a:spcPts val="0"/>
              </a:spcBef>
              <a:buNone/>
            </a:pPr>
            <a:endParaRPr lang="en-US" sz="2400" dirty="0"/>
          </a:p>
        </p:txBody>
      </p:sp>
    </p:spTree>
    <p:extLst>
      <p:ext uri="{BB962C8B-B14F-4D97-AF65-F5344CB8AC3E}">
        <p14:creationId xmlns:p14="http://schemas.microsoft.com/office/powerpoint/2010/main" val="34471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z="1100" smtClean="0"/>
              <a:pPr/>
              <a:t>14</a:t>
            </a:fld>
            <a:endParaRPr lang="en-US" sz="1100"/>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0" y="649541"/>
            <a:ext cx="7247822" cy="273110"/>
          </a:xfrm>
        </p:spPr>
        <p:txBody>
          <a:bodyPr/>
          <a:lstStyle/>
          <a:p>
            <a:r>
              <a:rPr lang="en-US" dirty="0"/>
              <a:t>Proponency Assistant Directorate / Army Office of the Chief of Chaplains</a:t>
            </a:r>
          </a:p>
          <a:p>
            <a:endParaRPr lang="en-US" dirty="0"/>
          </a:p>
        </p:txBody>
      </p:sp>
      <p:sp>
        <p:nvSpPr>
          <p:cNvPr id="6" name="Title 5"/>
          <p:cNvSpPr>
            <a:spLocks noGrp="1"/>
          </p:cNvSpPr>
          <p:nvPr>
            <p:ph type="title"/>
          </p:nvPr>
        </p:nvSpPr>
        <p:spPr>
          <a:xfrm>
            <a:off x="1" y="66749"/>
            <a:ext cx="7916090" cy="584238"/>
          </a:xfrm>
        </p:spPr>
        <p:txBody>
          <a:bodyPr/>
          <a:lstStyle/>
          <a:p>
            <a:r>
              <a:rPr lang="en-US" sz="2800" dirty="0"/>
              <a:t>Command Team: Can I decide RA requests?</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61610"/>
          </a:xfrm>
          <a:prstGeom prst="rect">
            <a:avLst/>
          </a:prstGeom>
          <a:solidFill>
            <a:srgbClr val="FFC000"/>
          </a:solidFill>
          <a:ln>
            <a:solidFill>
              <a:schemeClr val="tx1"/>
            </a:solidFill>
          </a:ln>
        </p:spPr>
        <p:txBody>
          <a:bodyPr wrap="square" lIns="91440" tIns="45720" rIns="91440" bIns="45720" rtlCol="0" anchor="t">
            <a:spAutoFit/>
          </a:bodyPr>
          <a:lstStyle/>
          <a:p>
            <a:endParaRPr lang="en-US" sz="11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38096"/>
            <a:ext cx="9144000" cy="5242163"/>
          </a:xfrm>
          <a:prstGeom prst="rect">
            <a:avLst/>
          </a:prstGeom>
          <a:ln w="38100">
            <a:solidFill>
              <a:schemeClr val="tx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0"/>
              </a:spcBef>
              <a:buNone/>
            </a:pPr>
            <a:endParaRPr lang="en-US" sz="1100" dirty="0">
              <a:latin typeface="US Army Light" panose="020B0506030202020204" pitchFamily="34" charset="0"/>
            </a:endParaRPr>
          </a:p>
        </p:txBody>
      </p:sp>
      <p:sp>
        <p:nvSpPr>
          <p:cNvPr id="14" name="TextBox 13">
            <a:extLst>
              <a:ext uri="{FF2B5EF4-FFF2-40B4-BE49-F238E27FC236}">
                <a16:creationId xmlns:a16="http://schemas.microsoft.com/office/drawing/2014/main" id="{E096672C-F560-4EEF-BAB8-0F584D7711F3}"/>
              </a:ext>
            </a:extLst>
          </p:cNvPr>
          <p:cNvSpPr txBox="1"/>
          <p:nvPr/>
        </p:nvSpPr>
        <p:spPr>
          <a:xfrm>
            <a:off x="0" y="1074679"/>
            <a:ext cx="9144000" cy="5416868"/>
          </a:xfrm>
          <a:prstGeom prst="rect">
            <a:avLst/>
          </a:prstGeom>
          <a:noFill/>
        </p:spPr>
        <p:txBody>
          <a:bodyPr wrap="square">
            <a:spAutoFit/>
          </a:bodyPr>
          <a:lstStyle/>
          <a:p>
            <a:pPr marR="0">
              <a:spcBef>
                <a:spcPts val="0"/>
              </a:spcBef>
              <a:spcAft>
                <a:spcPts val="0"/>
              </a:spcAft>
            </a:pPr>
            <a:r>
              <a:rPr lang="en-US" dirty="0">
                <a:latin typeface="US Army" panose="020B0506030202020204" pitchFamily="34" charset="0"/>
                <a:ea typeface="Calibri" panose="020F0502020204030204" pitchFamily="34" charset="0"/>
                <a:cs typeface="Arial" panose="020B0604020202020204" pitchFamily="34" charset="0"/>
              </a:rPr>
              <a:t>Decision Authority (DA) - Unit commander? GCMCA? DAG1? OTSG? (AR 600-20) </a:t>
            </a:r>
          </a:p>
          <a:p>
            <a:pPr marL="228600" marR="0">
              <a:spcBef>
                <a:spcPts val="0"/>
              </a:spcBef>
              <a:spcAft>
                <a:spcPts val="0"/>
              </a:spcAft>
              <a:tabLst>
                <a:tab pos="228600" algn="l"/>
                <a:tab pos="285750" algn="l"/>
              </a:tabLst>
            </a:pPr>
            <a:r>
              <a:rPr lang="en-US" sz="1000" dirty="0">
                <a:effectLst/>
                <a:latin typeface="US Army" panose="020B0506030202020204" pitchFamily="34" charset="0"/>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Lst>
            </a:pPr>
            <a:r>
              <a:rPr lang="en-US" sz="1800" u="sng" dirty="0">
                <a:effectLst/>
                <a:latin typeface="US Army" panose="020B0506030202020204" pitchFamily="34" charset="0"/>
                <a:ea typeface="Times New Roman" panose="02020603050405020304" pitchFamily="18" charset="0"/>
                <a:cs typeface="Times New Roman" panose="02020603050405020304" pitchFamily="18" charset="0"/>
              </a:rPr>
              <a:t>DA-NONE: Routine Requests where no waiver or unit command approval is required.</a:t>
            </a:r>
            <a:r>
              <a:rPr lang="en-US" sz="1800" b="1" dirty="0">
                <a:effectLst/>
                <a:latin typeface="US Army" panose="020B0506030202020204" pitchFamily="34" charset="0"/>
                <a:ea typeface="Times New Roman" panose="02020603050405020304" pitchFamily="18" charset="0"/>
                <a:cs typeface="Times New Roman" panose="02020603050405020304" pitchFamily="18" charset="0"/>
              </a:rPr>
              <a:t> </a:t>
            </a:r>
            <a:r>
              <a:rPr lang="en-US" sz="1800" dirty="0">
                <a:effectLst/>
                <a:latin typeface="US Army" panose="020B0506030202020204" pitchFamily="34" charset="0"/>
                <a:ea typeface="Times New Roman" panose="02020603050405020304" pitchFamily="18" charset="0"/>
                <a:cs typeface="Times New Roman" panose="02020603050405020304" pitchFamily="18" charset="0"/>
              </a:rPr>
              <a:t>Relates to issues specifically permitted by AR 670-1. Command approval is not required but should be aware.</a:t>
            </a:r>
            <a:r>
              <a:rPr lang="en-US" sz="1800" i="1" dirty="0">
                <a:effectLst/>
                <a:latin typeface="US Army" panose="020B0506030202020204" pitchFamily="34" charset="0"/>
                <a:ea typeface="Times New Roman" panose="02020603050405020304" pitchFamily="18" charset="0"/>
                <a:cs typeface="Times New Roman" panose="02020603050405020304" pitchFamily="18" charset="0"/>
              </a:rPr>
              <a:t> *This includes opportunity to participate in religious services, wear of religious bracelets, Kufi, Yarmulke, etc.</a:t>
            </a:r>
            <a:endParaRPr lang="en-US" sz="1800" dirty="0">
              <a:effectLst/>
              <a:latin typeface="US Army" panose="020B050603020202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1000" dirty="0">
                <a:effectLst/>
                <a:latin typeface="US Army" panose="020B0506030202020204" pitchFamily="34" charset="0"/>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Lst>
            </a:pPr>
            <a:r>
              <a:rPr lang="en-US" sz="1800" u="sng" cap="all" dirty="0">
                <a:effectLst/>
                <a:latin typeface="US Army" panose="020B0506030202020204" pitchFamily="34" charset="0"/>
                <a:ea typeface="Times New Roman" panose="02020603050405020304" pitchFamily="18" charset="0"/>
                <a:cs typeface="Times New Roman" panose="02020603050405020304" pitchFamily="18" charset="0"/>
              </a:rPr>
              <a:t>DA-Unit Commander</a:t>
            </a:r>
            <a:r>
              <a:rPr lang="en-US" sz="1800" u="sng" dirty="0">
                <a:effectLst/>
                <a:latin typeface="US Army" panose="020B0506030202020204" pitchFamily="34" charset="0"/>
                <a:ea typeface="Times New Roman" panose="02020603050405020304" pitchFamily="18" charset="0"/>
                <a:cs typeface="Times New Roman" panose="02020603050405020304" pitchFamily="18" charset="0"/>
              </a:rPr>
              <a:t>: Routine Requests where unit command approval is required, but not effected by AR 670-1.</a:t>
            </a:r>
            <a:r>
              <a:rPr lang="en-US" sz="1800" b="1" dirty="0">
                <a:effectLst/>
                <a:latin typeface="US Army" panose="020B0506030202020204" pitchFamily="34" charset="0"/>
                <a:ea typeface="Times New Roman" panose="02020603050405020304" pitchFamily="18" charset="0"/>
                <a:cs typeface="Times New Roman" panose="02020603050405020304" pitchFamily="18" charset="0"/>
              </a:rPr>
              <a:t> </a:t>
            </a:r>
            <a:r>
              <a:rPr lang="en-US" sz="1800" dirty="0">
                <a:effectLst/>
                <a:latin typeface="US Army" panose="020B0506030202020204" pitchFamily="34" charset="0"/>
                <a:ea typeface="Times New Roman" panose="02020603050405020304" pitchFamily="18" charset="0"/>
                <a:cs typeface="Times New Roman" panose="02020603050405020304" pitchFamily="18" charset="0"/>
              </a:rPr>
              <a:t>Unit commanders may approve formal or informal waiver/exception from standards/uniformity rather than waiver from Army-wide policy/regulations. </a:t>
            </a:r>
            <a:r>
              <a:rPr lang="en-US" sz="1800" i="1" dirty="0">
                <a:effectLst/>
                <a:latin typeface="US Army" panose="020B0506030202020204" pitchFamily="34" charset="0"/>
                <a:ea typeface="Times New Roman" panose="02020603050405020304" pitchFamily="18" charset="0"/>
                <a:cs typeface="Times New Roman" panose="02020603050405020304" pitchFamily="18" charset="0"/>
              </a:rPr>
              <a:t>*i.e. temporary or permanent adjustments to work and duty rosters/schedules, wear of long APFT pants during PT, Religious MREs, etc.</a:t>
            </a:r>
            <a:endParaRPr lang="en-US" sz="1800" dirty="0">
              <a:effectLst/>
              <a:latin typeface="US Army" panose="020B050603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effectLst/>
                <a:latin typeface="US Army" panose="020B0506030202020204" pitchFamily="34" charset="0"/>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Lst>
            </a:pPr>
            <a:r>
              <a:rPr lang="en-US" sz="1800" u="sng" dirty="0">
                <a:effectLst/>
                <a:latin typeface="US Army" panose="020B0506030202020204" pitchFamily="34" charset="0"/>
                <a:ea typeface="Times New Roman" panose="02020603050405020304" pitchFamily="18" charset="0"/>
                <a:cs typeface="Times New Roman" panose="02020603050405020304" pitchFamily="18" charset="0"/>
              </a:rPr>
              <a:t>DA-GCMCA:</a:t>
            </a:r>
            <a:r>
              <a:rPr lang="en-US" sz="1800" i="1" u="sng" dirty="0">
                <a:effectLst/>
                <a:latin typeface="US Army" panose="020B0506030202020204" pitchFamily="34" charset="0"/>
                <a:ea typeface="Times New Roman" panose="02020603050405020304" pitchFamily="18" charset="0"/>
                <a:cs typeface="Times New Roman" panose="02020603050405020304" pitchFamily="18" charset="0"/>
              </a:rPr>
              <a:t> </a:t>
            </a:r>
            <a:r>
              <a:rPr lang="en-US" sz="1800" u="sng" dirty="0">
                <a:effectLst/>
                <a:latin typeface="US Army" panose="020B0506030202020204" pitchFamily="34" charset="0"/>
                <a:ea typeface="Times New Roman" panose="02020603050405020304" pitchFamily="18" charset="0"/>
                <a:cs typeface="Times New Roman" panose="02020603050405020304" pitchFamily="18" charset="0"/>
              </a:rPr>
              <a:t>Uniform and Grooming Requests requiring approval by GCMCA</a:t>
            </a:r>
            <a:r>
              <a:rPr lang="en-US" sz="1800" b="1" u="sng" dirty="0">
                <a:effectLst/>
                <a:latin typeface="US Army" panose="020B0506030202020204" pitchFamily="34" charset="0"/>
                <a:ea typeface="Times New Roman" panose="02020603050405020304" pitchFamily="18" charset="0"/>
                <a:cs typeface="Times New Roman" panose="02020603050405020304" pitchFamily="18" charset="0"/>
              </a:rPr>
              <a:t>. </a:t>
            </a:r>
            <a:r>
              <a:rPr lang="en-US" sz="1800" dirty="0">
                <a:effectLst/>
                <a:latin typeface="US Army" panose="020B0506030202020204" pitchFamily="34" charset="0"/>
                <a:ea typeface="Times New Roman" panose="02020603050405020304" pitchFamily="18" charset="0"/>
                <a:cs typeface="Times New Roman" panose="02020603050405020304" pitchFamily="18" charset="0"/>
              </a:rPr>
              <a:t>Uniform and Grooming Standard Waivers for hijabs, beards, turbans </a:t>
            </a:r>
            <a:r>
              <a:rPr lang="en-US" sz="1800" u="sng" dirty="0">
                <a:effectLst/>
                <a:latin typeface="US Army" panose="020B0506030202020204" pitchFamily="34" charset="0"/>
                <a:ea typeface="Times New Roman" panose="02020603050405020304" pitchFamily="18" charset="0"/>
                <a:cs typeface="Times New Roman" panose="02020603050405020304" pitchFamily="18" charset="0"/>
              </a:rPr>
              <a:t>IAW AR 600-20 and AR 670-1.</a:t>
            </a:r>
            <a:endParaRPr lang="en-US" sz="1800" dirty="0">
              <a:effectLst/>
              <a:latin typeface="US Army" panose="020B050603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effectLst/>
                <a:latin typeface="US Army" panose="020B0506030202020204" pitchFamily="34" charset="0"/>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Lst>
            </a:pPr>
            <a:r>
              <a:rPr lang="en-US" sz="1800" u="sng" dirty="0">
                <a:effectLst/>
                <a:latin typeface="US Army" panose="020B0506030202020204" pitchFamily="34" charset="0"/>
                <a:ea typeface="Times New Roman" panose="02020603050405020304" pitchFamily="18" charset="0"/>
                <a:cs typeface="Times New Roman" panose="02020603050405020304" pitchFamily="18" charset="0"/>
              </a:rPr>
              <a:t>DA-HQDA: Uniform and Grooming Requests requiring approval by Secretary of the Army or other</a:t>
            </a:r>
            <a:r>
              <a:rPr lang="en-US" sz="1800" b="1" u="sng" dirty="0">
                <a:effectLst/>
                <a:latin typeface="US Army" panose="020B0506030202020204" pitchFamily="34" charset="0"/>
                <a:ea typeface="Times New Roman" panose="02020603050405020304" pitchFamily="18" charset="0"/>
                <a:cs typeface="Times New Roman" panose="02020603050405020304" pitchFamily="18" charset="0"/>
              </a:rPr>
              <a:t> </a:t>
            </a:r>
            <a:r>
              <a:rPr lang="en-US" sz="1800" u="sng" dirty="0">
                <a:effectLst/>
                <a:latin typeface="US Army" panose="020B0506030202020204" pitchFamily="34" charset="0"/>
                <a:ea typeface="Times New Roman" panose="02020603050405020304" pitchFamily="18" charset="0"/>
                <a:cs typeface="Times New Roman" panose="02020603050405020304" pitchFamily="18" charset="0"/>
              </a:rPr>
              <a:t>*</a:t>
            </a:r>
            <a:r>
              <a:rPr lang="en-US" sz="1800" dirty="0">
                <a:effectLst/>
                <a:latin typeface="US Army" panose="020B0506030202020204" pitchFamily="34" charset="0"/>
                <a:ea typeface="Times New Roman" panose="02020603050405020304" pitchFamily="18" charset="0"/>
                <a:cs typeface="Times New Roman" panose="02020603050405020304" pitchFamily="18" charset="0"/>
              </a:rPr>
              <a:t>This includes requests of Army-wide policies/regulations exceeding GCMCA approval authority.  *</a:t>
            </a:r>
            <a:r>
              <a:rPr lang="en-US" sz="1800" i="1" dirty="0">
                <a:effectLst/>
                <a:latin typeface="US Army" panose="020B0506030202020204" pitchFamily="34" charset="0"/>
                <a:ea typeface="Times New Roman" panose="02020603050405020304" pitchFamily="18" charset="0"/>
                <a:cs typeface="Times New Roman" panose="02020603050405020304" pitchFamily="18" charset="0"/>
              </a:rPr>
              <a:t>i.e. Surgeon General - Medical Boards, immunizations, DAG1 - beard length exceeding 2”, uncut hair, Jewish </a:t>
            </a:r>
            <a:r>
              <a:rPr lang="en-US" sz="1800" i="1" dirty="0" err="1">
                <a:effectLst/>
                <a:latin typeface="US Army" panose="020B0506030202020204" pitchFamily="34" charset="0"/>
                <a:ea typeface="Times New Roman" panose="02020603050405020304" pitchFamily="18" charset="0"/>
                <a:cs typeface="Times New Roman" panose="02020603050405020304" pitchFamily="18" charset="0"/>
              </a:rPr>
              <a:t>payots</a:t>
            </a:r>
            <a:r>
              <a:rPr lang="en-US" sz="1800" i="1" dirty="0">
                <a:effectLst/>
                <a:latin typeface="US Army" panose="020B0506030202020204" pitchFamily="34" charset="0"/>
                <a:ea typeface="Times New Roman" panose="02020603050405020304" pitchFamily="18" charset="0"/>
                <a:cs typeface="Times New Roman" panose="02020603050405020304" pitchFamily="18" charset="0"/>
              </a:rPr>
              <a:t> (ringlets), head coverings exceeding AR 670-1, etc.</a:t>
            </a:r>
            <a:endParaRPr lang="en-US" dirty="0">
              <a:effectLst/>
              <a:latin typeface="US Army" panose="020B050603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745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a:extLst>
              <a:ext uri="{FF2B5EF4-FFF2-40B4-BE49-F238E27FC236}">
                <a16:creationId xmlns:a16="http://schemas.microsoft.com/office/drawing/2014/main" id="{667DEA56-5B1A-448D-AE08-E36A92B7F50B}"/>
              </a:ext>
            </a:extLst>
          </p:cNvPr>
          <p:cNvSpPr txBox="1">
            <a:spLocks/>
          </p:cNvSpPr>
          <p:nvPr/>
        </p:nvSpPr>
        <p:spPr>
          <a:xfrm>
            <a:off x="0" y="1094901"/>
            <a:ext cx="9453366" cy="55570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1370" lvl="2" indent="-285750">
              <a:lnSpc>
                <a:spcPct val="150000"/>
              </a:lnSpc>
              <a:spcBef>
                <a:spcPts val="0"/>
              </a:spcBef>
            </a:pPr>
            <a:r>
              <a:rPr lang="en-US" sz="2400" dirty="0"/>
              <a:t>AR 600-20 directs RA Process and Authorities</a:t>
            </a:r>
          </a:p>
          <a:p>
            <a:pPr marL="801370" lvl="2" indent="-285750">
              <a:lnSpc>
                <a:spcPct val="150000"/>
              </a:lnSpc>
              <a:spcBef>
                <a:spcPts val="0"/>
              </a:spcBef>
            </a:pPr>
            <a:r>
              <a:rPr lang="en-US" sz="2400" dirty="0"/>
              <a:t>Chaplains are the Command Team’s religion SME</a:t>
            </a:r>
          </a:p>
          <a:p>
            <a:pPr marL="801370" lvl="2" indent="-285750">
              <a:lnSpc>
                <a:spcPct val="150000"/>
              </a:lnSpc>
              <a:spcBef>
                <a:spcPts val="0"/>
              </a:spcBef>
            </a:pPr>
            <a:r>
              <a:rPr lang="en-US" sz="2400" dirty="0"/>
              <a:t>RFRA is the RA Standard</a:t>
            </a:r>
          </a:p>
          <a:p>
            <a:pPr marL="801370" lvl="2" indent="-285750">
              <a:lnSpc>
                <a:spcPct val="150000"/>
              </a:lnSpc>
              <a:spcBef>
                <a:spcPts val="0"/>
              </a:spcBef>
            </a:pPr>
            <a:r>
              <a:rPr lang="en-US" sz="2400" dirty="0"/>
              <a:t>Legal and Regulatory Foundation</a:t>
            </a:r>
          </a:p>
          <a:p>
            <a:pPr marL="801370" lvl="2" indent="-285750">
              <a:lnSpc>
                <a:spcPct val="150000"/>
              </a:lnSpc>
              <a:spcBef>
                <a:spcPts val="0"/>
              </a:spcBef>
            </a:pPr>
            <a:r>
              <a:rPr lang="en-US" sz="2400" dirty="0"/>
              <a:t>Religion</a:t>
            </a:r>
          </a:p>
          <a:p>
            <a:pPr marL="801370" lvl="2" indent="-285750">
              <a:lnSpc>
                <a:spcPct val="150000"/>
              </a:lnSpc>
              <a:spcBef>
                <a:spcPts val="0"/>
              </a:spcBef>
            </a:pPr>
            <a:r>
              <a:rPr lang="en-US" sz="2400" dirty="0"/>
              <a:t>Sincerity</a:t>
            </a:r>
          </a:p>
          <a:p>
            <a:pPr marL="801370" lvl="2" indent="-285750">
              <a:lnSpc>
                <a:spcPct val="150000"/>
              </a:lnSpc>
              <a:spcBef>
                <a:spcPts val="0"/>
              </a:spcBef>
            </a:pPr>
            <a:r>
              <a:rPr lang="en-US" sz="2400" dirty="0"/>
              <a:t>RA Decision Authorities</a:t>
            </a:r>
          </a:p>
        </p:txBody>
      </p:sp>
      <p:sp>
        <p:nvSpPr>
          <p:cNvPr id="3" name="Slide Number Placeholder 2"/>
          <p:cNvSpPr>
            <a:spLocks noGrp="1"/>
          </p:cNvSpPr>
          <p:nvPr>
            <p:ph type="sldNum" sz="quarter" idx="12"/>
          </p:nvPr>
        </p:nvSpPr>
        <p:spPr/>
        <p:txBody>
          <a:bodyPr/>
          <a:lstStyle/>
          <a:p>
            <a:fld id="{486883CC-8FE0-48B2-AFDD-ECB6A95AA855}" type="slidenum">
              <a:rPr lang="en-US" smtClean="0"/>
              <a:pPr/>
              <a:t>15</a:t>
            </a:fld>
            <a:endParaRPr lang="en-US"/>
          </a:p>
        </p:txBody>
      </p:sp>
      <p:sp>
        <p:nvSpPr>
          <p:cNvPr id="4" name="Footer Placeholder 3"/>
          <p:cNvSpPr>
            <a:spLocks noGrp="1"/>
          </p:cNvSpPr>
          <p:nvPr>
            <p:ph type="ftr" sz="quarter" idx="4294967295"/>
          </p:nvPr>
        </p:nvSpPr>
        <p:spPr/>
        <p:txBody>
          <a:bodyPr/>
          <a:lstStyle/>
          <a:p>
            <a:r>
              <a:rPr lang="en-US"/>
              <a:t>UNCLASSIFIED // PRE-DECISIONAL // FOUO</a:t>
            </a:r>
          </a:p>
        </p:txBody>
      </p:sp>
      <p:sp>
        <p:nvSpPr>
          <p:cNvPr id="6" name="Title 5"/>
          <p:cNvSpPr>
            <a:spLocks noGrp="1"/>
          </p:cNvSpPr>
          <p:nvPr>
            <p:ph type="title"/>
          </p:nvPr>
        </p:nvSpPr>
        <p:spPr/>
        <p:txBody>
          <a:bodyPr/>
          <a:lstStyle/>
          <a:p>
            <a:r>
              <a:rPr lang="en-US" dirty="0"/>
              <a:t>Summary</a:t>
            </a:r>
          </a:p>
        </p:txBody>
      </p:sp>
      <p:sp>
        <p:nvSpPr>
          <p:cNvPr id="2" name="Text Placeholder 1"/>
          <p:cNvSpPr>
            <a:spLocks noGrp="1"/>
          </p:cNvSpPr>
          <p:nvPr>
            <p:ph type="body" sz="quarter" idx="16"/>
          </p:nvPr>
        </p:nvSpPr>
        <p:spPr/>
        <p:txBody>
          <a:bodyPr/>
          <a:lstStyle/>
          <a:p>
            <a:r>
              <a:rPr lang="en-US" dirty="0"/>
              <a:t>POLICY AND GOVERNMENT AFFAIRS DIVISION</a:t>
            </a:r>
          </a:p>
        </p:txBody>
      </p:sp>
    </p:spTree>
    <p:extLst>
      <p:ext uri="{BB962C8B-B14F-4D97-AF65-F5344CB8AC3E}">
        <p14:creationId xmlns:p14="http://schemas.microsoft.com/office/powerpoint/2010/main" val="3308011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C989-D0F8-481E-9CC5-02CBFECEEF15}"/>
              </a:ext>
            </a:extLst>
          </p:cNvPr>
          <p:cNvSpPr>
            <a:spLocks noGrp="1"/>
          </p:cNvSpPr>
          <p:nvPr>
            <p:ph type="title"/>
          </p:nvPr>
        </p:nvSpPr>
        <p:spPr/>
        <p:txBody>
          <a:bodyPr/>
          <a:lstStyle/>
          <a:p>
            <a:pPr algn="ctr"/>
            <a:r>
              <a:rPr lang="en-US" dirty="0">
                <a:latin typeface="US Army" panose="020B0506030202020204" pitchFamily="34" charset="0"/>
              </a:rPr>
              <a:t>End</a:t>
            </a:r>
          </a:p>
        </p:txBody>
      </p:sp>
    </p:spTree>
    <p:extLst>
      <p:ext uri="{BB962C8B-B14F-4D97-AF65-F5344CB8AC3E}">
        <p14:creationId xmlns:p14="http://schemas.microsoft.com/office/powerpoint/2010/main" val="1746375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a:extLst>
              <a:ext uri="{FF2B5EF4-FFF2-40B4-BE49-F238E27FC236}">
                <a16:creationId xmlns:a16="http://schemas.microsoft.com/office/drawing/2014/main" id="{667DEA56-5B1A-448D-AE08-E36A92B7F50B}"/>
              </a:ext>
            </a:extLst>
          </p:cNvPr>
          <p:cNvSpPr txBox="1">
            <a:spLocks/>
          </p:cNvSpPr>
          <p:nvPr/>
        </p:nvSpPr>
        <p:spPr>
          <a:xfrm>
            <a:off x="0" y="1094901"/>
            <a:ext cx="9453366" cy="55570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1370" lvl="2" indent="-285750">
              <a:lnSpc>
                <a:spcPct val="150000"/>
              </a:lnSpc>
              <a:spcBef>
                <a:spcPts val="0"/>
              </a:spcBef>
            </a:pPr>
            <a:r>
              <a:rPr lang="en-US" sz="2400" dirty="0"/>
              <a:t>AR 600-20 directs RA Process and Authorities</a:t>
            </a:r>
          </a:p>
          <a:p>
            <a:pPr marL="801370" lvl="2" indent="-285750">
              <a:lnSpc>
                <a:spcPct val="150000"/>
              </a:lnSpc>
              <a:spcBef>
                <a:spcPts val="0"/>
              </a:spcBef>
            </a:pPr>
            <a:r>
              <a:rPr lang="en-US" sz="2400" dirty="0"/>
              <a:t>Chaplains are the Command Team’s religion SME</a:t>
            </a:r>
          </a:p>
          <a:p>
            <a:pPr marL="801370" lvl="2" indent="-285750">
              <a:lnSpc>
                <a:spcPct val="150000"/>
              </a:lnSpc>
              <a:spcBef>
                <a:spcPts val="0"/>
              </a:spcBef>
            </a:pPr>
            <a:r>
              <a:rPr lang="en-US" sz="2400" dirty="0"/>
              <a:t>RFRA is the RA Standard</a:t>
            </a:r>
          </a:p>
          <a:p>
            <a:pPr marL="801370" lvl="2" indent="-285750">
              <a:lnSpc>
                <a:spcPct val="150000"/>
              </a:lnSpc>
              <a:spcBef>
                <a:spcPts val="0"/>
              </a:spcBef>
            </a:pPr>
            <a:r>
              <a:rPr lang="en-US" sz="2400" dirty="0"/>
              <a:t>Legal and Regulatory Foundation</a:t>
            </a:r>
          </a:p>
          <a:p>
            <a:pPr marL="801370" lvl="2" indent="-285750">
              <a:lnSpc>
                <a:spcPct val="150000"/>
              </a:lnSpc>
              <a:spcBef>
                <a:spcPts val="0"/>
              </a:spcBef>
            </a:pPr>
            <a:r>
              <a:rPr lang="en-US" sz="2400" dirty="0"/>
              <a:t>Religion</a:t>
            </a:r>
          </a:p>
          <a:p>
            <a:pPr marL="801370" lvl="2" indent="-285750">
              <a:lnSpc>
                <a:spcPct val="150000"/>
              </a:lnSpc>
              <a:spcBef>
                <a:spcPts val="0"/>
              </a:spcBef>
            </a:pPr>
            <a:r>
              <a:rPr lang="en-US" sz="2400" dirty="0"/>
              <a:t>Sincerity</a:t>
            </a:r>
          </a:p>
          <a:p>
            <a:pPr marL="801370" lvl="2" indent="-285750">
              <a:lnSpc>
                <a:spcPct val="150000"/>
              </a:lnSpc>
              <a:spcBef>
                <a:spcPts val="0"/>
              </a:spcBef>
            </a:pPr>
            <a:r>
              <a:rPr lang="en-US" sz="2400" dirty="0"/>
              <a:t>RA Decision Authorities</a:t>
            </a:r>
          </a:p>
          <a:p>
            <a:pPr marL="515620" lvl="2" indent="0">
              <a:lnSpc>
                <a:spcPct val="150000"/>
              </a:lnSpc>
              <a:spcBef>
                <a:spcPts val="0"/>
              </a:spcBef>
              <a:buNone/>
            </a:pPr>
            <a:endParaRPr lang="en-US" sz="2400" dirty="0"/>
          </a:p>
          <a:p>
            <a:pPr marL="801370" lvl="2" indent="-285750">
              <a:lnSpc>
                <a:spcPct val="150000"/>
              </a:lnSpc>
              <a:spcBef>
                <a:spcPts val="0"/>
              </a:spcBef>
            </a:pPr>
            <a:endParaRPr lang="en-US" sz="2400" dirty="0"/>
          </a:p>
        </p:txBody>
      </p:sp>
      <p:sp>
        <p:nvSpPr>
          <p:cNvPr id="3" name="Slide Number Placeholder 2"/>
          <p:cNvSpPr>
            <a:spLocks noGrp="1"/>
          </p:cNvSpPr>
          <p:nvPr>
            <p:ph type="sldNum" sz="quarter" idx="12"/>
          </p:nvPr>
        </p:nvSpPr>
        <p:spPr/>
        <p:txBody>
          <a:bodyPr/>
          <a:lstStyle/>
          <a:p>
            <a:fld id="{486883CC-8FE0-48B2-AFDD-ECB6A95AA855}" type="slidenum">
              <a:rPr lang="en-US" smtClean="0"/>
              <a:pPr/>
              <a:t>2</a:t>
            </a:fld>
            <a:endParaRPr lang="en-US"/>
          </a:p>
        </p:txBody>
      </p:sp>
      <p:sp>
        <p:nvSpPr>
          <p:cNvPr id="4" name="Footer Placeholder 3"/>
          <p:cNvSpPr>
            <a:spLocks noGrp="1"/>
          </p:cNvSpPr>
          <p:nvPr>
            <p:ph type="ftr" sz="quarter" idx="4294967295"/>
          </p:nvPr>
        </p:nvSpPr>
        <p:spPr/>
        <p:txBody>
          <a:bodyPr/>
          <a:lstStyle/>
          <a:p>
            <a:r>
              <a:rPr lang="en-US"/>
              <a:t>UNCLASSIFIED // PRE-DECISIONAL // FOUO</a:t>
            </a:r>
          </a:p>
        </p:txBody>
      </p:sp>
      <p:sp>
        <p:nvSpPr>
          <p:cNvPr id="6" name="Title 5"/>
          <p:cNvSpPr>
            <a:spLocks noGrp="1"/>
          </p:cNvSpPr>
          <p:nvPr>
            <p:ph type="title"/>
          </p:nvPr>
        </p:nvSpPr>
        <p:spPr/>
        <p:txBody>
          <a:bodyPr/>
          <a:lstStyle/>
          <a:p>
            <a:r>
              <a:rPr lang="en-US" dirty="0"/>
              <a:t>AGENDA</a:t>
            </a:r>
          </a:p>
        </p:txBody>
      </p:sp>
      <p:sp>
        <p:nvSpPr>
          <p:cNvPr id="2" name="Text Placeholder 1"/>
          <p:cNvSpPr>
            <a:spLocks noGrp="1"/>
          </p:cNvSpPr>
          <p:nvPr>
            <p:ph type="body" sz="quarter" idx="16"/>
          </p:nvPr>
        </p:nvSpPr>
        <p:spPr/>
        <p:txBody>
          <a:bodyPr/>
          <a:lstStyle/>
          <a:p>
            <a:r>
              <a:rPr lang="en-US" dirty="0"/>
              <a:t>PROPONENCY ASSISTANT DIRECTORATE</a:t>
            </a:r>
          </a:p>
        </p:txBody>
      </p:sp>
    </p:spTree>
    <p:extLst>
      <p:ext uri="{BB962C8B-B14F-4D97-AF65-F5344CB8AC3E}">
        <p14:creationId xmlns:p14="http://schemas.microsoft.com/office/powerpoint/2010/main" val="346287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z="1100" smtClean="0"/>
              <a:pPr/>
              <a:t>3</a:t>
            </a:fld>
            <a:endParaRPr lang="en-US" sz="1100"/>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0" y="649541"/>
            <a:ext cx="7247822" cy="273110"/>
          </a:xfrm>
        </p:spPr>
        <p:txBody>
          <a:bodyPr/>
          <a:lstStyle/>
          <a:p>
            <a:r>
              <a:rPr lang="en-US" dirty="0"/>
              <a:t>Proponency Assistant Directorate / Army Office of the Chief of Chaplains</a:t>
            </a:r>
          </a:p>
          <a:p>
            <a:endParaRPr lang="en-US" dirty="0"/>
          </a:p>
        </p:txBody>
      </p:sp>
      <p:sp>
        <p:nvSpPr>
          <p:cNvPr id="6" name="Title 5"/>
          <p:cNvSpPr>
            <a:spLocks noGrp="1"/>
          </p:cNvSpPr>
          <p:nvPr>
            <p:ph type="title"/>
          </p:nvPr>
        </p:nvSpPr>
        <p:spPr>
          <a:xfrm>
            <a:off x="1" y="66749"/>
            <a:ext cx="7916090" cy="584238"/>
          </a:xfrm>
        </p:spPr>
        <p:txBody>
          <a:bodyPr/>
          <a:lstStyle/>
          <a:p>
            <a:r>
              <a:rPr lang="en-US" sz="2800" dirty="0"/>
              <a:t>BLUF: RA for Command Teams</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61610"/>
          </a:xfrm>
          <a:prstGeom prst="rect">
            <a:avLst/>
          </a:prstGeom>
          <a:solidFill>
            <a:srgbClr val="FFC000"/>
          </a:solidFill>
          <a:ln>
            <a:solidFill>
              <a:schemeClr val="tx1"/>
            </a:solidFill>
          </a:ln>
        </p:spPr>
        <p:txBody>
          <a:bodyPr wrap="square" lIns="91440" tIns="45720" rIns="91440" bIns="45720" rtlCol="0" anchor="t">
            <a:spAutoFit/>
          </a:bodyPr>
          <a:lstStyle/>
          <a:p>
            <a:endParaRPr lang="en-US" sz="11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38096"/>
            <a:ext cx="9144000" cy="5242163"/>
          </a:xfrm>
          <a:prstGeom prst="rect">
            <a:avLst/>
          </a:prstGeom>
          <a:ln w="38100">
            <a:solidFill>
              <a:schemeClr val="tx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0"/>
              </a:spcBef>
              <a:buNone/>
            </a:pPr>
            <a:endParaRPr lang="en-US" sz="1100" dirty="0">
              <a:latin typeface="US Army Light" panose="020B0506030202020204" pitchFamily="34" charset="0"/>
            </a:endParaRPr>
          </a:p>
        </p:txBody>
      </p:sp>
      <p:sp>
        <p:nvSpPr>
          <p:cNvPr id="14" name="TextBox 13">
            <a:extLst>
              <a:ext uri="{FF2B5EF4-FFF2-40B4-BE49-F238E27FC236}">
                <a16:creationId xmlns:a16="http://schemas.microsoft.com/office/drawing/2014/main" id="{E096672C-F560-4EEF-BAB8-0F584D7711F3}"/>
              </a:ext>
            </a:extLst>
          </p:cNvPr>
          <p:cNvSpPr txBox="1"/>
          <p:nvPr/>
        </p:nvSpPr>
        <p:spPr>
          <a:xfrm>
            <a:off x="0" y="1153335"/>
            <a:ext cx="9144000" cy="5078313"/>
          </a:xfrm>
          <a:prstGeom prst="rect">
            <a:avLst/>
          </a:prstGeom>
          <a:noFill/>
        </p:spPr>
        <p:txBody>
          <a:bodyPr wrap="square">
            <a:spAutoFit/>
          </a:bodyPr>
          <a:lstStyle/>
          <a:p>
            <a:pPr marR="0">
              <a:spcBef>
                <a:spcPts val="0"/>
              </a:spcBef>
              <a:spcAft>
                <a:spcPts val="0"/>
              </a:spcAft>
            </a:pPr>
            <a:r>
              <a:rPr lang="en-US" dirty="0">
                <a:effectLst/>
                <a:latin typeface="US Army" panose="020B0506030202020204" pitchFamily="34" charset="0"/>
                <a:ea typeface="Calibri" panose="020F0502020204030204" pitchFamily="34" charset="0"/>
                <a:cs typeface="Arial" panose="020B0604020202020204" pitchFamily="34" charset="0"/>
              </a:rPr>
              <a:t>1. </a:t>
            </a:r>
            <a:r>
              <a:rPr lang="en-US" u="sng" dirty="0">
                <a:effectLst/>
                <a:latin typeface="US Army" panose="020B0506030202020204" pitchFamily="34" charset="0"/>
                <a:ea typeface="Calibri" panose="020F0502020204030204" pitchFamily="34" charset="0"/>
                <a:cs typeface="Arial" panose="020B0604020202020204" pitchFamily="34" charset="0"/>
              </a:rPr>
              <a:t>AR 600-20 directs RA Process and Authorities</a:t>
            </a:r>
          </a:p>
          <a:p>
            <a:pPr marL="511175" marR="0" indent="-285750">
              <a:spcBef>
                <a:spcPts val="0"/>
              </a:spcBef>
              <a:spcAft>
                <a:spcPts val="0"/>
              </a:spcAft>
              <a:buFont typeface="Arial" panose="020B0604020202020204" pitchFamily="34" charset="0"/>
              <a:buChar char="•"/>
            </a:pPr>
            <a:r>
              <a:rPr lang="en-US" dirty="0">
                <a:latin typeface="US Army" panose="020B0506030202020204" pitchFamily="34" charset="0"/>
                <a:cs typeface="Arial" panose="020B0604020202020204" pitchFamily="34" charset="0"/>
              </a:rPr>
              <a:t>AR 60-20 allows 30 days from Soldier’s request to GCMCA decision</a:t>
            </a:r>
          </a:p>
          <a:p>
            <a:pPr marL="511175" indent="-285750">
              <a:buFont typeface="Arial" panose="020B0604020202020204" pitchFamily="34" charset="0"/>
              <a:buChar char="•"/>
            </a:pPr>
            <a:r>
              <a:rPr lang="en-US" dirty="0">
                <a:effectLst/>
                <a:latin typeface="US Army" panose="020B0506030202020204" pitchFamily="34" charset="0"/>
                <a:ea typeface="Times New Roman" panose="02020603050405020304" pitchFamily="18" charset="0"/>
              </a:rPr>
              <a:t>RA is a commander’s responsibility and a readiness issue. </a:t>
            </a:r>
            <a:r>
              <a:rPr lang="en-US" dirty="0">
                <a:latin typeface="US Army" panose="020B0506030202020204" pitchFamily="34" charset="0"/>
              </a:rPr>
              <a:t>RA enhances mission accomplishment, sustains positive command climate, and fosters respect </a:t>
            </a:r>
          </a:p>
          <a:p>
            <a:pPr marL="511175" indent="-285750">
              <a:buFont typeface="Arial" panose="020B0604020202020204" pitchFamily="34" charset="0"/>
              <a:buChar char="•"/>
            </a:pPr>
            <a:r>
              <a:rPr lang="en-US" dirty="0">
                <a:latin typeface="US Army" panose="020B0506030202020204" pitchFamily="34" charset="0"/>
                <a:ea typeface="Calibri" panose="020F0502020204030204" pitchFamily="34" charset="0"/>
                <a:cs typeface="Arial" panose="020B0604020202020204" pitchFamily="34" charset="0"/>
              </a:rPr>
              <a:t>Decision Authority - Unit commander? GCMCA? DAG1? OTSG? </a:t>
            </a:r>
          </a:p>
          <a:p>
            <a:pPr marR="0" lvl="0">
              <a:spcBef>
                <a:spcPts val="0"/>
              </a:spcBef>
              <a:spcAft>
                <a:spcPts val="0"/>
              </a:spcAft>
            </a:pPr>
            <a:endParaRPr lang="en-US" dirty="0">
              <a:effectLst/>
              <a:latin typeface="US Army" panose="020B050603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dirty="0">
                <a:latin typeface="US Army" panose="020B0506030202020204" pitchFamily="34" charset="0"/>
                <a:ea typeface="Calibri" panose="020F0502020204030204" pitchFamily="34" charset="0"/>
                <a:cs typeface="Arial" panose="020B0604020202020204" pitchFamily="34" charset="0"/>
              </a:rPr>
              <a:t>2. </a:t>
            </a:r>
            <a:r>
              <a:rPr lang="en-US" u="sng" dirty="0">
                <a:latin typeface="US Army" panose="020B0506030202020204" pitchFamily="34" charset="0"/>
                <a:ea typeface="Calibri" panose="020F0502020204030204" pitchFamily="34" charset="0"/>
                <a:cs typeface="Arial" panose="020B0604020202020204" pitchFamily="34" charset="0"/>
              </a:rPr>
              <a:t>Chaplains are the command team’s religion SME</a:t>
            </a:r>
          </a:p>
          <a:p>
            <a:pPr marL="511175" marR="0" lvl="0" indent="-285750">
              <a:spcBef>
                <a:spcPts val="0"/>
              </a:spcBef>
              <a:spcAft>
                <a:spcPts val="0"/>
              </a:spcAft>
              <a:buFont typeface="Arial" panose="020B0604020202020204" pitchFamily="34" charset="0"/>
              <a:buChar char="•"/>
            </a:pPr>
            <a:r>
              <a:rPr lang="en-US" dirty="0">
                <a:latin typeface="US Army" panose="020B0506030202020204" pitchFamily="34" charset="0"/>
                <a:ea typeface="Calibri" panose="020F0502020204030204" pitchFamily="34" charset="0"/>
                <a:cs typeface="Arial" panose="020B0604020202020204" pitchFamily="34" charset="0"/>
              </a:rPr>
              <a:t>Chaplains advise Army command teams on military religious exercise</a:t>
            </a:r>
          </a:p>
          <a:p>
            <a:pPr marL="511175" marR="0" lvl="0" indent="-285750">
              <a:spcBef>
                <a:spcPts val="0"/>
              </a:spcBef>
              <a:spcAft>
                <a:spcPts val="0"/>
              </a:spcAft>
              <a:buFont typeface="Arial" panose="020B0604020202020204" pitchFamily="34" charset="0"/>
              <a:buChar char="•"/>
            </a:pPr>
            <a:r>
              <a:rPr lang="en-US" dirty="0">
                <a:effectLst/>
                <a:latin typeface="US Army" panose="020B0506030202020204" pitchFamily="34" charset="0"/>
                <a:ea typeface="Calibri" panose="020F0502020204030204" pitchFamily="34" charset="0"/>
                <a:cs typeface="Arial" panose="020B0604020202020204" pitchFamily="34" charset="0"/>
              </a:rPr>
              <a:t>Chaplains determine if requestor demonstrates religious basis and sincerity of belief</a:t>
            </a:r>
          </a:p>
          <a:p>
            <a:pPr marL="511175" marR="0" lvl="0" indent="-285750">
              <a:spcBef>
                <a:spcPts val="0"/>
              </a:spcBef>
              <a:spcAft>
                <a:spcPts val="0"/>
              </a:spcAft>
              <a:buFont typeface="Arial" panose="020B0604020202020204" pitchFamily="34" charset="0"/>
              <a:buChar char="•"/>
            </a:pPr>
            <a:r>
              <a:rPr lang="en-US" dirty="0">
                <a:effectLst/>
                <a:latin typeface="US Army" panose="020B0506030202020204" pitchFamily="34" charset="0"/>
                <a:ea typeface="Calibri" panose="020F0502020204030204" pitchFamily="34" charset="0"/>
                <a:cs typeface="Arial" panose="020B0604020202020204" pitchFamily="34" charset="0"/>
              </a:rPr>
              <a:t>RA request requires a chaplain formal interview and memorandum</a:t>
            </a:r>
          </a:p>
          <a:p>
            <a:pPr marR="0" lvl="0">
              <a:spcBef>
                <a:spcPts val="0"/>
              </a:spcBef>
              <a:spcAft>
                <a:spcPts val="0"/>
              </a:spcAft>
            </a:pPr>
            <a:endParaRPr lang="en-US" dirty="0">
              <a:latin typeface="US Army" panose="020B0506030202020204" pitchFamily="34" charset="0"/>
              <a:ea typeface="Calibri" panose="020F0502020204030204" pitchFamily="34" charset="0"/>
              <a:cs typeface="Arial" panose="020B0604020202020204" pitchFamily="34" charset="0"/>
            </a:endParaRPr>
          </a:p>
          <a:p>
            <a:r>
              <a:rPr lang="en-US" dirty="0">
                <a:effectLst/>
                <a:latin typeface="US Army" panose="020B0506030202020204" pitchFamily="34" charset="0"/>
                <a:ea typeface="Calibri" panose="020F0502020204030204" pitchFamily="34" charset="0"/>
                <a:cs typeface="Arial" panose="020B0604020202020204" pitchFamily="34" charset="0"/>
              </a:rPr>
              <a:t>3. </a:t>
            </a:r>
            <a:r>
              <a:rPr lang="en-US" u="sng" dirty="0">
                <a:latin typeface="US Army" panose="020B0506030202020204" pitchFamily="34" charset="0"/>
                <a:ea typeface="Calibri" panose="020F0502020204030204" pitchFamily="34" charset="0"/>
                <a:cs typeface="Arial" panose="020B0604020202020204" pitchFamily="34" charset="0"/>
              </a:rPr>
              <a:t>Religious Freedom Restoration Act (RFRA) is the RA Standard</a:t>
            </a:r>
          </a:p>
          <a:p>
            <a:pPr marL="511175" marR="0" lvl="0" indent="-285750">
              <a:spcBef>
                <a:spcPts val="0"/>
              </a:spcBef>
              <a:spcAft>
                <a:spcPts val="0"/>
              </a:spcAft>
              <a:buFont typeface="Arial" panose="020B0604020202020204" pitchFamily="34" charset="0"/>
              <a:buChar char="•"/>
            </a:pPr>
            <a:r>
              <a:rPr lang="en-US" dirty="0">
                <a:latin typeface="US Army" panose="020B0506030202020204" pitchFamily="34" charset="0"/>
                <a:ea typeface="Calibri" panose="020F0502020204030204" pitchFamily="34" charset="0"/>
                <a:cs typeface="Arial" panose="020B0604020202020204" pitchFamily="34" charset="0"/>
              </a:rPr>
              <a:t>The individual’s connection with the divine is the religious standard, and not an established religion’s standard</a:t>
            </a:r>
          </a:p>
          <a:p>
            <a:pPr marL="511175" marR="0" lvl="0" indent="-285750">
              <a:spcBef>
                <a:spcPts val="0"/>
              </a:spcBef>
              <a:spcAft>
                <a:spcPts val="0"/>
              </a:spcAft>
              <a:buFont typeface="Arial" panose="020B0604020202020204" pitchFamily="34" charset="0"/>
              <a:buChar char="•"/>
            </a:pPr>
            <a:r>
              <a:rPr lang="en-US" dirty="0">
                <a:latin typeface="US Army" panose="020B0506030202020204" pitchFamily="34" charset="0"/>
                <a:ea typeface="Calibri" panose="020F0502020204030204" pitchFamily="34" charset="0"/>
                <a:cs typeface="Arial" panose="020B0604020202020204" pitchFamily="34" charset="0"/>
              </a:rPr>
              <a:t>Criteria for religion demonstrates: 1) Transcendence, 2) Comprehensive Belief System; 3) External signs of devotion and ritual with moral code</a:t>
            </a:r>
          </a:p>
          <a:p>
            <a:pPr marL="511175" marR="0" lvl="0" indent="-285750">
              <a:spcBef>
                <a:spcPts val="0"/>
              </a:spcBef>
              <a:spcAft>
                <a:spcPts val="0"/>
              </a:spcAft>
              <a:buFont typeface="Arial" panose="020B0604020202020204" pitchFamily="34" charset="0"/>
              <a:buChar char="•"/>
            </a:pPr>
            <a:r>
              <a:rPr lang="en-US" dirty="0">
                <a:latin typeface="US Army" panose="020B0506030202020204" pitchFamily="34" charset="0"/>
                <a:ea typeface="Calibri" panose="020F0502020204030204" pitchFamily="34" charset="0"/>
                <a:cs typeface="Arial" panose="020B0604020202020204" pitchFamily="34" charset="0"/>
              </a:rPr>
              <a:t>Sincerity is congruence of faith and practice. Indicators/discriminators can include duration, community participation, religious leader endorsement, whole of life impact</a:t>
            </a:r>
          </a:p>
        </p:txBody>
      </p:sp>
      <p:sp>
        <p:nvSpPr>
          <p:cNvPr id="2" name="TextBox 1">
            <a:extLst>
              <a:ext uri="{FF2B5EF4-FFF2-40B4-BE49-F238E27FC236}">
                <a16:creationId xmlns:a16="http://schemas.microsoft.com/office/drawing/2014/main" id="{36D5C79E-D852-4684-934F-D55D84B2B007}"/>
              </a:ext>
            </a:extLst>
          </p:cNvPr>
          <p:cNvSpPr txBox="1"/>
          <p:nvPr/>
        </p:nvSpPr>
        <p:spPr>
          <a:xfrm>
            <a:off x="8176" y="6641870"/>
            <a:ext cx="7170822" cy="215444"/>
          </a:xfrm>
          <a:prstGeom prst="rect">
            <a:avLst/>
          </a:prstGeom>
          <a:noFill/>
        </p:spPr>
        <p:txBody>
          <a:bodyPr wrap="square" rtlCol="0">
            <a:spAutoFit/>
          </a:bodyPr>
          <a:lstStyle/>
          <a:p>
            <a:r>
              <a:rPr lang="en-US" sz="800" dirty="0">
                <a:solidFill>
                  <a:schemeClr val="bg1"/>
                </a:solidFill>
                <a:latin typeface=" Arial"/>
              </a:rPr>
              <a:t>POC: CH (LTC) William A. Martin/OCCH RA Officer, William.a.martin2.mil@army.mil</a:t>
            </a:r>
          </a:p>
        </p:txBody>
      </p:sp>
    </p:spTree>
    <p:extLst>
      <p:ext uri="{BB962C8B-B14F-4D97-AF65-F5344CB8AC3E}">
        <p14:creationId xmlns:p14="http://schemas.microsoft.com/office/powerpoint/2010/main" val="99037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4</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p:txBody>
          <a:bodyPr/>
          <a:lstStyle/>
          <a:p>
            <a:r>
              <a:rPr lang="en-US" dirty="0"/>
              <a:t>PROPONENCY ASSISTANT DIRECTORATE</a:t>
            </a:r>
          </a:p>
          <a:p>
            <a:endParaRPr lang="en-US" dirty="0"/>
          </a:p>
        </p:txBody>
      </p:sp>
      <p:sp>
        <p:nvSpPr>
          <p:cNvPr id="6" name="Title 5"/>
          <p:cNvSpPr>
            <a:spLocks noGrp="1"/>
          </p:cNvSpPr>
          <p:nvPr>
            <p:ph type="title"/>
          </p:nvPr>
        </p:nvSpPr>
        <p:spPr/>
        <p:txBody>
          <a:bodyPr/>
          <a:lstStyle/>
          <a:p>
            <a:r>
              <a:rPr lang="en-US" sz="3100" dirty="0"/>
              <a:t>Religious Accommodation Law</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35357"/>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cs typeface="Arial" panose="020B0604020202020204" pitchFamily="34" charset="0"/>
              </a:rPr>
              <a:t>Religious Freedom Restoration Act</a:t>
            </a:r>
            <a:r>
              <a:rPr lang="en-US" dirty="0">
                <a:cs typeface="Arial" panose="020B0604020202020204" pitchFamily="34" charset="0"/>
              </a:rPr>
              <a:t> (</a:t>
            </a:r>
            <a:r>
              <a:rPr lang="en-US" b="1" dirty="0">
                <a:cs typeface="Arial" panose="020B0604020202020204" pitchFamily="34" charset="0"/>
              </a:rPr>
              <a:t>RFRA</a:t>
            </a:r>
            <a:r>
              <a:rPr lang="en-US" dirty="0">
                <a:cs typeface="Arial" panose="020B0604020202020204" pitchFamily="34" charset="0"/>
              </a:rPr>
              <a:t>), 42 U.S.C. § 2000bb</a:t>
            </a:r>
          </a:p>
          <a:p>
            <a:pPr marL="0" indent="0">
              <a:buNone/>
            </a:pPr>
            <a:endParaRPr lang="en-US" sz="1000"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The government </a:t>
            </a:r>
            <a:r>
              <a:rPr lang="en-US" u="sng" dirty="0">
                <a:cs typeface="Arial" panose="020B0604020202020204" pitchFamily="34" charset="0"/>
              </a:rPr>
              <a:t>may</a:t>
            </a:r>
            <a:r>
              <a:rPr lang="en-US" dirty="0">
                <a:cs typeface="Arial" panose="020B0604020202020204" pitchFamily="34" charset="0"/>
              </a:rPr>
              <a:t> substantially burden a person’s </a:t>
            </a:r>
            <a:r>
              <a:rPr lang="en-US" b="1" dirty="0">
                <a:cs typeface="Arial" panose="020B0604020202020204" pitchFamily="34" charset="0"/>
              </a:rPr>
              <a:t>exercise of religion </a:t>
            </a:r>
          </a:p>
          <a:p>
            <a:pPr marL="285750" indent="-285750">
              <a:buFont typeface="Arial" panose="020B0604020202020204" pitchFamily="34" charset="0"/>
              <a:buChar char="•"/>
            </a:pPr>
            <a:r>
              <a:rPr lang="en-US" b="1" dirty="0">
                <a:cs typeface="Arial" panose="020B0604020202020204" pitchFamily="34" charset="0"/>
              </a:rPr>
              <a:t>But…</a:t>
            </a:r>
            <a:r>
              <a:rPr lang="en-US" dirty="0">
                <a:cs typeface="Arial" panose="020B0604020202020204" pitchFamily="34" charset="0"/>
              </a:rPr>
              <a:t>if it furthers of a </a:t>
            </a:r>
            <a:r>
              <a:rPr lang="en-US" b="1" dirty="0">
                <a:cs typeface="Arial" panose="020B0604020202020204" pitchFamily="34" charset="0"/>
              </a:rPr>
              <a:t>compelling governmental interest</a:t>
            </a:r>
            <a:r>
              <a:rPr lang="en-US" dirty="0">
                <a:cs typeface="Arial" panose="020B0604020202020204" pitchFamily="34" charset="0"/>
              </a:rPr>
              <a:t> </a:t>
            </a:r>
          </a:p>
          <a:p>
            <a:pPr marL="285750" indent="-285750">
              <a:buFont typeface="Arial" panose="020B0604020202020204" pitchFamily="34" charset="0"/>
              <a:buChar char="•"/>
            </a:pPr>
            <a:r>
              <a:rPr lang="en-US" dirty="0">
                <a:cs typeface="Arial" panose="020B0604020202020204" pitchFamily="34" charset="0"/>
              </a:rPr>
              <a:t>And…is the </a:t>
            </a:r>
            <a:r>
              <a:rPr lang="en-US" b="1" dirty="0">
                <a:cs typeface="Arial" panose="020B0604020202020204" pitchFamily="34" charset="0"/>
              </a:rPr>
              <a:t>least restrictive means </a:t>
            </a:r>
            <a:r>
              <a:rPr lang="en-US" dirty="0">
                <a:cs typeface="Arial" panose="020B0604020202020204" pitchFamily="34" charset="0"/>
              </a:rPr>
              <a:t>of furthering that compelling governmental interest.</a:t>
            </a:r>
          </a:p>
        </p:txBody>
      </p:sp>
    </p:spTree>
    <p:extLst>
      <p:ext uri="{BB962C8B-B14F-4D97-AF65-F5344CB8AC3E}">
        <p14:creationId xmlns:p14="http://schemas.microsoft.com/office/powerpoint/2010/main" val="173291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5</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p:txBody>
          <a:bodyPr/>
          <a:lstStyle/>
          <a:p>
            <a:r>
              <a:rPr lang="en-US" dirty="0"/>
              <a:t>PROPONENCY ASSISTANT DIRECTORATE</a:t>
            </a:r>
          </a:p>
          <a:p>
            <a:endParaRPr lang="en-US" dirty="0"/>
          </a:p>
        </p:txBody>
      </p:sp>
      <p:sp>
        <p:nvSpPr>
          <p:cNvPr id="6" name="Title 5"/>
          <p:cNvSpPr>
            <a:spLocks noGrp="1"/>
          </p:cNvSpPr>
          <p:nvPr>
            <p:ph type="title"/>
          </p:nvPr>
        </p:nvSpPr>
        <p:spPr/>
        <p:txBody>
          <a:bodyPr/>
          <a:lstStyle/>
          <a:p>
            <a:r>
              <a:rPr lang="en-US" sz="3100" dirty="0"/>
              <a:t>Religious Accommodation Law</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35357"/>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u="sng" dirty="0">
                <a:cs typeface="Arial" panose="020B0604020202020204" pitchFamily="34" charset="0"/>
              </a:rPr>
              <a:t>Four Legs of RFRA</a:t>
            </a:r>
            <a:r>
              <a:rPr lang="en-US" dirty="0">
                <a:cs typeface="Arial" panose="020B0604020202020204" pitchFamily="34" charset="0"/>
              </a:rPr>
              <a:t> (&amp; Responsible party)</a:t>
            </a:r>
          </a:p>
          <a:p>
            <a:pPr marL="0" indent="0">
              <a:buNone/>
            </a:pPr>
            <a:endParaRPr lang="en-US" dirty="0">
              <a:cs typeface="Arial" panose="020B0604020202020204" pitchFamily="34" charset="0"/>
            </a:endParaRPr>
          </a:p>
          <a:p>
            <a:pPr marL="284163" lvl="1" indent="0">
              <a:buNone/>
            </a:pPr>
            <a:r>
              <a:rPr lang="en-US" sz="2400" dirty="0">
                <a:cs typeface="Arial" panose="020B0604020202020204" pitchFamily="34" charset="0"/>
              </a:rPr>
              <a:t>1) Demonstrate Religious Nature (Soldier)</a:t>
            </a:r>
          </a:p>
          <a:p>
            <a:pPr marL="284163" lvl="1" indent="0">
              <a:buNone/>
            </a:pPr>
            <a:r>
              <a:rPr lang="en-US" sz="2400" dirty="0">
                <a:cs typeface="Arial" panose="020B0604020202020204" pitchFamily="34" charset="0"/>
              </a:rPr>
              <a:t>2) Demonstrate Sincerity of Belief (Soldier)</a:t>
            </a:r>
          </a:p>
          <a:p>
            <a:pPr marL="284163" lvl="1" indent="0">
              <a:buNone/>
            </a:pPr>
            <a:r>
              <a:rPr lang="en-US" sz="2400" dirty="0">
                <a:cs typeface="Arial" panose="020B0604020202020204" pitchFamily="34" charset="0"/>
              </a:rPr>
              <a:t>3) Determine Compelling Government Interest (Army)</a:t>
            </a:r>
          </a:p>
          <a:p>
            <a:pPr marL="284163" lvl="1" indent="0">
              <a:buNone/>
            </a:pPr>
            <a:r>
              <a:rPr lang="en-US" sz="2400" dirty="0">
                <a:cs typeface="Arial" panose="020B0604020202020204" pitchFamily="34" charset="0"/>
              </a:rPr>
              <a:t>3) Determine Least Restrictive Means (Army)</a:t>
            </a:r>
          </a:p>
        </p:txBody>
      </p:sp>
    </p:spTree>
    <p:extLst>
      <p:ext uri="{BB962C8B-B14F-4D97-AF65-F5344CB8AC3E}">
        <p14:creationId xmlns:p14="http://schemas.microsoft.com/office/powerpoint/2010/main" val="150729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6</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p:txBody>
          <a:bodyPr/>
          <a:lstStyle/>
          <a:p>
            <a:r>
              <a:rPr lang="en-US" dirty="0"/>
              <a:t>PROPONENCY ASSISTANT DIRECTORATE</a:t>
            </a:r>
          </a:p>
          <a:p>
            <a:endParaRPr lang="en-US" dirty="0"/>
          </a:p>
        </p:txBody>
      </p:sp>
      <p:sp>
        <p:nvSpPr>
          <p:cNvPr id="6" name="Title 5"/>
          <p:cNvSpPr>
            <a:spLocks noGrp="1"/>
          </p:cNvSpPr>
          <p:nvPr>
            <p:ph type="title"/>
          </p:nvPr>
        </p:nvSpPr>
        <p:spPr/>
        <p:txBody>
          <a:bodyPr/>
          <a:lstStyle/>
          <a:p>
            <a:r>
              <a:rPr lang="en-US" sz="3100" dirty="0"/>
              <a:t>Religious Accommodation Law</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65161"/>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60"/>
              </a:spcBef>
              <a:buNone/>
              <a:tabLst>
                <a:tab pos="260985" algn="l"/>
              </a:tabLst>
            </a:pPr>
            <a:r>
              <a:rPr lang="en-US" spc="-5" dirty="0">
                <a:ea typeface="Arial" panose="020B0604020202020204" pitchFamily="34" charset="0"/>
                <a:cs typeface="Times New Roman" panose="02020603050405020304" pitchFamily="18" charset="0"/>
              </a:rPr>
              <a:t>Legal Support to RFRA</a:t>
            </a:r>
          </a:p>
          <a:p>
            <a:pPr marL="0" indent="0">
              <a:spcBef>
                <a:spcPts val="360"/>
              </a:spcBef>
              <a:buNone/>
              <a:tabLst>
                <a:tab pos="260985" algn="l"/>
              </a:tabLst>
            </a:pPr>
            <a:endParaRPr lang="en-US" u="sng" spc="-5" dirty="0">
              <a:ea typeface="Arial" panose="020B0604020202020204" pitchFamily="34" charset="0"/>
              <a:cs typeface="Times New Roman" panose="02020603050405020304" pitchFamily="18" charset="0"/>
            </a:endParaRPr>
          </a:p>
          <a:p>
            <a:pPr>
              <a:spcBef>
                <a:spcPts val="360"/>
              </a:spcBef>
              <a:tabLst>
                <a:tab pos="260985" algn="l"/>
              </a:tabLst>
            </a:pPr>
            <a:r>
              <a:rPr lang="en-US" u="sng" spc="-5" dirty="0">
                <a:ea typeface="Arial" panose="020B0604020202020204" pitchFamily="34" charset="0"/>
                <a:cs typeface="Times New Roman" panose="02020603050405020304" pitchFamily="18" charset="0"/>
              </a:rPr>
              <a:t>POTUS Executive</a:t>
            </a:r>
            <a:r>
              <a:rPr lang="en-US" u="sng" dirty="0">
                <a:ea typeface="Arial" panose="020B0604020202020204" pitchFamily="34" charset="0"/>
                <a:cs typeface="Times New Roman" panose="02020603050405020304" pitchFamily="18" charset="0"/>
              </a:rPr>
              <a:t> </a:t>
            </a:r>
            <a:r>
              <a:rPr lang="en-US" u="sng" spc="-5" dirty="0">
                <a:ea typeface="Arial" panose="020B0604020202020204" pitchFamily="34" charset="0"/>
                <a:cs typeface="Times New Roman" panose="02020603050405020304" pitchFamily="18" charset="0"/>
              </a:rPr>
              <a:t>Order</a:t>
            </a:r>
            <a:r>
              <a:rPr lang="en-US" u="sng" spc="5" dirty="0">
                <a:ea typeface="Arial" panose="020B0604020202020204" pitchFamily="34" charset="0"/>
                <a:cs typeface="Times New Roman" panose="02020603050405020304" pitchFamily="18" charset="0"/>
              </a:rPr>
              <a:t> (EO) </a:t>
            </a:r>
            <a:r>
              <a:rPr lang="en-US" u="sng" spc="-5" dirty="0">
                <a:ea typeface="Arial" panose="020B0604020202020204" pitchFamily="34" charset="0"/>
                <a:cs typeface="Times New Roman" panose="02020603050405020304" pitchFamily="18" charset="0"/>
              </a:rPr>
              <a:t>13798</a:t>
            </a:r>
            <a:r>
              <a:rPr lang="en-US" spc="-5" dirty="0">
                <a:ea typeface="Arial" panose="020B0604020202020204" pitchFamily="34" charset="0"/>
                <a:cs typeface="Times New Roman" panose="02020603050405020304" pitchFamily="18" charset="0"/>
              </a:rPr>
              <a:t> (2017) </a:t>
            </a:r>
          </a:p>
          <a:p>
            <a:pPr marL="568325" indent="-334963">
              <a:spcBef>
                <a:spcPts val="360"/>
              </a:spcBef>
              <a:buFont typeface="Wingdings" panose="05000000000000000000" pitchFamily="2" charset="2"/>
              <a:buChar char="ü"/>
              <a:tabLst>
                <a:tab pos="457200" algn="l"/>
              </a:tabLst>
            </a:pPr>
            <a:r>
              <a:rPr lang="en-US" spc="-5" dirty="0">
                <a:ea typeface="Arial" panose="020B0604020202020204" pitchFamily="34" charset="0"/>
                <a:cs typeface="Times New Roman" panose="02020603050405020304" pitchFamily="18" charset="0"/>
              </a:rPr>
              <a:t>Requires DOD to “</a:t>
            </a:r>
            <a:r>
              <a:rPr lang="en-US" dirty="0">
                <a:effectLst/>
                <a:ea typeface="Calibri" panose="020F0502020204030204" pitchFamily="34" charset="0"/>
              </a:rPr>
              <a:t>vigorously enforce” Federal law’s robust protections for religious freedoms within the greatest extent possible</a:t>
            </a:r>
            <a:endParaRPr lang="en-US" spc="-5" dirty="0">
              <a:ea typeface="Arial" panose="020B0604020202020204" pitchFamily="34" charset="0"/>
              <a:cs typeface="Times New Roman" panose="02020603050405020304" pitchFamily="18" charset="0"/>
            </a:endParaRPr>
          </a:p>
          <a:p>
            <a:pPr>
              <a:spcBef>
                <a:spcPts val="360"/>
              </a:spcBef>
              <a:tabLst>
                <a:tab pos="260985" algn="l"/>
              </a:tabLst>
            </a:pPr>
            <a:endParaRPr lang="en-US" u="sng" spc="-5" dirty="0">
              <a:cs typeface="Times New Roman" panose="02020603050405020304" pitchFamily="18" charset="0"/>
            </a:endParaRPr>
          </a:p>
          <a:p>
            <a:pPr>
              <a:spcBef>
                <a:spcPts val="360"/>
              </a:spcBef>
              <a:tabLst>
                <a:tab pos="260985" algn="l"/>
              </a:tabLst>
            </a:pPr>
            <a:r>
              <a:rPr lang="en-US" u="sng" dirty="0">
                <a:cs typeface="Arial" panose="020B0604020202020204" pitchFamily="34" charset="0"/>
              </a:rPr>
              <a:t>The 6 Oct 2017 AG Memo</a:t>
            </a:r>
            <a:r>
              <a:rPr lang="en-US" b="1" dirty="0">
                <a:cs typeface="Arial" panose="020B0604020202020204" pitchFamily="34" charset="0"/>
              </a:rPr>
              <a:t> </a:t>
            </a:r>
            <a:r>
              <a:rPr lang="en-US" dirty="0">
                <a:cs typeface="Arial" panose="020B0604020202020204" pitchFamily="34" charset="0"/>
              </a:rPr>
              <a:t>(Implementing EO 13798) – </a:t>
            </a:r>
          </a:p>
          <a:p>
            <a:pPr marL="568325" indent="-334963">
              <a:spcBef>
                <a:spcPts val="360"/>
              </a:spcBef>
              <a:buFont typeface="Wingdings" panose="05000000000000000000" pitchFamily="2" charset="2"/>
              <a:buChar char="ü"/>
              <a:tabLst>
                <a:tab pos="260985" algn="l"/>
              </a:tabLst>
            </a:pPr>
            <a:r>
              <a:rPr lang="en-US" b="1" dirty="0">
                <a:effectLst/>
                <a:ea typeface="Calibri" panose="020F0502020204030204" pitchFamily="34" charset="0"/>
                <a:cs typeface="Times New Roman" panose="02020603050405020304" pitchFamily="18" charset="0"/>
              </a:rPr>
              <a:t>Under RFRA, the free exercise of religion </a:t>
            </a:r>
            <a:r>
              <a:rPr lang="en-US" dirty="0">
                <a:effectLst/>
                <a:ea typeface="Calibri" panose="020F0502020204030204" pitchFamily="34" charset="0"/>
                <a:cs typeface="Times New Roman" panose="02020603050405020304" pitchFamily="18" charset="0"/>
              </a:rPr>
              <a:t>includes the right to </a:t>
            </a:r>
            <a:r>
              <a:rPr lang="en-US" i="1" dirty="0">
                <a:effectLst/>
                <a:ea typeface="Calibri" panose="020F0502020204030204" pitchFamily="34" charset="0"/>
                <a:cs typeface="Times New Roman" panose="02020603050405020304" pitchFamily="18" charset="0"/>
              </a:rPr>
              <a:t>act</a:t>
            </a:r>
            <a:r>
              <a:rPr lang="en-US" b="1" i="1" dirty="0">
                <a:effectLst/>
                <a:ea typeface="Calibri" panose="020F0502020204030204" pitchFamily="34" charset="0"/>
                <a:cs typeface="Times New Roman" panose="02020603050405020304" pitchFamily="18" charset="0"/>
              </a:rPr>
              <a:t> or abstain </a:t>
            </a:r>
            <a:r>
              <a:rPr lang="en-US" dirty="0">
                <a:effectLst/>
                <a:ea typeface="Calibri" panose="020F0502020204030204" pitchFamily="34" charset="0"/>
                <a:cs typeface="Times New Roman" panose="02020603050405020304" pitchFamily="18" charset="0"/>
              </a:rPr>
              <a:t>from action in accordance with one’s religious beliefs.</a:t>
            </a:r>
          </a:p>
          <a:p>
            <a:pPr>
              <a:spcBef>
                <a:spcPts val="360"/>
              </a:spcBef>
              <a:tabLst>
                <a:tab pos="260985" algn="l"/>
              </a:tabLst>
            </a:pPr>
            <a:endParaRPr lang="en-US" dirty="0">
              <a:cs typeface="Arial" panose="020B0604020202020204" pitchFamily="34" charset="0"/>
            </a:endParaRPr>
          </a:p>
        </p:txBody>
      </p:sp>
    </p:spTree>
    <p:extLst>
      <p:ext uri="{BB962C8B-B14F-4D97-AF65-F5344CB8AC3E}">
        <p14:creationId xmlns:p14="http://schemas.microsoft.com/office/powerpoint/2010/main" val="427047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7</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p:txBody>
          <a:bodyPr/>
          <a:lstStyle/>
          <a:p>
            <a:r>
              <a:rPr lang="en-US" dirty="0"/>
              <a:t>PROPONENCY ASSISTANT DIRECTORATE</a:t>
            </a:r>
          </a:p>
          <a:p>
            <a:endParaRPr lang="en-US" dirty="0"/>
          </a:p>
        </p:txBody>
      </p:sp>
      <p:sp>
        <p:nvSpPr>
          <p:cNvPr id="6" name="Title 5"/>
          <p:cNvSpPr>
            <a:spLocks noGrp="1"/>
          </p:cNvSpPr>
          <p:nvPr>
            <p:ph type="title"/>
          </p:nvPr>
        </p:nvSpPr>
        <p:spPr/>
        <p:txBody>
          <a:bodyPr/>
          <a:lstStyle/>
          <a:p>
            <a:r>
              <a:rPr lang="en-US" sz="3100" dirty="0"/>
              <a:t>Religious Accommodation Policy</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96287"/>
            <a:ext cx="9144000" cy="51333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marR="445770" indent="-283464">
              <a:spcBef>
                <a:spcPts val="0"/>
              </a:spcBef>
              <a:spcAft>
                <a:spcPts val="1000"/>
              </a:spcAft>
              <a:defRPr/>
            </a:pPr>
            <a:r>
              <a:rPr lang="en-US" u="sng" dirty="0">
                <a:solidFill>
                  <a:prstClr val="black"/>
                </a:solidFill>
                <a:ea typeface="Calibri" panose="020F0502020204030204" pitchFamily="34" charset="0"/>
                <a:cs typeface="Arial" panose="020B0604020202020204" pitchFamily="34" charset="0"/>
              </a:rPr>
              <a:t>DoDI 1300.17</a:t>
            </a:r>
            <a:r>
              <a:rPr lang="en-US" dirty="0">
                <a:solidFill>
                  <a:prstClr val="black"/>
                </a:solidFill>
                <a:ea typeface="Calibri" panose="020F0502020204030204" pitchFamily="34" charset="0"/>
                <a:cs typeface="Arial" panose="020B0604020202020204" pitchFamily="34" charset="0"/>
              </a:rPr>
              <a:t> </a:t>
            </a:r>
          </a:p>
          <a:p>
            <a:pPr marL="0" marR="445770" indent="284163">
              <a:spcBef>
                <a:spcPts val="0"/>
              </a:spcBef>
              <a:spcAft>
                <a:spcPts val="1000"/>
              </a:spcAft>
              <a:buNone/>
              <a:defRPr/>
            </a:pPr>
            <a:r>
              <a:rPr lang="en-US" dirty="0">
                <a:solidFill>
                  <a:prstClr val="black"/>
                </a:solidFill>
                <a:cs typeface="Arial" panose="020B0604020202020204" pitchFamily="34" charset="0"/>
              </a:rPr>
              <a:t>1) Service members have the right to observe the tenets of their religion</a:t>
            </a:r>
          </a:p>
          <a:p>
            <a:pPr marL="0" marR="445770" indent="284163">
              <a:spcBef>
                <a:spcPts val="0"/>
              </a:spcBef>
              <a:spcAft>
                <a:spcPts val="1000"/>
              </a:spcAft>
              <a:buNone/>
              <a:defRPr/>
            </a:pPr>
            <a:r>
              <a:rPr lang="en-US" dirty="0">
                <a:solidFill>
                  <a:prstClr val="black"/>
                </a:solidFill>
                <a:cs typeface="Arial" panose="020B0604020202020204" pitchFamily="34" charset="0"/>
              </a:rPr>
              <a:t>2) The DoD must approve unless the government demonstrates there is a compelling interest not to</a:t>
            </a:r>
          </a:p>
          <a:p>
            <a:pPr marL="0" marR="445770" indent="284163">
              <a:spcBef>
                <a:spcPts val="0"/>
              </a:spcBef>
              <a:spcAft>
                <a:spcPts val="1000"/>
              </a:spcAft>
              <a:buNone/>
              <a:defRPr/>
            </a:pPr>
            <a:endParaRPr lang="en-US" dirty="0">
              <a:solidFill>
                <a:prstClr val="black"/>
              </a:solidFill>
              <a:cs typeface="Arial" panose="020B0604020202020204" pitchFamily="34" charset="0"/>
            </a:endParaRPr>
          </a:p>
          <a:p>
            <a:pPr marL="283464" marR="445770" indent="-283464">
              <a:spcBef>
                <a:spcPts val="0"/>
              </a:spcBef>
              <a:spcAft>
                <a:spcPts val="1000"/>
              </a:spcAft>
              <a:defRPr/>
            </a:pPr>
            <a:r>
              <a:rPr lang="en-US" u="sng" dirty="0">
                <a:cs typeface="Arial" panose="020B0604020202020204" pitchFamily="34" charset="0"/>
              </a:rPr>
              <a:t>AR 600-20</a:t>
            </a:r>
          </a:p>
          <a:p>
            <a:pPr marL="0" marR="445770" indent="284163">
              <a:spcBef>
                <a:spcPts val="0"/>
              </a:spcBef>
              <a:spcAft>
                <a:spcPts val="1000"/>
              </a:spcAft>
              <a:buNone/>
              <a:defRPr/>
            </a:pPr>
            <a:r>
              <a:rPr lang="en-US" dirty="0">
                <a:cs typeface="Arial" panose="020B0604020202020204" pitchFamily="34" charset="0"/>
              </a:rPr>
              <a:t>1) Soldiers may submit r</a:t>
            </a:r>
            <a:r>
              <a:rPr lang="en-US" dirty="0">
                <a:ea typeface="Calibri" panose="020F0502020204030204" pitchFamily="34" charset="0"/>
              </a:rPr>
              <a:t>equests for religious accommodations </a:t>
            </a:r>
            <a:r>
              <a:rPr lang="en-US" dirty="0">
                <a:effectLst/>
                <a:ea typeface="Calibri" panose="020F0502020204030204" pitchFamily="34" charset="0"/>
              </a:rPr>
              <a:t>for RA from any </a:t>
            </a:r>
            <a:r>
              <a:rPr lang="en-US" i="1" dirty="0">
                <a:effectLst/>
                <a:ea typeface="Calibri" panose="020F0502020204030204" pitchFamily="34" charset="0"/>
              </a:rPr>
              <a:t>military policy, practice, or duty  </a:t>
            </a:r>
          </a:p>
          <a:p>
            <a:pPr marL="0" marR="445770" indent="284163">
              <a:spcBef>
                <a:spcPts val="0"/>
              </a:spcBef>
              <a:spcAft>
                <a:spcPts val="1000"/>
              </a:spcAft>
              <a:buNone/>
              <a:defRPr/>
            </a:pPr>
            <a:r>
              <a:rPr lang="en-US" dirty="0">
                <a:ea typeface="Calibri" panose="020F0502020204030204" pitchFamily="34" charset="0"/>
              </a:rPr>
              <a:t>2) The Soldier must demonstrate that those policies, practices or duties </a:t>
            </a:r>
            <a:r>
              <a:rPr lang="en-US" dirty="0">
                <a:effectLst/>
                <a:ea typeface="Calibri" panose="020F0502020204030204" pitchFamily="34" charset="0"/>
              </a:rPr>
              <a:t>substantially burden that </a:t>
            </a:r>
            <a:r>
              <a:rPr lang="en-US" dirty="0">
                <a:ea typeface="Calibri" panose="020F0502020204030204" pitchFamily="34" charset="0"/>
              </a:rPr>
              <a:t>Soldier’s</a:t>
            </a:r>
            <a:r>
              <a:rPr lang="en-US" dirty="0">
                <a:effectLst/>
                <a:ea typeface="Calibri" panose="020F0502020204030204" pitchFamily="34" charset="0"/>
              </a:rPr>
              <a:t> exercise of religion</a:t>
            </a:r>
            <a:endParaRPr lang="en-US" dirty="0">
              <a:cs typeface="Arial" panose="020B0604020202020204" pitchFamily="34" charset="0"/>
            </a:endParaRPr>
          </a:p>
        </p:txBody>
      </p:sp>
    </p:spTree>
    <p:extLst>
      <p:ext uri="{BB962C8B-B14F-4D97-AF65-F5344CB8AC3E}">
        <p14:creationId xmlns:p14="http://schemas.microsoft.com/office/powerpoint/2010/main" val="56184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5249" y="1080412"/>
            <a:ext cx="9144000" cy="3843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u="sng" kern="0" dirty="0">
                <a:cs typeface="Arial" panose="020B0604020202020204" pitchFamily="34" charset="0"/>
              </a:rPr>
              <a:t>Court’s </a:t>
            </a:r>
            <a:r>
              <a:rPr lang="en-US" sz="2400" i="1" u="sng" kern="0" dirty="0">
                <a:cs typeface="Arial" panose="020B0604020202020204" pitchFamily="34" charset="0"/>
              </a:rPr>
              <a:t>Religion</a:t>
            </a:r>
            <a:r>
              <a:rPr lang="en-US" sz="2400" u="sng" kern="0" dirty="0">
                <a:cs typeface="Arial" panose="020B0604020202020204" pitchFamily="34" charset="0"/>
              </a:rPr>
              <a:t> Definition</a:t>
            </a:r>
            <a:r>
              <a:rPr lang="en-US" sz="2400" kern="0" dirty="0">
                <a:cs typeface="Arial" panose="020B0604020202020204" pitchFamily="34" charset="0"/>
              </a:rPr>
              <a:t> </a:t>
            </a:r>
            <a:r>
              <a:rPr lang="en-US" kern="0" dirty="0">
                <a:cs typeface="Arial" panose="020B0604020202020204" pitchFamily="34" charset="0"/>
              </a:rPr>
              <a:t>(Civil Rights Act, Title VII, Section 12-IA1)</a:t>
            </a:r>
            <a:endParaRPr lang="en-US" sz="2400" kern="0" dirty="0">
              <a:cs typeface="Arial" panose="020B0604020202020204" pitchFamily="34" charset="0"/>
            </a:endParaRPr>
          </a:p>
          <a:p>
            <a:pPr marL="0" indent="0">
              <a:lnSpc>
                <a:spcPct val="100000"/>
              </a:lnSpc>
              <a:buNone/>
            </a:pPr>
            <a:r>
              <a:rPr lang="en-US" sz="2400" kern="0" dirty="0">
                <a:cs typeface="Arial" panose="020B0604020202020204" pitchFamily="34" charset="0"/>
              </a:rPr>
              <a:t>1. Addresses </a:t>
            </a:r>
            <a:r>
              <a:rPr lang="en-US" sz="2400" b="1" kern="0" dirty="0">
                <a:cs typeface="Arial" panose="020B0604020202020204" pitchFamily="34" charset="0"/>
              </a:rPr>
              <a:t>fundamental and ultimate questions</a:t>
            </a:r>
            <a:r>
              <a:rPr lang="en-US" sz="2400" kern="0" dirty="0">
                <a:cs typeface="Arial" panose="020B0604020202020204" pitchFamily="34" charset="0"/>
              </a:rPr>
              <a:t>  </a:t>
            </a:r>
          </a:p>
          <a:p>
            <a:pPr marL="0" indent="0">
              <a:lnSpc>
                <a:spcPct val="100000"/>
              </a:lnSpc>
              <a:buNone/>
            </a:pPr>
            <a:r>
              <a:rPr lang="en-US" sz="2400" kern="0" dirty="0">
                <a:cs typeface="Arial" panose="020B0604020202020204" pitchFamily="34" charset="0"/>
              </a:rPr>
              <a:t>2. Has a </a:t>
            </a:r>
            <a:r>
              <a:rPr lang="en-US" sz="2400" b="1" kern="0" dirty="0">
                <a:cs typeface="Arial" panose="020B0604020202020204" pitchFamily="34" charset="0"/>
              </a:rPr>
              <a:t>belief-system</a:t>
            </a:r>
            <a:r>
              <a:rPr lang="en-US" sz="2400" kern="0" dirty="0">
                <a:cs typeface="Arial" panose="020B0604020202020204" pitchFamily="34" charset="0"/>
              </a:rPr>
              <a:t> as opposed to an isolated teaching  </a:t>
            </a:r>
          </a:p>
          <a:p>
            <a:pPr marL="0" indent="0">
              <a:lnSpc>
                <a:spcPct val="100000"/>
              </a:lnSpc>
              <a:buNone/>
            </a:pPr>
            <a:r>
              <a:rPr lang="en-US" sz="2400" kern="0" dirty="0">
                <a:cs typeface="Arial" panose="020B0604020202020204" pitchFamily="34" charset="0"/>
              </a:rPr>
              <a:t>3. Demonstrates </a:t>
            </a:r>
            <a:r>
              <a:rPr lang="en-US" sz="2400" b="1" kern="0" dirty="0">
                <a:cs typeface="Arial" panose="020B0604020202020204" pitchFamily="34" charset="0"/>
              </a:rPr>
              <a:t>formal and external signs</a:t>
            </a:r>
            <a:r>
              <a:rPr lang="en-US" sz="2400" kern="0" dirty="0">
                <a:cs typeface="Arial" panose="020B0604020202020204" pitchFamily="34" charset="0"/>
              </a:rPr>
              <a:t>. </a:t>
            </a:r>
          </a:p>
          <a:p>
            <a:pPr marL="0" indent="0">
              <a:lnSpc>
                <a:spcPct val="100000"/>
              </a:lnSpc>
              <a:buNone/>
            </a:pPr>
            <a:endParaRPr lang="en-US" sz="2400" kern="0" dirty="0">
              <a:cs typeface="Arial" panose="020B0604020202020204" pitchFamily="34" charset="0"/>
            </a:endParaRPr>
          </a:p>
          <a:p>
            <a:pPr marL="0" indent="0">
              <a:lnSpc>
                <a:spcPct val="100000"/>
              </a:lnSpc>
              <a:buNone/>
            </a:pPr>
            <a:r>
              <a:rPr lang="en-US" sz="2400" b="1" kern="0" dirty="0">
                <a:solidFill>
                  <a:srgbClr val="FF0000"/>
                </a:solidFill>
                <a:cs typeface="Arial" panose="020B0604020202020204" pitchFamily="34" charset="0"/>
              </a:rPr>
              <a:t>**</a:t>
            </a:r>
            <a:r>
              <a:rPr lang="en-US" sz="2400" b="1" kern="0" dirty="0">
                <a:cs typeface="Arial" panose="020B0604020202020204" pitchFamily="34" charset="0"/>
              </a:rPr>
              <a:t> Social, political, or economic philosophies, </a:t>
            </a:r>
            <a:r>
              <a:rPr lang="en-US" sz="2400" kern="0" dirty="0">
                <a:cs typeface="Arial" panose="020B0604020202020204" pitchFamily="34" charset="0"/>
              </a:rPr>
              <a:t>as well as mere </a:t>
            </a:r>
            <a:r>
              <a:rPr lang="en-US" sz="2400" b="1" kern="0" dirty="0">
                <a:cs typeface="Arial" panose="020B0604020202020204" pitchFamily="34" charset="0"/>
              </a:rPr>
              <a:t>personal preferences</a:t>
            </a:r>
            <a:r>
              <a:rPr lang="en-US" sz="2400" kern="0" dirty="0">
                <a:cs typeface="Arial" panose="020B0604020202020204" pitchFamily="34" charset="0"/>
              </a:rPr>
              <a:t>, are </a:t>
            </a:r>
            <a:r>
              <a:rPr lang="en-US" sz="2400" b="1" kern="0" dirty="0">
                <a:cs typeface="Arial" panose="020B0604020202020204" pitchFamily="34" charset="0"/>
              </a:rPr>
              <a:t>not religious beliefs </a:t>
            </a:r>
            <a:r>
              <a:rPr lang="en-US" sz="2400" kern="0" dirty="0">
                <a:cs typeface="Arial" panose="020B0604020202020204" pitchFamily="34" charset="0"/>
              </a:rPr>
              <a:t>protected by Title VII. </a:t>
            </a:r>
          </a:p>
        </p:txBody>
      </p:sp>
      <p:sp>
        <p:nvSpPr>
          <p:cNvPr id="3" name="Slide Number Placeholder 2"/>
          <p:cNvSpPr>
            <a:spLocks noGrp="1"/>
          </p:cNvSpPr>
          <p:nvPr>
            <p:ph type="sldNum" sz="quarter" idx="12"/>
          </p:nvPr>
        </p:nvSpPr>
        <p:spPr/>
        <p:txBody>
          <a:bodyPr/>
          <a:lstStyle/>
          <a:p>
            <a:fld id="{486883CC-8FE0-48B2-AFDD-ECB6A95AA855}" type="slidenum">
              <a:rPr lang="en-US" smtClean="0"/>
              <a:pPr/>
              <a:t>8</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p:txBody>
          <a:bodyPr/>
          <a:lstStyle/>
          <a:p>
            <a:r>
              <a:rPr lang="en-US" dirty="0"/>
              <a:t>PROPONENCY ASSISTANT DIRECTORATE</a:t>
            </a:r>
          </a:p>
          <a:p>
            <a:endParaRPr lang="en-US" dirty="0"/>
          </a:p>
        </p:txBody>
      </p:sp>
      <p:sp>
        <p:nvSpPr>
          <p:cNvPr id="6" name="Title 5"/>
          <p:cNvSpPr>
            <a:spLocks noGrp="1"/>
          </p:cNvSpPr>
          <p:nvPr>
            <p:ph type="title"/>
          </p:nvPr>
        </p:nvSpPr>
        <p:spPr/>
        <p:txBody>
          <a:bodyPr/>
          <a:lstStyle/>
          <a:p>
            <a:r>
              <a:rPr lang="en-US" sz="3100" dirty="0"/>
              <a:t>Legal Religion Criteria</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2" name="Rectangle 1">
            <a:extLst>
              <a:ext uri="{FF2B5EF4-FFF2-40B4-BE49-F238E27FC236}">
                <a16:creationId xmlns:a16="http://schemas.microsoft.com/office/drawing/2014/main" id="{7B77C9BC-F8A5-45F5-B049-8932A15C5389}"/>
              </a:ext>
            </a:extLst>
          </p:cNvPr>
          <p:cNvSpPr/>
          <p:nvPr/>
        </p:nvSpPr>
        <p:spPr>
          <a:xfrm>
            <a:off x="66502" y="5008615"/>
            <a:ext cx="9000498" cy="1645920"/>
          </a:xfrm>
          <a:prstGeom prst="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2000" u="sng" kern="0" dirty="0">
                <a:solidFill>
                  <a:schemeClr val="tx1"/>
                </a:solidFill>
                <a:latin typeface="US Army" panose="020B0506030202020204" pitchFamily="34" charset="0"/>
                <a:cs typeface="Arial" panose="020B0604020202020204" pitchFamily="34" charset="0"/>
              </a:rPr>
              <a:t>Fun Fact</a:t>
            </a:r>
            <a:r>
              <a:rPr lang="en-US" sz="2000" kern="0" dirty="0">
                <a:solidFill>
                  <a:schemeClr val="tx1"/>
                </a:solidFill>
                <a:latin typeface="US Army" panose="020B0506030202020204" pitchFamily="34" charset="0"/>
                <a:cs typeface="Arial" panose="020B0604020202020204" pitchFamily="34" charset="0"/>
              </a:rPr>
              <a:t> - The Title VII, Section 12 definition of religion is based on the </a:t>
            </a:r>
            <a:r>
              <a:rPr lang="en-US" sz="2000" i="1" kern="0" dirty="0">
                <a:solidFill>
                  <a:schemeClr val="tx1"/>
                </a:solidFill>
                <a:latin typeface="US Army" panose="020B0506030202020204" pitchFamily="34" charset="0"/>
                <a:cs typeface="Arial" panose="020B0604020202020204" pitchFamily="34" charset="0"/>
              </a:rPr>
              <a:t>Africa vs. Pennsylvania</a:t>
            </a:r>
            <a:r>
              <a:rPr lang="en-US" sz="2000" kern="0" dirty="0">
                <a:solidFill>
                  <a:schemeClr val="tx1"/>
                </a:solidFill>
                <a:latin typeface="US Army" panose="020B0506030202020204" pitchFamily="34" charset="0"/>
                <a:cs typeface="Arial" panose="020B0604020202020204" pitchFamily="34" charset="0"/>
              </a:rPr>
              <a:t> federal court case, where the individual in question is found to NOT demonstrate a sincerely held religious belief. To fairly adjudicate the case, the judge had to design a workable definition in order to both fairly weigh religious criteria, but not establish a government-sponsored religion (which is unconstitutional…).</a:t>
            </a:r>
          </a:p>
        </p:txBody>
      </p:sp>
    </p:spTree>
    <p:extLst>
      <p:ext uri="{BB962C8B-B14F-4D97-AF65-F5344CB8AC3E}">
        <p14:creationId xmlns:p14="http://schemas.microsoft.com/office/powerpoint/2010/main" val="3126114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5249" y="1080412"/>
            <a:ext cx="9144000" cy="3843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u="sng" kern="0" dirty="0">
                <a:cs typeface="Arial" panose="020B0604020202020204" pitchFamily="34" charset="0"/>
              </a:rPr>
              <a:t>Regulatory Religion Description</a:t>
            </a:r>
            <a:r>
              <a:rPr lang="en-US" sz="2400" kern="0" dirty="0">
                <a:cs typeface="Arial" panose="020B0604020202020204" pitchFamily="34" charset="0"/>
              </a:rPr>
              <a:t> </a:t>
            </a:r>
          </a:p>
          <a:p>
            <a:pPr marL="283464" indent="-283464">
              <a:lnSpc>
                <a:spcPct val="100000"/>
              </a:lnSpc>
            </a:pPr>
            <a:r>
              <a:rPr lang="en-US" sz="2400" kern="0" dirty="0">
                <a:cs typeface="Arial" panose="020B0604020202020204" pitchFamily="34" charset="0"/>
              </a:rPr>
              <a:t>“A </a:t>
            </a:r>
            <a:r>
              <a:rPr lang="en-US" sz="2400" b="1" kern="0" dirty="0">
                <a:cs typeface="Arial" panose="020B0604020202020204" pitchFamily="34" charset="0"/>
              </a:rPr>
              <a:t>set of beliefs </a:t>
            </a:r>
            <a:r>
              <a:rPr lang="en-US" sz="2400" kern="0" dirty="0">
                <a:cs typeface="Arial" panose="020B0604020202020204" pitchFamily="34" charset="0"/>
              </a:rPr>
              <a:t>concerning a </a:t>
            </a:r>
            <a:r>
              <a:rPr lang="en-US" sz="2400" b="1" kern="0" dirty="0">
                <a:cs typeface="Arial" panose="020B0604020202020204" pitchFamily="34" charset="0"/>
              </a:rPr>
              <a:t>divine or transcendent</a:t>
            </a:r>
            <a:r>
              <a:rPr lang="en-US" sz="2400" kern="0" dirty="0">
                <a:cs typeface="Arial" panose="020B0604020202020204" pitchFamily="34" charset="0"/>
              </a:rPr>
              <a:t> cause, nature, and purpose of the universe typically accompanied with </a:t>
            </a:r>
            <a:r>
              <a:rPr lang="en-US" sz="2400" b="1" kern="0" dirty="0">
                <a:cs typeface="Arial" panose="020B0604020202020204" pitchFamily="34" charset="0"/>
              </a:rPr>
              <a:t>devotional and ritual observances</a:t>
            </a:r>
            <a:r>
              <a:rPr lang="en-US" sz="2400" kern="0" dirty="0">
                <a:cs typeface="Arial" panose="020B0604020202020204" pitchFamily="34" charset="0"/>
              </a:rPr>
              <a:t> along with </a:t>
            </a:r>
            <a:r>
              <a:rPr lang="en-US" sz="2400" b="1" kern="0" dirty="0">
                <a:cs typeface="Arial" panose="020B0604020202020204" pitchFamily="34" charset="0"/>
              </a:rPr>
              <a:t>an accompanying moral code </a:t>
            </a:r>
            <a:r>
              <a:rPr lang="en-US" sz="2400" kern="0" dirty="0">
                <a:cs typeface="Arial" panose="020B0604020202020204" pitchFamily="34" charset="0"/>
              </a:rPr>
              <a:t>governing the conduct of human affairs.”  </a:t>
            </a:r>
            <a:endParaRPr lang="en-US" kern="0" dirty="0">
              <a:cs typeface="Arial" panose="020B0604020202020204" pitchFamily="34" charset="0"/>
            </a:endParaRPr>
          </a:p>
          <a:p>
            <a:pPr marL="283464" indent="-283464">
              <a:lnSpc>
                <a:spcPct val="100000"/>
              </a:lnSpc>
            </a:pPr>
            <a:r>
              <a:rPr lang="en-US" sz="2400" kern="0" dirty="0">
                <a:cs typeface="Arial" panose="020B0604020202020204" pitchFamily="34" charset="0"/>
              </a:rPr>
              <a:t>This description is </a:t>
            </a:r>
            <a:r>
              <a:rPr lang="en-US" kern="0" dirty="0">
                <a:cs typeface="Arial" panose="020B0604020202020204" pitchFamily="34" charset="0"/>
              </a:rPr>
              <a:t>n</a:t>
            </a:r>
            <a:r>
              <a:rPr lang="en-US" sz="2400" kern="0" dirty="0">
                <a:cs typeface="Arial" panose="020B0604020202020204" pitchFamily="34" charset="0"/>
              </a:rPr>
              <a:t>ested in </a:t>
            </a:r>
            <a:r>
              <a:rPr lang="en-US" sz="2400" u="sng" kern="0" dirty="0">
                <a:cs typeface="Arial" panose="020B0604020202020204" pitchFamily="34" charset="0"/>
              </a:rPr>
              <a:t>DA PAM 165-19, 2-3c</a:t>
            </a:r>
            <a:r>
              <a:rPr lang="en-US" sz="2400" kern="0" dirty="0">
                <a:cs typeface="Arial" panose="020B0604020202020204" pitchFamily="34" charset="0"/>
              </a:rPr>
              <a:t> &amp; </a:t>
            </a:r>
            <a:r>
              <a:rPr lang="en-US" sz="2400" u="sng" kern="0" dirty="0">
                <a:cs typeface="Arial" panose="020B0604020202020204" pitchFamily="34" charset="0"/>
              </a:rPr>
              <a:t>FM 7-22, 10-7</a:t>
            </a:r>
          </a:p>
          <a:p>
            <a:pPr marL="283464" indent="-283464">
              <a:lnSpc>
                <a:spcPct val="100000"/>
              </a:lnSpc>
            </a:pPr>
            <a:r>
              <a:rPr lang="en-US" sz="2400" kern="0" dirty="0">
                <a:cs typeface="Arial" panose="020B0604020202020204" pitchFamily="34" charset="0"/>
              </a:rPr>
              <a:t>Policy drafters based this regulatory </a:t>
            </a:r>
            <a:r>
              <a:rPr lang="en-US" kern="0" dirty="0">
                <a:cs typeface="Arial" panose="020B0604020202020204" pitchFamily="34" charset="0"/>
              </a:rPr>
              <a:t>religion description </a:t>
            </a:r>
            <a:r>
              <a:rPr lang="en-US" sz="2400" kern="0" dirty="0">
                <a:cs typeface="Arial" panose="020B0604020202020204" pitchFamily="34" charset="0"/>
              </a:rPr>
              <a:t>directly on the legal religion criteria</a:t>
            </a:r>
            <a:r>
              <a:rPr lang="en-US" sz="2400" u="sng" kern="0" dirty="0">
                <a:cs typeface="Arial" panose="020B0604020202020204" pitchFamily="34" charset="0"/>
              </a:rPr>
              <a:t> </a:t>
            </a:r>
          </a:p>
        </p:txBody>
      </p:sp>
      <p:sp>
        <p:nvSpPr>
          <p:cNvPr id="3" name="Slide Number Placeholder 2"/>
          <p:cNvSpPr>
            <a:spLocks noGrp="1"/>
          </p:cNvSpPr>
          <p:nvPr>
            <p:ph type="sldNum" sz="quarter" idx="12"/>
          </p:nvPr>
        </p:nvSpPr>
        <p:spPr/>
        <p:txBody>
          <a:bodyPr/>
          <a:lstStyle/>
          <a:p>
            <a:fld id="{486883CC-8FE0-48B2-AFDD-ECB6A95AA855}" type="slidenum">
              <a:rPr lang="en-US" smtClean="0"/>
              <a:pPr/>
              <a:t>9</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p:txBody>
          <a:bodyPr/>
          <a:lstStyle/>
          <a:p>
            <a:r>
              <a:rPr lang="en-US" dirty="0"/>
              <a:t>PROPONENCY ASSISTANT DIRECTORATE</a:t>
            </a:r>
          </a:p>
          <a:p>
            <a:endParaRPr lang="en-US" dirty="0"/>
          </a:p>
        </p:txBody>
      </p:sp>
      <p:sp>
        <p:nvSpPr>
          <p:cNvPr id="6" name="Title 5"/>
          <p:cNvSpPr>
            <a:spLocks noGrp="1"/>
          </p:cNvSpPr>
          <p:nvPr>
            <p:ph type="title"/>
          </p:nvPr>
        </p:nvSpPr>
        <p:spPr/>
        <p:txBody>
          <a:bodyPr/>
          <a:lstStyle/>
          <a:p>
            <a:r>
              <a:rPr lang="en-US" sz="3100" dirty="0"/>
              <a:t>Regulatory Religion Criteria</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Tree>
    <p:extLst>
      <p:ext uri="{BB962C8B-B14F-4D97-AF65-F5344CB8AC3E}">
        <p14:creationId xmlns:p14="http://schemas.microsoft.com/office/powerpoint/2010/main" val="3143264503"/>
      </p:ext>
    </p:extLst>
  </p:cSld>
  <p:clrMapOvr>
    <a:masterClrMapping/>
  </p:clrMapOvr>
</p:sld>
</file>

<file path=ppt/theme/theme1.xml><?xml version="1.0" encoding="utf-8"?>
<a:theme xmlns:a="http://schemas.openxmlformats.org/drawingml/2006/main" name="Master Theme">
  <a:themeElements>
    <a:clrScheme name="Custom 1">
      <a:dk1>
        <a:sysClr val="windowText" lastClr="000000"/>
      </a:dk1>
      <a:lt1>
        <a:sysClr val="window" lastClr="FFFFFF"/>
      </a:lt1>
      <a:dk2>
        <a:srgbClr val="FFCC01"/>
      </a:dk2>
      <a:lt2>
        <a:srgbClr val="F9F9F9"/>
      </a:lt2>
      <a:accent1>
        <a:srgbClr val="000000"/>
      </a:accent1>
      <a:accent2>
        <a:srgbClr val="FFFFFF"/>
      </a:accent2>
      <a:accent3>
        <a:srgbClr val="FFCC01"/>
      </a:accent3>
      <a:accent4>
        <a:srgbClr val="1F1E22"/>
      </a:accent4>
      <a:accent5>
        <a:srgbClr val="727372"/>
      </a:accent5>
      <a:accent6>
        <a:srgbClr val="8D8D8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ernate Theme">
  <a:themeElements>
    <a:clrScheme name="Custom 1">
      <a:dk1>
        <a:sysClr val="windowText" lastClr="000000"/>
      </a:dk1>
      <a:lt1>
        <a:sysClr val="window" lastClr="FFFFFF"/>
      </a:lt1>
      <a:dk2>
        <a:srgbClr val="FFCC01"/>
      </a:dk2>
      <a:lt2>
        <a:srgbClr val="F9F9F9"/>
      </a:lt2>
      <a:accent1>
        <a:srgbClr val="000000"/>
      </a:accent1>
      <a:accent2>
        <a:srgbClr val="FFFFFF"/>
      </a:accent2>
      <a:accent3>
        <a:srgbClr val="FFCC01"/>
      </a:accent3>
      <a:accent4>
        <a:srgbClr val="1F1E22"/>
      </a:accent4>
      <a:accent5>
        <a:srgbClr val="727372"/>
      </a:accent5>
      <a:accent6>
        <a:srgbClr val="8D8D8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8C060DC519C5438F279013B0EC9B02" ma:contentTypeVersion="10" ma:contentTypeDescription="Create a new document." ma:contentTypeScope="" ma:versionID="e4dbf8d8b0ad9264ea70a8a7a3a5ed6d">
  <xsd:schema xmlns:xsd="http://www.w3.org/2001/XMLSchema" xmlns:xs="http://www.w3.org/2001/XMLSchema" xmlns:p="http://schemas.microsoft.com/office/2006/metadata/properties" xmlns:ns3="bc96db8f-62c4-44cc-8b28-7ef117495d18" xmlns:ns4="04adc925-6b5d-4628-b7e0-5b86efa98958" targetNamespace="http://schemas.microsoft.com/office/2006/metadata/properties" ma:root="true" ma:fieldsID="ce3ac5e3df8e8602d59b4112133894c4" ns3:_="" ns4:_="">
    <xsd:import namespace="bc96db8f-62c4-44cc-8b28-7ef117495d18"/>
    <xsd:import namespace="04adc925-6b5d-4628-b7e0-5b86efa989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6db8f-62c4-44cc-8b28-7ef117495d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adc925-6b5d-4628-b7e0-5b86efa989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2668CB-4A59-4283-B931-928FB80ADFEB}">
  <ds:schemaRefs>
    <ds:schemaRef ds:uri="http://schemas.microsoft.com/sharepoint/v3/contenttype/forms"/>
  </ds:schemaRefs>
</ds:datastoreItem>
</file>

<file path=customXml/itemProps2.xml><?xml version="1.0" encoding="utf-8"?>
<ds:datastoreItem xmlns:ds="http://schemas.openxmlformats.org/officeDocument/2006/customXml" ds:itemID="{A5E709D9-D467-4D58-A52E-F76A52A6330E}">
  <ds:schemaRefs>
    <ds:schemaRef ds:uri="http://purl.org/dc/elements/1.1/"/>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bc96db8f-62c4-44cc-8b28-7ef117495d18"/>
    <ds:schemaRef ds:uri="04adc925-6b5d-4628-b7e0-5b86efa98958"/>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5B86391-BFD2-472E-91A6-CFB34AE5E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96db8f-62c4-44cc-8b28-7ef117495d18"/>
    <ds:schemaRef ds:uri="04adc925-6b5d-4628-b7e0-5b86efa989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3297</TotalTime>
  <Words>3815</Words>
  <Application>Microsoft Office PowerPoint</Application>
  <PresentationFormat>On-screen Show (4:3)</PresentationFormat>
  <Paragraphs>314</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 Arial</vt:lpstr>
      <vt:lpstr>Arial</vt:lpstr>
      <vt:lpstr>US Army</vt:lpstr>
      <vt:lpstr>US Army Light</vt:lpstr>
      <vt:lpstr>Times New Roman</vt:lpstr>
      <vt:lpstr>Wingdings</vt:lpstr>
      <vt:lpstr>Calibri</vt:lpstr>
      <vt:lpstr>Symbol</vt:lpstr>
      <vt:lpstr>Master Theme</vt:lpstr>
      <vt:lpstr>Alternate Theme</vt:lpstr>
      <vt:lpstr>PowerPoint Presentation</vt:lpstr>
      <vt:lpstr>AGENDA</vt:lpstr>
      <vt:lpstr>BLUF: RA for Command Teams</vt:lpstr>
      <vt:lpstr>Religious Accommodation Law</vt:lpstr>
      <vt:lpstr>Religious Accommodation Law</vt:lpstr>
      <vt:lpstr>Religious Accommodation Law</vt:lpstr>
      <vt:lpstr>Religious Accommodation Policy</vt:lpstr>
      <vt:lpstr>Legal Religion Criteria</vt:lpstr>
      <vt:lpstr>Regulatory Religion Criteria</vt:lpstr>
      <vt:lpstr>What is Religion?</vt:lpstr>
      <vt:lpstr>RFRA Religion Standard</vt:lpstr>
      <vt:lpstr>Sincerity of Belief</vt:lpstr>
      <vt:lpstr>Sincerity of Belief</vt:lpstr>
      <vt:lpstr>Command Team: Can I decide RA requests?</vt:lpstr>
      <vt:lpstr>Summary</vt:lpstr>
      <vt:lpstr>End</vt:lpstr>
    </vt:vector>
  </TitlesOfParts>
  <Company>Grant Thornton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DeVoe, Haley;eric.o.dean.mil@army.mil</dc:creator>
  <cp:lastModifiedBy>Martin, William A LTC USARMY HQDA OCCH (USA)</cp:lastModifiedBy>
  <cp:revision>65</cp:revision>
  <cp:lastPrinted>2022-08-15T16:57:14Z</cp:lastPrinted>
  <dcterms:created xsi:type="dcterms:W3CDTF">2020-05-13T23:57:00Z</dcterms:created>
  <dcterms:modified xsi:type="dcterms:W3CDTF">2023-05-02T19:22:48Z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0x010100398C060DC519C5438F279013B0EC9B02</vt:lpwstr>
  </property>
</Properties>
</file>