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687" r:id="rId5"/>
  </p:sldMasterIdLst>
  <p:notesMasterIdLst>
    <p:notesMasterId r:id="rId32"/>
  </p:notesMasterIdLst>
  <p:handoutMasterIdLst>
    <p:handoutMasterId r:id="rId33"/>
  </p:handoutMasterIdLst>
  <p:sldIdLst>
    <p:sldId id="441" r:id="rId6"/>
    <p:sldId id="442" r:id="rId7"/>
    <p:sldId id="462" r:id="rId8"/>
    <p:sldId id="465" r:id="rId9"/>
    <p:sldId id="443" r:id="rId10"/>
    <p:sldId id="452" r:id="rId11"/>
    <p:sldId id="444" r:id="rId12"/>
    <p:sldId id="445" r:id="rId13"/>
    <p:sldId id="446" r:id="rId14"/>
    <p:sldId id="463" r:id="rId15"/>
    <p:sldId id="447" r:id="rId16"/>
    <p:sldId id="448" r:id="rId17"/>
    <p:sldId id="449" r:id="rId18"/>
    <p:sldId id="466" r:id="rId19"/>
    <p:sldId id="464" r:id="rId20"/>
    <p:sldId id="557" r:id="rId21"/>
    <p:sldId id="566" r:id="rId22"/>
    <p:sldId id="387" r:id="rId23"/>
    <p:sldId id="567" r:id="rId24"/>
    <p:sldId id="568" r:id="rId25"/>
    <p:sldId id="569" r:id="rId26"/>
    <p:sldId id="389" r:id="rId27"/>
    <p:sldId id="391" r:id="rId28"/>
    <p:sldId id="570" r:id="rId29"/>
    <p:sldId id="450" r:id="rId30"/>
    <p:sldId id="451" r:id="rId31"/>
  </p:sldIdLst>
  <p:sldSz cx="9144000" cy="6858000" type="screen4x3"/>
  <p:notesSz cx="6858000" cy="9240838"/>
  <p:embeddedFontLst>
    <p:embeddedFont>
      <p:font typeface="Calibri" panose="020F0502020204030204" pitchFamily="34" charset="0"/>
      <p:regular r:id="rId34"/>
      <p:bold r:id="rId35"/>
      <p:italic r:id="rId36"/>
      <p:boldItalic r:id="rId37"/>
    </p:embeddedFont>
    <p:embeddedFont>
      <p:font typeface="Segoe UI" panose="020B0502040204020203" pitchFamily="34" charset="0"/>
      <p:regular r:id="rId38"/>
      <p:bold r:id="rId39"/>
      <p:italic r:id="rId40"/>
      <p:boldItalic r:id="rId41"/>
    </p:embeddedFont>
    <p:embeddedFont>
      <p:font typeface="US Army" panose="020B0506030202020204" pitchFamily="34" charset="0"/>
      <p:regular r:id="rId42"/>
      <p:bold r:id="rId43"/>
    </p:embeddedFont>
    <p:embeddedFont>
      <p:font typeface="US Army Light" panose="020B0506030202020204" pitchFamily="34" charset="0"/>
      <p:regular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lonsky, Makenna" initials="PM" lastIdx="120" clrIdx="0">
    <p:extLst>
      <p:ext uri="{19B8F6BF-5375-455C-9EA6-DF929625EA0E}">
        <p15:presenceInfo xmlns:p15="http://schemas.microsoft.com/office/powerpoint/2012/main" userId="S::Makenna.Plonsky@us.gt.com::4c0d3a93-9fa5-4ad1-b661-4b92f597409b" providerId="AD"/>
      </p:ext>
    </p:extLst>
  </p:cmAuthor>
  <p:cmAuthor id="2" name="Vishal Ayyagari" initials="VA" lastIdx="11" clrIdx="1">
    <p:extLst>
      <p:ext uri="{19B8F6BF-5375-455C-9EA6-DF929625EA0E}">
        <p15:presenceInfo xmlns:p15="http://schemas.microsoft.com/office/powerpoint/2012/main" userId="S::Vishal.Ayyagari@us.gt.com::9b494d2f-f800-499f-83ac-5abd73ae8971" providerId="AD"/>
      </p:ext>
    </p:extLst>
  </p:cmAuthor>
  <p:cmAuthor id="3" name="Arnold, David" initials="AD" lastIdx="16" clrIdx="2">
    <p:extLst>
      <p:ext uri="{19B8F6BF-5375-455C-9EA6-DF929625EA0E}">
        <p15:presenceInfo xmlns:p15="http://schemas.microsoft.com/office/powerpoint/2012/main" userId="S::David.Arnold@us.gt.com::3f73f5ce-7359-4182-a496-5864edd3113e" providerId="AD"/>
      </p:ext>
    </p:extLst>
  </p:cmAuthor>
  <p:cmAuthor id="4" name="Plonsky, Makenna M CTR HQDA OCCH" initials="PMMCHO" lastIdx="14" clrIdx="3">
    <p:extLst>
      <p:ext uri="{19B8F6BF-5375-455C-9EA6-DF929625EA0E}">
        <p15:presenceInfo xmlns:p15="http://schemas.microsoft.com/office/powerpoint/2012/main" userId="S-1-5-21-412667653-668731278-4213794525-1525709" providerId="AD"/>
      </p:ext>
    </p:extLst>
  </p:cmAuthor>
  <p:cmAuthor id="5" name="Jahn, Shaun" initials="JS" lastIdx="42" clrIdx="4">
    <p:extLst>
      <p:ext uri="{19B8F6BF-5375-455C-9EA6-DF929625EA0E}">
        <p15:presenceInfo xmlns:p15="http://schemas.microsoft.com/office/powerpoint/2012/main" userId="S::Shaun.Jahn@us.gt.com::0bcf4442-6ed7-4ac9-8d36-7bd95399c8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595959"/>
    <a:srgbClr val="E6E6E6"/>
    <a:srgbClr val="CAD3E4"/>
    <a:srgbClr val="F2F2F2"/>
    <a:srgbClr val="BEE395"/>
    <a:srgbClr val="F1F6C0"/>
    <a:srgbClr val="9BBB59"/>
    <a:srgbClr val="E7E7E7"/>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89775" autoAdjust="0"/>
  </p:normalViewPr>
  <p:slideViewPr>
    <p:cSldViewPr snapToGrid="0">
      <p:cViewPr varScale="1">
        <p:scale>
          <a:sx n="103" d="100"/>
          <a:sy n="103" d="100"/>
        </p:scale>
        <p:origin x="1620"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57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6.fntdata"/><Relationship Id="rId21" Type="http://schemas.openxmlformats.org/officeDocument/2006/relationships/slide" Target="slides/slide16.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userId="96ae6dcd-04cb-4a1c-a9e6-bf6e93dcff1d" providerId="ADAL" clId="{B73F3BAF-B287-4F99-BA40-EDF3EE08CA93}"/>
    <pc:docChg chg="undo custSel modSld">
      <pc:chgData name="William" userId="96ae6dcd-04cb-4a1c-a9e6-bf6e93dcff1d" providerId="ADAL" clId="{B73F3BAF-B287-4F99-BA40-EDF3EE08CA93}" dt="2023-10-26T20:44:03.533" v="62" actId="27636"/>
      <pc:docMkLst>
        <pc:docMk/>
      </pc:docMkLst>
      <pc:sldChg chg="modSp mod">
        <pc:chgData name="William" userId="96ae6dcd-04cb-4a1c-a9e6-bf6e93dcff1d" providerId="ADAL" clId="{B73F3BAF-B287-4F99-BA40-EDF3EE08CA93}" dt="2023-10-26T20:44:03.533" v="62" actId="27636"/>
        <pc:sldMkLst>
          <pc:docMk/>
          <pc:sldMk cId="4191530087" sldId="441"/>
        </pc:sldMkLst>
        <pc:spChg chg="mod">
          <ac:chgData name="William" userId="96ae6dcd-04cb-4a1c-a9e6-bf6e93dcff1d" providerId="ADAL" clId="{B73F3BAF-B287-4F99-BA40-EDF3EE08CA93}" dt="2023-10-26T20:43:55.022" v="58" actId="1036"/>
          <ac:spMkLst>
            <pc:docMk/>
            <pc:sldMk cId="4191530087" sldId="441"/>
            <ac:spMk id="5" creationId="{00000000-0000-0000-0000-000000000000}"/>
          </ac:spMkLst>
        </pc:spChg>
        <pc:spChg chg="mod">
          <ac:chgData name="William" userId="96ae6dcd-04cb-4a1c-a9e6-bf6e93dcff1d" providerId="ADAL" clId="{B73F3BAF-B287-4F99-BA40-EDF3EE08CA93}" dt="2023-10-26T20:44:03.533" v="62" actId="27636"/>
          <ac:spMkLst>
            <pc:docMk/>
            <pc:sldMk cId="4191530087" sldId="441"/>
            <ac:spMk id="1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3550"/>
          </a:xfrm>
          <a:prstGeom prst="rect">
            <a:avLst/>
          </a:prstGeom>
        </p:spPr>
        <p:txBody>
          <a:bodyPr vert="horz" lIns="91440" tIns="45720" rIns="91440" bIns="45720" rtlCol="0"/>
          <a:lstStyle>
            <a:lvl1pPr algn="r">
              <a:defRPr sz="1200"/>
            </a:lvl1pPr>
          </a:lstStyle>
          <a:p>
            <a:fld id="{DC287BBD-BC7D-48B9-B820-396BE9BB666C}" type="datetimeFigureOut">
              <a:rPr lang="en-US" smtClean="0"/>
              <a:t>10/26/2023</a:t>
            </a:fld>
            <a:endParaRPr lang="en-US"/>
          </a:p>
        </p:txBody>
      </p:sp>
      <p:sp>
        <p:nvSpPr>
          <p:cNvPr id="4" name="Footer Placeholder 3"/>
          <p:cNvSpPr>
            <a:spLocks noGrp="1"/>
          </p:cNvSpPr>
          <p:nvPr>
            <p:ph type="ftr" sz="quarter" idx="2"/>
          </p:nvPr>
        </p:nvSpPr>
        <p:spPr>
          <a:xfrm>
            <a:off x="0" y="8777288"/>
            <a:ext cx="2971800"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7288"/>
            <a:ext cx="2971800" cy="463550"/>
          </a:xfrm>
          <a:prstGeom prst="rect">
            <a:avLst/>
          </a:prstGeom>
        </p:spPr>
        <p:txBody>
          <a:bodyPr vert="horz" lIns="91440" tIns="45720" rIns="91440" bIns="45720" rtlCol="0" anchor="b"/>
          <a:lstStyle>
            <a:lvl1pPr algn="r">
              <a:defRPr sz="1200"/>
            </a:lvl1pPr>
          </a:lstStyle>
          <a:p>
            <a:fld id="{B1F47563-E3EF-4350-9C83-A854C6FD6955}" type="slidenum">
              <a:rPr lang="en-US" smtClean="0"/>
              <a:t>‹#›</a:t>
            </a:fld>
            <a:endParaRPr lang="en-US"/>
          </a:p>
        </p:txBody>
      </p:sp>
    </p:spTree>
    <p:extLst>
      <p:ext uri="{BB962C8B-B14F-4D97-AF65-F5344CB8AC3E}">
        <p14:creationId xmlns:p14="http://schemas.microsoft.com/office/powerpoint/2010/main" val="265459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364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4" y="1"/>
            <a:ext cx="2971800" cy="463647"/>
          </a:xfrm>
          <a:prstGeom prst="rect">
            <a:avLst/>
          </a:prstGeom>
        </p:spPr>
        <p:txBody>
          <a:bodyPr vert="horz" lIns="91440" tIns="45720" rIns="91440" bIns="45720" rtlCol="0"/>
          <a:lstStyle>
            <a:lvl1pPr algn="r">
              <a:defRPr sz="1200"/>
            </a:lvl1pPr>
          </a:lstStyle>
          <a:p>
            <a:fld id="{3B3BCB10-DD4E-4612-B120-BBF52AF7CB27}" type="datetimeFigureOut">
              <a:rPr lang="en-US" smtClean="0"/>
              <a:t>10/26/2023</a:t>
            </a:fld>
            <a:endParaRPr lang="en-US"/>
          </a:p>
        </p:txBody>
      </p:sp>
      <p:sp>
        <p:nvSpPr>
          <p:cNvPr id="4" name="Slide Image Placeholder 3"/>
          <p:cNvSpPr>
            <a:spLocks noGrp="1" noRot="1" noChangeAspect="1"/>
          </p:cNvSpPr>
          <p:nvPr>
            <p:ph type="sldImg" idx="2"/>
          </p:nvPr>
        </p:nvSpPr>
        <p:spPr>
          <a:xfrm>
            <a:off x="1350963" y="1155700"/>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7154"/>
            <a:ext cx="5486400" cy="363858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4"/>
            <a:ext cx="2971800" cy="4636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777194"/>
            <a:ext cx="2971800" cy="463646"/>
          </a:xfrm>
          <a:prstGeom prst="rect">
            <a:avLst/>
          </a:prstGeom>
        </p:spPr>
        <p:txBody>
          <a:bodyPr vert="horz" lIns="91440" tIns="45720" rIns="91440" bIns="45720" rtlCol="0" anchor="b"/>
          <a:lstStyle>
            <a:lvl1pPr algn="r">
              <a:defRPr sz="1200"/>
            </a:lvl1pPr>
          </a:lstStyle>
          <a:p>
            <a:fld id="{FFB1965F-06E2-4103-B057-C7B45455B1BA}" type="slidenum">
              <a:rPr lang="en-US" smtClean="0"/>
              <a:t>‹#›</a:t>
            </a:fld>
            <a:endParaRPr lang="en-US"/>
          </a:p>
        </p:txBody>
      </p:sp>
    </p:spTree>
    <p:extLst>
      <p:ext uri="{BB962C8B-B14F-4D97-AF65-F5344CB8AC3E}">
        <p14:creationId xmlns:p14="http://schemas.microsoft.com/office/powerpoint/2010/main" val="314662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B1965F-06E2-4103-B057-C7B45455B1BA}" type="slidenum">
              <a:rPr lang="en-US" smtClean="0"/>
              <a:t>1</a:t>
            </a:fld>
            <a:endParaRPr lang="en-US"/>
          </a:p>
        </p:txBody>
      </p:sp>
    </p:spTree>
    <p:extLst>
      <p:ext uri="{BB962C8B-B14F-4D97-AF65-F5344CB8AC3E}">
        <p14:creationId xmlns:p14="http://schemas.microsoft.com/office/powerpoint/2010/main" val="1540358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effectLst/>
                <a:latin typeface="Arial" panose="020B0604020202020204" pitchFamily="34" charset="0"/>
                <a:ea typeface="Calibri" panose="020F0502020204030204" pitchFamily="34" charset="0"/>
                <a:cs typeface="Arial" panose="020B0604020202020204" pitchFamily="34" charset="0"/>
              </a:rPr>
              <a:t>Regulatory Religion Description</a:t>
            </a: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A </a:t>
            </a:r>
            <a:r>
              <a:rPr lang="en-US" sz="1200" b="1" dirty="0">
                <a:effectLst/>
                <a:latin typeface="Arial" panose="020B0604020202020204" pitchFamily="34" charset="0"/>
                <a:ea typeface="Calibri" panose="020F0502020204030204" pitchFamily="34" charset="0"/>
                <a:cs typeface="Arial" panose="020B0604020202020204" pitchFamily="34" charset="0"/>
              </a:rPr>
              <a:t>set of beliefs </a:t>
            </a:r>
            <a:r>
              <a:rPr lang="en-US" sz="1200" dirty="0">
                <a:effectLst/>
                <a:latin typeface="Arial" panose="020B0604020202020204" pitchFamily="34" charset="0"/>
                <a:ea typeface="Calibri" panose="020F0502020204030204" pitchFamily="34" charset="0"/>
                <a:cs typeface="Arial" panose="020B0604020202020204" pitchFamily="34" charset="0"/>
              </a:rPr>
              <a:t>concerning a </a:t>
            </a:r>
            <a:r>
              <a:rPr lang="en-US" sz="1200" b="1" dirty="0">
                <a:effectLst/>
                <a:latin typeface="Arial" panose="020B0604020202020204" pitchFamily="34" charset="0"/>
                <a:ea typeface="Calibri" panose="020F0502020204030204" pitchFamily="34" charset="0"/>
                <a:cs typeface="Arial" panose="020B0604020202020204" pitchFamily="34" charset="0"/>
              </a:rPr>
              <a:t>divine or transcendent</a:t>
            </a:r>
            <a:r>
              <a:rPr lang="en-US" sz="1200" dirty="0">
                <a:effectLst/>
                <a:latin typeface="Arial" panose="020B0604020202020204" pitchFamily="34" charset="0"/>
                <a:ea typeface="Calibri" panose="020F0502020204030204" pitchFamily="34" charset="0"/>
                <a:cs typeface="Arial" panose="020B0604020202020204" pitchFamily="34" charset="0"/>
              </a:rPr>
              <a:t> cause, nature, and purpose of the universe typically accompanied with </a:t>
            </a:r>
            <a:r>
              <a:rPr lang="en-US" sz="1200" b="1" dirty="0">
                <a:effectLst/>
                <a:latin typeface="Arial" panose="020B0604020202020204" pitchFamily="34" charset="0"/>
                <a:ea typeface="Calibri" panose="020F0502020204030204" pitchFamily="34" charset="0"/>
                <a:cs typeface="Arial" panose="020B0604020202020204" pitchFamily="34" charset="0"/>
              </a:rPr>
              <a:t>devotional and ritual observances</a:t>
            </a: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US" sz="1200" b="1" dirty="0">
                <a:effectLst/>
                <a:latin typeface="Arial" panose="020B0604020202020204" pitchFamily="34" charset="0"/>
                <a:ea typeface="Calibri" panose="020F0502020204030204" pitchFamily="34" charset="0"/>
                <a:cs typeface="Arial" panose="020B0604020202020204" pitchFamily="34" charset="0"/>
              </a:rPr>
              <a:t>along with</a:t>
            </a: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US" sz="1200" b="1" dirty="0">
                <a:effectLst/>
                <a:latin typeface="Arial" panose="020B0604020202020204" pitchFamily="34" charset="0"/>
                <a:ea typeface="Calibri" panose="020F0502020204030204" pitchFamily="34" charset="0"/>
                <a:cs typeface="Arial" panose="020B0604020202020204" pitchFamily="34" charset="0"/>
              </a:rPr>
              <a:t>an accompanying moral code </a:t>
            </a:r>
            <a:r>
              <a:rPr lang="en-US" sz="1200" dirty="0">
                <a:effectLst/>
                <a:latin typeface="Arial" panose="020B0604020202020204" pitchFamily="34" charset="0"/>
                <a:ea typeface="Calibri" panose="020F0502020204030204" pitchFamily="34" charset="0"/>
                <a:cs typeface="Arial" panose="020B0604020202020204" pitchFamily="34" charset="0"/>
              </a:rPr>
              <a:t>governing the conduct of human affairs. (Nested in </a:t>
            </a:r>
            <a:r>
              <a:rPr lang="en-US" sz="1200" u="sng" dirty="0">
                <a:effectLst/>
                <a:latin typeface="Arial" panose="020B0604020202020204" pitchFamily="34" charset="0"/>
                <a:ea typeface="Calibri" panose="020F0502020204030204" pitchFamily="34" charset="0"/>
                <a:cs typeface="Arial" panose="020B0604020202020204" pitchFamily="34" charset="0"/>
              </a:rPr>
              <a:t>DA PAM 165-19</a:t>
            </a:r>
            <a:r>
              <a:rPr lang="en-US" sz="1200" dirty="0">
                <a:effectLst/>
                <a:latin typeface="Arial" panose="020B0604020202020204" pitchFamily="34" charset="0"/>
                <a:ea typeface="Calibri" panose="020F0502020204030204" pitchFamily="34" charset="0"/>
                <a:cs typeface="Arial" panose="020B0604020202020204" pitchFamily="34" charset="0"/>
              </a:rPr>
              <a:t>, 2-3c &amp; </a:t>
            </a:r>
            <a:r>
              <a:rPr lang="en-US" sz="1200" u="sng" dirty="0">
                <a:effectLst/>
                <a:latin typeface="Arial" panose="020B0604020202020204" pitchFamily="34" charset="0"/>
                <a:ea typeface="Calibri" panose="020F0502020204030204" pitchFamily="34" charset="0"/>
                <a:cs typeface="Arial" panose="020B0604020202020204" pitchFamily="34" charset="0"/>
              </a:rPr>
              <a:t>FM 7-22</a:t>
            </a:r>
            <a:r>
              <a:rPr lang="en-US" sz="1200" dirty="0">
                <a:effectLst/>
                <a:latin typeface="Arial" panose="020B0604020202020204" pitchFamily="34" charset="0"/>
                <a:ea typeface="Calibri" panose="020F0502020204030204" pitchFamily="34" charset="0"/>
                <a:cs typeface="Arial" panose="020B0604020202020204" pitchFamily="34" charset="0"/>
              </a:rPr>
              <a:t>, 10-7) </a:t>
            </a:r>
          </a:p>
          <a:p>
            <a:endParaRPr lang="en-US" sz="1200"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B1965F-06E2-4103-B057-C7B45455B1BA}" type="slidenum">
              <a:rPr lang="en-US" smtClean="0"/>
              <a:t>10</a:t>
            </a:fld>
            <a:endParaRPr lang="en-US"/>
          </a:p>
        </p:txBody>
      </p:sp>
    </p:spTree>
    <p:extLst>
      <p:ext uri="{BB962C8B-B14F-4D97-AF65-F5344CB8AC3E}">
        <p14:creationId xmlns:p14="http://schemas.microsoft.com/office/powerpoint/2010/main" val="3321922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effectLst/>
                <a:latin typeface="Arial" panose="020B0604020202020204" pitchFamily="34" charset="0"/>
                <a:ea typeface="Calibri" panose="020F0502020204030204" pitchFamily="34" charset="0"/>
                <a:cs typeface="Arial" panose="020B0604020202020204" pitchFamily="34" charset="0"/>
              </a:rPr>
              <a:t>4. </a:t>
            </a:r>
            <a:r>
              <a:rPr lang="en-US" sz="1200" u="sng" dirty="0">
                <a:effectLst/>
                <a:latin typeface="Arial" panose="020B0604020202020204" pitchFamily="34" charset="0"/>
                <a:ea typeface="Calibri" panose="020F0502020204030204" pitchFamily="34" charset="0"/>
                <a:cs typeface="Arial" panose="020B0604020202020204" pitchFamily="34" charset="0"/>
              </a:rPr>
              <a:t>Regulatory Religion Description</a:t>
            </a: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A </a:t>
            </a:r>
            <a:r>
              <a:rPr lang="en-US" sz="1200" b="1" dirty="0">
                <a:effectLst/>
                <a:latin typeface="Arial" panose="020B0604020202020204" pitchFamily="34" charset="0"/>
                <a:ea typeface="Calibri" panose="020F0502020204030204" pitchFamily="34" charset="0"/>
                <a:cs typeface="Arial" panose="020B0604020202020204" pitchFamily="34" charset="0"/>
              </a:rPr>
              <a:t>set of beliefs </a:t>
            </a:r>
            <a:r>
              <a:rPr lang="en-US" sz="1200" dirty="0">
                <a:effectLst/>
                <a:latin typeface="Arial" panose="020B0604020202020204" pitchFamily="34" charset="0"/>
                <a:ea typeface="Calibri" panose="020F0502020204030204" pitchFamily="34" charset="0"/>
                <a:cs typeface="Arial" panose="020B0604020202020204" pitchFamily="34" charset="0"/>
              </a:rPr>
              <a:t>concerning a </a:t>
            </a:r>
            <a:r>
              <a:rPr lang="en-US" sz="1200" b="1" dirty="0">
                <a:effectLst/>
                <a:latin typeface="Arial" panose="020B0604020202020204" pitchFamily="34" charset="0"/>
                <a:ea typeface="Calibri" panose="020F0502020204030204" pitchFamily="34" charset="0"/>
                <a:cs typeface="Arial" panose="020B0604020202020204" pitchFamily="34" charset="0"/>
              </a:rPr>
              <a:t>divine or transcendent</a:t>
            </a:r>
            <a:r>
              <a:rPr lang="en-US" sz="1200" dirty="0">
                <a:effectLst/>
                <a:latin typeface="Arial" panose="020B0604020202020204" pitchFamily="34" charset="0"/>
                <a:ea typeface="Calibri" panose="020F0502020204030204" pitchFamily="34" charset="0"/>
                <a:cs typeface="Arial" panose="020B0604020202020204" pitchFamily="34" charset="0"/>
              </a:rPr>
              <a:t> cause, nature, and purpose of the universe typically accompanied with </a:t>
            </a:r>
            <a:r>
              <a:rPr lang="en-US" sz="1200" b="1" dirty="0">
                <a:effectLst/>
                <a:latin typeface="Arial" panose="020B0604020202020204" pitchFamily="34" charset="0"/>
                <a:ea typeface="Calibri" panose="020F0502020204030204" pitchFamily="34" charset="0"/>
                <a:cs typeface="Arial" panose="020B0604020202020204" pitchFamily="34" charset="0"/>
              </a:rPr>
              <a:t>devotional and ritual observances</a:t>
            </a:r>
            <a:r>
              <a:rPr lang="en-US" sz="1200" dirty="0">
                <a:effectLst/>
                <a:latin typeface="Arial" panose="020B0604020202020204" pitchFamily="34" charset="0"/>
                <a:ea typeface="Calibri" panose="020F0502020204030204" pitchFamily="34" charset="0"/>
                <a:cs typeface="Arial" panose="020B0604020202020204" pitchFamily="34" charset="0"/>
              </a:rPr>
              <a:t> along with </a:t>
            </a:r>
            <a:r>
              <a:rPr lang="en-US" sz="1200" b="1" dirty="0">
                <a:effectLst/>
                <a:latin typeface="Arial" panose="020B0604020202020204" pitchFamily="34" charset="0"/>
                <a:ea typeface="Calibri" panose="020F0502020204030204" pitchFamily="34" charset="0"/>
                <a:cs typeface="Arial" panose="020B0604020202020204" pitchFamily="34" charset="0"/>
              </a:rPr>
              <a:t>an accompanying moral code </a:t>
            </a:r>
            <a:r>
              <a:rPr lang="en-US" sz="1200" dirty="0">
                <a:effectLst/>
                <a:latin typeface="Arial" panose="020B0604020202020204" pitchFamily="34" charset="0"/>
                <a:ea typeface="Calibri" panose="020F0502020204030204" pitchFamily="34" charset="0"/>
                <a:cs typeface="Arial" panose="020B0604020202020204" pitchFamily="34" charset="0"/>
              </a:rPr>
              <a:t>governing the conduct of human affairs. (Nested in </a:t>
            </a:r>
            <a:r>
              <a:rPr lang="en-US" sz="1200" u="sng" dirty="0">
                <a:effectLst/>
                <a:latin typeface="Arial" panose="020B0604020202020204" pitchFamily="34" charset="0"/>
                <a:ea typeface="Calibri" panose="020F0502020204030204" pitchFamily="34" charset="0"/>
                <a:cs typeface="Arial" panose="020B0604020202020204" pitchFamily="34" charset="0"/>
              </a:rPr>
              <a:t>DA PAM 165-19</a:t>
            </a:r>
            <a:r>
              <a:rPr lang="en-US" sz="1200" dirty="0">
                <a:effectLst/>
                <a:latin typeface="Arial" panose="020B0604020202020204" pitchFamily="34" charset="0"/>
                <a:ea typeface="Calibri" panose="020F0502020204030204" pitchFamily="34" charset="0"/>
                <a:cs typeface="Arial" panose="020B0604020202020204" pitchFamily="34" charset="0"/>
              </a:rPr>
              <a:t>, 2-3c &amp; </a:t>
            </a:r>
            <a:r>
              <a:rPr lang="en-US" sz="1200" u="sng" dirty="0">
                <a:effectLst/>
                <a:latin typeface="Arial" panose="020B0604020202020204" pitchFamily="34" charset="0"/>
                <a:ea typeface="Calibri" panose="020F0502020204030204" pitchFamily="34" charset="0"/>
                <a:cs typeface="Arial" panose="020B0604020202020204" pitchFamily="34" charset="0"/>
              </a:rPr>
              <a:t>FM 7-22</a:t>
            </a:r>
            <a:r>
              <a:rPr lang="en-US" sz="1200" dirty="0">
                <a:effectLst/>
                <a:latin typeface="Arial" panose="020B0604020202020204" pitchFamily="34" charset="0"/>
                <a:ea typeface="Calibri" panose="020F0502020204030204" pitchFamily="34" charset="0"/>
                <a:cs typeface="Arial" panose="020B0604020202020204" pitchFamily="34" charset="0"/>
              </a:rPr>
              <a:t>, 10-7) </a:t>
            </a:r>
          </a:p>
          <a:p>
            <a:endParaRPr lang="en-US" sz="1200"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B1965F-06E2-4103-B057-C7B45455B1BA}" type="slidenum">
              <a:rPr lang="en-US" smtClean="0"/>
              <a:t>11</a:t>
            </a:fld>
            <a:endParaRPr lang="en-US"/>
          </a:p>
        </p:txBody>
      </p:sp>
    </p:spTree>
    <p:extLst>
      <p:ext uri="{BB962C8B-B14F-4D97-AF65-F5344CB8AC3E}">
        <p14:creationId xmlns:p14="http://schemas.microsoft.com/office/powerpoint/2010/main" val="2398288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5. RFRA Religion Standard</a:t>
            </a:r>
          </a:p>
          <a:p>
            <a:pPr marL="342900" marR="0" lvl="0" indent="-342900">
              <a:lnSpc>
                <a:spcPct val="107000"/>
              </a:lnSpc>
              <a:spcBef>
                <a:spcPts val="0"/>
              </a:spcBef>
              <a:spcAft>
                <a:spcPts val="0"/>
              </a:spcAft>
              <a:buFont typeface="Symbol" panose="05050102010706020507" pitchFamily="18" charset="2"/>
              <a:buChar char=""/>
            </a:pPr>
            <a:r>
              <a:rPr lang="en-US" sz="1200" u="sng" dirty="0">
                <a:effectLst/>
                <a:latin typeface="Arial" panose="020B0604020202020204" pitchFamily="34" charset="0"/>
                <a:ea typeface="Calibri" panose="020F0502020204030204" pitchFamily="34" charset="0"/>
                <a:cs typeface="Arial" panose="020B0604020202020204" pitchFamily="34" charset="0"/>
              </a:rPr>
              <a:t>Individual vs Established Religion </a:t>
            </a:r>
            <a:r>
              <a:rPr lang="en-US" sz="1200" dirty="0">
                <a:effectLst/>
                <a:latin typeface="Arial" panose="020B0604020202020204" pitchFamily="34" charset="0"/>
                <a:ea typeface="Calibri" panose="020F0502020204030204" pitchFamily="34" charset="0"/>
                <a:cs typeface="Arial" panose="020B0604020202020204" pitchFamily="34" charset="0"/>
              </a:rPr>
              <a:t>- The 1</a:t>
            </a:r>
            <a:r>
              <a:rPr lang="en-US" sz="1200" baseline="30000" dirty="0">
                <a:effectLst/>
                <a:latin typeface="Arial" panose="020B0604020202020204" pitchFamily="34" charset="0"/>
                <a:ea typeface="Calibri" panose="020F0502020204030204" pitchFamily="34" charset="0"/>
                <a:cs typeface="Arial" panose="020B0604020202020204" pitchFamily="34" charset="0"/>
              </a:rPr>
              <a:t>st</a:t>
            </a:r>
            <a:r>
              <a:rPr lang="en-US" sz="1200" dirty="0">
                <a:effectLst/>
                <a:latin typeface="Arial" panose="020B0604020202020204" pitchFamily="34" charset="0"/>
                <a:ea typeface="Calibri" panose="020F0502020204030204" pitchFamily="34" charset="0"/>
                <a:cs typeface="Arial" panose="020B0604020202020204" pitchFamily="34" charset="0"/>
              </a:rPr>
              <a:t> Amendment and RFRA grant rights to individuals. Law and policy elevate the individual’s religious basis over the established religious group’s standard. </a:t>
            </a:r>
          </a:p>
          <a:p>
            <a:pPr marL="0" marR="0" lvl="0" indent="0">
              <a:lnSpc>
                <a:spcPct val="107000"/>
              </a:lnSpc>
              <a:spcBef>
                <a:spcPts val="0"/>
              </a:spcBef>
              <a:spcAft>
                <a:spcPts val="0"/>
              </a:spcAft>
              <a:buFont typeface="Symbol" panose="05050102010706020507" pitchFamily="18"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However, in providing expert analysis on religious sincerity, OCCH considers that when the belief exists </a:t>
            </a:r>
            <a:r>
              <a:rPr lang="en-US" sz="1200" b="1" dirty="0">
                <a:effectLst/>
                <a:latin typeface="Arial" panose="020B0604020202020204" pitchFamily="34" charset="0"/>
                <a:ea typeface="Calibri" panose="020F0502020204030204" pitchFamily="34" charset="0"/>
                <a:cs typeface="Arial" panose="020B0604020202020204" pitchFamily="34" charset="0"/>
              </a:rPr>
              <a:t>within the claimed religion</a:t>
            </a:r>
            <a:r>
              <a:rPr lang="en-US" sz="1200" dirty="0">
                <a:effectLst/>
                <a:latin typeface="Arial" panose="020B0604020202020204" pitchFamily="34" charset="0"/>
                <a:ea typeface="Calibri" panose="020F0502020204030204" pitchFamily="34" charset="0"/>
                <a:cs typeface="Arial" panose="020B0604020202020204" pitchFamily="34" charset="0"/>
              </a:rPr>
              <a:t>, then: </a:t>
            </a:r>
          </a:p>
          <a:p>
            <a:pPr marL="342900" marR="0" lvl="0" indent="-342900">
              <a:lnSpc>
                <a:spcPct val="107000"/>
              </a:lnSpc>
              <a:spcBef>
                <a:spcPts val="0"/>
              </a:spcBef>
              <a:spcAft>
                <a:spcPts val="800"/>
              </a:spcAft>
              <a:buFont typeface="+mj-lt"/>
              <a:buAutoNum type="arabicParenR"/>
              <a:tabLst>
                <a:tab pos="7429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the belief more fully expresses </a:t>
            </a:r>
            <a:r>
              <a:rPr lang="en-US" sz="1200" u="sng" dirty="0">
                <a:effectLst/>
                <a:latin typeface="Arial" panose="020B0604020202020204" pitchFamily="34" charset="0"/>
                <a:ea typeface="Calibri" panose="020F0502020204030204" pitchFamily="34" charset="0"/>
                <a:cs typeface="Arial" panose="020B0604020202020204" pitchFamily="34" charset="0"/>
              </a:rPr>
              <a:t>formal and external religious signs</a:t>
            </a:r>
            <a:r>
              <a:rPr lang="en-US" sz="1200" dirty="0">
                <a:effectLst/>
                <a:latin typeface="Arial" panose="020B0604020202020204" pitchFamily="34" charset="0"/>
                <a:ea typeface="Calibri" panose="020F0502020204030204" pitchFamily="34" charset="0"/>
                <a:cs typeface="Arial" panose="020B0604020202020204" pitchFamily="34" charset="0"/>
              </a:rPr>
              <a:t>, and </a:t>
            </a:r>
          </a:p>
          <a:p>
            <a:pPr marL="342900" marR="0" lvl="0" indent="-342900">
              <a:lnSpc>
                <a:spcPct val="107000"/>
              </a:lnSpc>
              <a:spcBef>
                <a:spcPts val="0"/>
              </a:spcBef>
              <a:spcAft>
                <a:spcPts val="800"/>
              </a:spcAft>
              <a:buFont typeface="+mj-lt"/>
              <a:buAutoNum type="arabicParenR"/>
              <a:tabLst>
                <a:tab pos="7429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demonstrates connection with </a:t>
            </a:r>
            <a:r>
              <a:rPr lang="en-US" sz="1200" u="sng" dirty="0">
                <a:effectLst/>
                <a:latin typeface="Arial" panose="020B0604020202020204" pitchFamily="34" charset="0"/>
                <a:ea typeface="Calibri" panose="020F0502020204030204" pitchFamily="34" charset="0"/>
                <a:cs typeface="Arial" panose="020B0604020202020204" pitchFamily="34" charset="0"/>
              </a:rPr>
              <a:t>transcendence</a:t>
            </a:r>
            <a:r>
              <a:rPr lang="en-US" sz="1200" dirty="0">
                <a:effectLst/>
                <a:latin typeface="Arial" panose="020B0604020202020204" pitchFamily="34" charset="0"/>
                <a:ea typeface="Calibri" panose="020F0502020204030204" pitchFamily="34" charset="0"/>
                <a:cs typeface="Arial" panose="020B0604020202020204" pitchFamily="34" charset="0"/>
              </a:rPr>
              <a:t> and a </a:t>
            </a:r>
            <a:r>
              <a:rPr lang="en-US" sz="1200" u="sng" dirty="0">
                <a:effectLst/>
                <a:latin typeface="Arial" panose="020B0604020202020204" pitchFamily="34" charset="0"/>
                <a:ea typeface="Calibri" panose="020F0502020204030204" pitchFamily="34" charset="0"/>
                <a:cs typeface="Arial" panose="020B0604020202020204" pitchFamily="34" charset="0"/>
              </a:rPr>
              <a:t>comprehensive belief system</a:t>
            </a:r>
          </a:p>
          <a:p>
            <a:pPr marL="0" marR="0" lvl="0" indent="0">
              <a:lnSpc>
                <a:spcPct val="107000"/>
              </a:lnSpc>
              <a:spcBef>
                <a:spcPts val="0"/>
              </a:spcBef>
              <a:spcAft>
                <a:spcPts val="800"/>
              </a:spcAft>
              <a:buFont typeface="+mj-lt"/>
              <a:buNone/>
              <a:tabLst>
                <a:tab pos="742950" algn="l"/>
              </a:tabLs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The request’s nature cannot be philosophical or cultural; a belief that is not religious cannot constitute a sincerely held religious belief. </a:t>
            </a:r>
          </a:p>
          <a:p>
            <a:endParaRPr lang="en-US" sz="1200"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B1965F-06E2-4103-B057-C7B45455B1BA}" type="slidenum">
              <a:rPr lang="en-US" smtClean="0"/>
              <a:t>12</a:t>
            </a:fld>
            <a:endParaRPr lang="en-US"/>
          </a:p>
        </p:txBody>
      </p:sp>
    </p:spTree>
    <p:extLst>
      <p:ext uri="{BB962C8B-B14F-4D97-AF65-F5344CB8AC3E}">
        <p14:creationId xmlns:p14="http://schemas.microsoft.com/office/powerpoint/2010/main" val="3403781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6. Sincerity of Belief is: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The congruence between the requestor’s religious belief &amp; practice.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NOT, the Soldier </a:t>
            </a:r>
            <a:r>
              <a:rPr lang="en-US" sz="1200" b="1" dirty="0">
                <a:effectLst/>
                <a:latin typeface="Arial" panose="020B0604020202020204" pitchFamily="34" charset="0"/>
                <a:ea typeface="Calibri" panose="020F0502020204030204" pitchFamily="34" charset="0"/>
                <a:cs typeface="Arial" panose="020B0604020202020204" pitchFamily="34" charset="0"/>
              </a:rPr>
              <a:t>sincerely</a:t>
            </a:r>
            <a:r>
              <a:rPr lang="en-US" sz="1200" dirty="0">
                <a:effectLst/>
                <a:latin typeface="Arial" panose="020B0604020202020204" pitchFamily="34" charset="0"/>
                <a:ea typeface="Calibri" panose="020F0502020204030204" pitchFamily="34" charset="0"/>
                <a:cs typeface="Arial" panose="020B0604020202020204" pitchFamily="34" charset="0"/>
              </a:rPr>
              <a:t> wants a beard, or does not want a vaccine; rather, the requestor holds a </a:t>
            </a:r>
            <a:r>
              <a:rPr lang="en-US" sz="1200" b="1" dirty="0">
                <a:effectLst/>
                <a:latin typeface="Arial" panose="020B0604020202020204" pitchFamily="34" charset="0"/>
                <a:ea typeface="Calibri" panose="020F0502020204030204" pitchFamily="34" charset="0"/>
                <a:cs typeface="Arial" panose="020B0604020202020204" pitchFamily="34" charset="0"/>
              </a:rPr>
              <a:t>sincere religious belief burdened by a military policy </a:t>
            </a:r>
            <a:r>
              <a:rPr lang="en-US" sz="1200" dirty="0">
                <a:effectLst/>
                <a:latin typeface="Arial" panose="020B0604020202020204" pitchFamily="34" charset="0"/>
                <a:ea typeface="Calibri" panose="020F0502020204030204" pitchFamily="34" charset="0"/>
                <a:cs typeface="Arial" panose="020B0604020202020204" pitchFamily="34" charset="0"/>
              </a:rPr>
              <a:t>(and </a:t>
            </a:r>
            <a:r>
              <a:rPr lang="en-US" sz="1200" b="1" dirty="0">
                <a:effectLst/>
                <a:latin typeface="Arial" panose="020B0604020202020204" pitchFamily="34" charset="0"/>
                <a:ea typeface="Calibri" panose="020F0502020204030204" pitchFamily="34" charset="0"/>
                <a:cs typeface="Arial" panose="020B0604020202020204" pitchFamily="34" charset="0"/>
              </a:rPr>
              <a:t>HOW</a:t>
            </a: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Possible Indicators vs. Discriminators:</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Understanding of the religion, teachings, and faith practices</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Activity in a religious community</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Longevity of belief/practice</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Whole of Life impact (consistency w/ expressed religious belief)</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The more the practice appears within the claimed religion, the more clearly it demonstrates </a:t>
            </a:r>
            <a:r>
              <a:rPr lang="en-US" sz="1200" b="1" dirty="0">
                <a:effectLst/>
                <a:latin typeface="Arial" panose="020B0604020202020204" pitchFamily="34" charset="0"/>
                <a:ea typeface="Calibri" panose="020F0502020204030204" pitchFamily="34" charset="0"/>
                <a:cs typeface="Arial" panose="020B0604020202020204" pitchFamily="34" charset="0"/>
              </a:rPr>
              <a:t>sincerity of belief</a:t>
            </a:r>
            <a:r>
              <a:rPr lang="en-US" sz="1200" dirty="0">
                <a:effectLst/>
                <a:latin typeface="Arial" panose="020B0604020202020204" pitchFamily="34" charset="0"/>
                <a:ea typeface="Calibri" panose="020F0502020204030204" pitchFamily="34" charset="0"/>
                <a:cs typeface="Arial" panose="020B0604020202020204" pitchFamily="34" charset="0"/>
              </a:rPr>
              <a:t>. However, RFRA and the </a:t>
            </a:r>
            <a:r>
              <a:rPr lang="en-US" sz="1200" b="1" dirty="0">
                <a:effectLst/>
                <a:latin typeface="Arial" panose="020B0604020202020204" pitchFamily="34" charset="0"/>
                <a:ea typeface="Calibri" panose="020F0502020204030204" pitchFamily="34" charset="0"/>
                <a:cs typeface="Arial" panose="020B0604020202020204" pitchFamily="34" charset="0"/>
              </a:rPr>
              <a:t>individual</a:t>
            </a:r>
            <a:r>
              <a:rPr lang="en-US" sz="1200" dirty="0">
                <a:effectLst/>
                <a:latin typeface="Arial" panose="020B0604020202020204" pitchFamily="34" charset="0"/>
                <a:ea typeface="Calibri" panose="020F0502020204030204" pitchFamily="34" charset="0"/>
                <a:cs typeface="Arial" panose="020B0604020202020204" pitchFamily="34" charset="0"/>
              </a:rPr>
              <a:t> person’s sincere religious belief remains the standard, and </a:t>
            </a:r>
            <a:r>
              <a:rPr lang="en-US" sz="1200" b="1" dirty="0">
                <a:effectLst/>
                <a:latin typeface="Arial" panose="020B0604020202020204" pitchFamily="34" charset="0"/>
                <a:ea typeface="Calibri" panose="020F0502020204030204" pitchFamily="34" charset="0"/>
                <a:cs typeface="Arial" panose="020B0604020202020204" pitchFamily="34" charset="0"/>
              </a:rPr>
              <a:t>not commonly held practices and mainstream beliefs</a:t>
            </a:r>
            <a:r>
              <a:rPr lang="en-US" sz="1200" dirty="0">
                <a:effectLst/>
                <a:latin typeface="Arial" panose="020B0604020202020204" pitchFamily="34" charset="0"/>
                <a:ea typeface="Calibri" panose="020F0502020204030204" pitchFamily="34" charset="0"/>
                <a:cs typeface="Arial" panose="020B0604020202020204" pitchFamily="34" charset="0"/>
              </a:rPr>
              <a:t>.</a:t>
            </a:r>
          </a:p>
          <a:p>
            <a:endParaRPr lang="en-US" sz="1200" strike="noStrike" baseline="0" dirty="0">
              <a:latin typeface="Arial" panose="020B0604020202020204" pitchFamily="34" charset="0"/>
              <a:cs typeface="Arial" panose="020B0604020202020204" pitchFamily="34" charset="0"/>
            </a:endParaRPr>
          </a:p>
          <a:p>
            <a:endParaRPr lang="en-US" sz="1200"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B1965F-06E2-4103-B057-C7B45455B1BA}" type="slidenum">
              <a:rPr lang="en-US" smtClean="0"/>
              <a:t>13</a:t>
            </a:fld>
            <a:endParaRPr lang="en-US"/>
          </a:p>
        </p:txBody>
      </p:sp>
    </p:spTree>
    <p:extLst>
      <p:ext uri="{BB962C8B-B14F-4D97-AF65-F5344CB8AC3E}">
        <p14:creationId xmlns:p14="http://schemas.microsoft.com/office/powerpoint/2010/main" val="3379080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6. Sincerity of Belief is: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The congruence between the requestor’s religious belief &amp; practice.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NOT, the Soldier </a:t>
            </a:r>
            <a:r>
              <a:rPr lang="en-US" sz="1200" b="1" dirty="0">
                <a:effectLst/>
                <a:latin typeface="Arial" panose="020B0604020202020204" pitchFamily="34" charset="0"/>
                <a:ea typeface="Calibri" panose="020F0502020204030204" pitchFamily="34" charset="0"/>
                <a:cs typeface="Arial" panose="020B0604020202020204" pitchFamily="34" charset="0"/>
              </a:rPr>
              <a:t>sincerely</a:t>
            </a:r>
            <a:r>
              <a:rPr lang="en-US" sz="1200" dirty="0">
                <a:effectLst/>
                <a:latin typeface="Arial" panose="020B0604020202020204" pitchFamily="34" charset="0"/>
                <a:ea typeface="Calibri" panose="020F0502020204030204" pitchFamily="34" charset="0"/>
                <a:cs typeface="Arial" panose="020B0604020202020204" pitchFamily="34" charset="0"/>
              </a:rPr>
              <a:t> wants a beard, or does not want a vaccine; rather, the requestor holds a </a:t>
            </a:r>
            <a:r>
              <a:rPr lang="en-US" sz="1200" b="1" dirty="0">
                <a:effectLst/>
                <a:latin typeface="Arial" panose="020B0604020202020204" pitchFamily="34" charset="0"/>
                <a:ea typeface="Calibri" panose="020F0502020204030204" pitchFamily="34" charset="0"/>
                <a:cs typeface="Arial" panose="020B0604020202020204" pitchFamily="34" charset="0"/>
              </a:rPr>
              <a:t>sincere religious belief burdened by a military policy </a:t>
            </a:r>
            <a:r>
              <a:rPr lang="en-US" sz="1200" dirty="0">
                <a:effectLst/>
                <a:latin typeface="Arial" panose="020B0604020202020204" pitchFamily="34" charset="0"/>
                <a:ea typeface="Calibri" panose="020F0502020204030204" pitchFamily="34" charset="0"/>
                <a:cs typeface="Arial" panose="020B0604020202020204" pitchFamily="34" charset="0"/>
              </a:rPr>
              <a:t>(and </a:t>
            </a:r>
            <a:r>
              <a:rPr lang="en-US" sz="1200" b="1" dirty="0">
                <a:effectLst/>
                <a:latin typeface="Arial" panose="020B0604020202020204" pitchFamily="34" charset="0"/>
                <a:ea typeface="Calibri" panose="020F0502020204030204" pitchFamily="34" charset="0"/>
                <a:cs typeface="Arial" panose="020B0604020202020204" pitchFamily="34" charset="0"/>
              </a:rPr>
              <a:t>HOW</a:t>
            </a: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Possible Indicators vs. Discriminators:</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Understanding of the religion, teachings, and faith practices</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Activity in a religious community</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Longevity of belief/practice</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Whole of Life impact (consistency w/ expressed religious belief)</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The more the practice appears within the claimed religion, the more clearly it demonstrates </a:t>
            </a:r>
            <a:r>
              <a:rPr lang="en-US" sz="1200" b="1" dirty="0">
                <a:effectLst/>
                <a:latin typeface="Arial" panose="020B0604020202020204" pitchFamily="34" charset="0"/>
                <a:ea typeface="Calibri" panose="020F0502020204030204" pitchFamily="34" charset="0"/>
                <a:cs typeface="Arial" panose="020B0604020202020204" pitchFamily="34" charset="0"/>
              </a:rPr>
              <a:t>sincerity of belief</a:t>
            </a:r>
            <a:r>
              <a:rPr lang="en-US" sz="1200" dirty="0">
                <a:effectLst/>
                <a:latin typeface="Arial" panose="020B0604020202020204" pitchFamily="34" charset="0"/>
                <a:ea typeface="Calibri" panose="020F0502020204030204" pitchFamily="34" charset="0"/>
                <a:cs typeface="Arial" panose="020B0604020202020204" pitchFamily="34" charset="0"/>
              </a:rPr>
              <a:t>. However, RFRA and the </a:t>
            </a:r>
            <a:r>
              <a:rPr lang="en-US" sz="1200" b="1" dirty="0">
                <a:effectLst/>
                <a:latin typeface="Arial" panose="020B0604020202020204" pitchFamily="34" charset="0"/>
                <a:ea typeface="Calibri" panose="020F0502020204030204" pitchFamily="34" charset="0"/>
                <a:cs typeface="Arial" panose="020B0604020202020204" pitchFamily="34" charset="0"/>
              </a:rPr>
              <a:t>individual</a:t>
            </a:r>
            <a:r>
              <a:rPr lang="en-US" sz="1200" dirty="0">
                <a:effectLst/>
                <a:latin typeface="Arial" panose="020B0604020202020204" pitchFamily="34" charset="0"/>
                <a:ea typeface="Calibri" panose="020F0502020204030204" pitchFamily="34" charset="0"/>
                <a:cs typeface="Arial" panose="020B0604020202020204" pitchFamily="34" charset="0"/>
              </a:rPr>
              <a:t> person’s sincere religious belief remains the standard, and </a:t>
            </a:r>
            <a:r>
              <a:rPr lang="en-US" sz="1200" b="1" dirty="0">
                <a:effectLst/>
                <a:latin typeface="Arial" panose="020B0604020202020204" pitchFamily="34" charset="0"/>
                <a:ea typeface="Calibri" panose="020F0502020204030204" pitchFamily="34" charset="0"/>
                <a:cs typeface="Arial" panose="020B0604020202020204" pitchFamily="34" charset="0"/>
              </a:rPr>
              <a:t>not commonly held practices and mainstream beliefs</a:t>
            </a:r>
            <a:r>
              <a:rPr lang="en-US" sz="1200" dirty="0">
                <a:effectLst/>
                <a:latin typeface="Arial" panose="020B0604020202020204" pitchFamily="34" charset="0"/>
                <a:ea typeface="Calibri" panose="020F0502020204030204" pitchFamily="34" charset="0"/>
                <a:cs typeface="Arial" panose="020B0604020202020204" pitchFamily="34" charset="0"/>
              </a:rPr>
              <a:t>.</a:t>
            </a:r>
          </a:p>
          <a:p>
            <a:endParaRPr lang="en-US" sz="1200" strike="noStrike" baseline="0" dirty="0">
              <a:latin typeface="Arial" panose="020B0604020202020204" pitchFamily="34" charset="0"/>
              <a:cs typeface="Arial" panose="020B0604020202020204" pitchFamily="34" charset="0"/>
            </a:endParaRPr>
          </a:p>
          <a:p>
            <a:endParaRPr lang="en-US" sz="1200"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B1965F-06E2-4103-B057-C7B45455B1BA}" type="slidenum">
              <a:rPr lang="en-US" smtClean="0"/>
              <a:t>14</a:t>
            </a:fld>
            <a:endParaRPr lang="en-US"/>
          </a:p>
        </p:txBody>
      </p:sp>
    </p:spTree>
    <p:extLst>
      <p:ext uri="{BB962C8B-B14F-4D97-AF65-F5344CB8AC3E}">
        <p14:creationId xmlns:p14="http://schemas.microsoft.com/office/powerpoint/2010/main" val="1356012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6. Sincerity of Belief is: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The congruence between the requestor’s religious belief &amp; practice.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NOT, the Soldier </a:t>
            </a:r>
            <a:r>
              <a:rPr lang="en-US" sz="1200" b="1" dirty="0">
                <a:effectLst/>
                <a:latin typeface="Arial" panose="020B0604020202020204" pitchFamily="34" charset="0"/>
                <a:ea typeface="Calibri" panose="020F0502020204030204" pitchFamily="34" charset="0"/>
                <a:cs typeface="Arial" panose="020B0604020202020204" pitchFamily="34" charset="0"/>
              </a:rPr>
              <a:t>sincerely</a:t>
            </a:r>
            <a:r>
              <a:rPr lang="en-US" sz="1200" dirty="0">
                <a:effectLst/>
                <a:latin typeface="Arial" panose="020B0604020202020204" pitchFamily="34" charset="0"/>
                <a:ea typeface="Calibri" panose="020F0502020204030204" pitchFamily="34" charset="0"/>
                <a:cs typeface="Arial" panose="020B0604020202020204" pitchFamily="34" charset="0"/>
              </a:rPr>
              <a:t> wants a beard, or does not want a vaccine; rather, the requestor holds a </a:t>
            </a:r>
            <a:r>
              <a:rPr lang="en-US" sz="1200" b="1" dirty="0">
                <a:effectLst/>
                <a:latin typeface="Arial" panose="020B0604020202020204" pitchFamily="34" charset="0"/>
                <a:ea typeface="Calibri" panose="020F0502020204030204" pitchFamily="34" charset="0"/>
                <a:cs typeface="Arial" panose="020B0604020202020204" pitchFamily="34" charset="0"/>
              </a:rPr>
              <a:t>sincere religious belief burdened by a military policy </a:t>
            </a:r>
            <a:r>
              <a:rPr lang="en-US" sz="1200" dirty="0">
                <a:effectLst/>
                <a:latin typeface="Arial" panose="020B0604020202020204" pitchFamily="34" charset="0"/>
                <a:ea typeface="Calibri" panose="020F0502020204030204" pitchFamily="34" charset="0"/>
                <a:cs typeface="Arial" panose="020B0604020202020204" pitchFamily="34" charset="0"/>
              </a:rPr>
              <a:t>(and </a:t>
            </a:r>
            <a:r>
              <a:rPr lang="en-US" sz="1200" b="1" dirty="0">
                <a:effectLst/>
                <a:latin typeface="Arial" panose="020B0604020202020204" pitchFamily="34" charset="0"/>
                <a:ea typeface="Calibri" panose="020F0502020204030204" pitchFamily="34" charset="0"/>
                <a:cs typeface="Arial" panose="020B0604020202020204" pitchFamily="34" charset="0"/>
              </a:rPr>
              <a:t>HOW</a:t>
            </a: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Possible Indicators vs. Discriminators:</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Understanding of the religion, teachings, and faith practices</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Activity in a religious community</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Longevity of belief/practice</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Whole of Life impact (consistency w/ expressed religious belief)</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The more the practice appears within the claimed religion, the more clearly it demonstrates </a:t>
            </a:r>
            <a:r>
              <a:rPr lang="en-US" sz="1200" b="1" dirty="0">
                <a:effectLst/>
                <a:latin typeface="Arial" panose="020B0604020202020204" pitchFamily="34" charset="0"/>
                <a:ea typeface="Calibri" panose="020F0502020204030204" pitchFamily="34" charset="0"/>
                <a:cs typeface="Arial" panose="020B0604020202020204" pitchFamily="34" charset="0"/>
              </a:rPr>
              <a:t>sincerity of belief</a:t>
            </a:r>
            <a:r>
              <a:rPr lang="en-US" sz="1200" dirty="0">
                <a:effectLst/>
                <a:latin typeface="Arial" panose="020B0604020202020204" pitchFamily="34" charset="0"/>
                <a:ea typeface="Calibri" panose="020F0502020204030204" pitchFamily="34" charset="0"/>
                <a:cs typeface="Arial" panose="020B0604020202020204" pitchFamily="34" charset="0"/>
              </a:rPr>
              <a:t>. However, RFRA and the </a:t>
            </a:r>
            <a:r>
              <a:rPr lang="en-US" sz="1200" b="1" dirty="0">
                <a:effectLst/>
                <a:latin typeface="Arial" panose="020B0604020202020204" pitchFamily="34" charset="0"/>
                <a:ea typeface="Calibri" panose="020F0502020204030204" pitchFamily="34" charset="0"/>
                <a:cs typeface="Arial" panose="020B0604020202020204" pitchFamily="34" charset="0"/>
              </a:rPr>
              <a:t>individual</a:t>
            </a:r>
            <a:r>
              <a:rPr lang="en-US" sz="1200" dirty="0">
                <a:effectLst/>
                <a:latin typeface="Arial" panose="020B0604020202020204" pitchFamily="34" charset="0"/>
                <a:ea typeface="Calibri" panose="020F0502020204030204" pitchFamily="34" charset="0"/>
                <a:cs typeface="Arial" panose="020B0604020202020204" pitchFamily="34" charset="0"/>
              </a:rPr>
              <a:t> person’s sincere religious belief remains the standard, and </a:t>
            </a:r>
            <a:r>
              <a:rPr lang="en-US" sz="1200" b="1" dirty="0">
                <a:effectLst/>
                <a:latin typeface="Arial" panose="020B0604020202020204" pitchFamily="34" charset="0"/>
                <a:ea typeface="Calibri" panose="020F0502020204030204" pitchFamily="34" charset="0"/>
                <a:cs typeface="Arial" panose="020B0604020202020204" pitchFamily="34" charset="0"/>
              </a:rPr>
              <a:t>not commonly held practices and mainstream beliefs</a:t>
            </a:r>
            <a:r>
              <a:rPr lang="en-US" sz="1200" dirty="0">
                <a:effectLst/>
                <a:latin typeface="Arial" panose="020B0604020202020204" pitchFamily="34" charset="0"/>
                <a:ea typeface="Calibri" panose="020F0502020204030204" pitchFamily="34" charset="0"/>
                <a:cs typeface="Arial" panose="020B0604020202020204" pitchFamily="34" charset="0"/>
              </a:rPr>
              <a:t>.</a:t>
            </a:r>
          </a:p>
          <a:p>
            <a:endParaRPr lang="en-US" sz="1200"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B1965F-06E2-4103-B057-C7B45455B1BA}" type="slidenum">
              <a:rPr lang="en-US" smtClean="0"/>
              <a:t>15</a:t>
            </a:fld>
            <a:endParaRPr lang="en-US"/>
          </a:p>
        </p:txBody>
      </p:sp>
    </p:spTree>
    <p:extLst>
      <p:ext uri="{BB962C8B-B14F-4D97-AF65-F5344CB8AC3E}">
        <p14:creationId xmlns:p14="http://schemas.microsoft.com/office/powerpoint/2010/main" val="2505625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OCCH has seen a marketable improvement in chaplain interview memoranda since 2020. Yet, we receive consistent memo examples that indicate we still lack competence within this capability. This PE serves to address the chaplain interview memo capability gap that exists across the field.  </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16</a:t>
            </a:fld>
            <a:endParaRPr lang="en-US" dirty="0"/>
          </a:p>
        </p:txBody>
      </p:sp>
    </p:spTree>
    <p:extLst>
      <p:ext uri="{BB962C8B-B14F-4D97-AF65-F5344CB8AC3E}">
        <p14:creationId xmlns:p14="http://schemas.microsoft.com/office/powerpoint/2010/main" val="4256871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r>
              <a:rPr lang="en-US" dirty="0"/>
              <a:t>These examples are real examples taken from actual requests. OCCH changed names and dates to protect PII.</a:t>
            </a:r>
          </a:p>
        </p:txBody>
      </p:sp>
      <p:sp>
        <p:nvSpPr>
          <p:cNvPr id="4" name="Slide Number Placeholder 3"/>
          <p:cNvSpPr>
            <a:spLocks noGrp="1"/>
          </p:cNvSpPr>
          <p:nvPr>
            <p:ph type="sldNum" sz="quarter" idx="10"/>
          </p:nvPr>
        </p:nvSpPr>
        <p:spPr/>
        <p:txBody>
          <a:bodyPr/>
          <a:lstStyle/>
          <a:p>
            <a:fld id="{19F2D85E-DD41-4138-B7F4-0D3D585A3E91}" type="slidenum">
              <a:rPr lang="en-US" smtClean="0"/>
              <a:pPr/>
              <a:t>17</a:t>
            </a:fld>
            <a:endParaRPr lang="en-US" dirty="0"/>
          </a:p>
        </p:txBody>
      </p:sp>
    </p:spTree>
    <p:extLst>
      <p:ext uri="{BB962C8B-B14F-4D97-AF65-F5344CB8AC3E}">
        <p14:creationId xmlns:p14="http://schemas.microsoft.com/office/powerpoint/2010/main" val="2975944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 Arial"/>
              </a:rPr>
              <a:t>This chaplain memo is incorrect. The chaplain does not address the request’s religion or sincerity of belief. </a:t>
            </a:r>
          </a:p>
          <a:p>
            <a:endParaRPr lang="en-US" dirty="0">
              <a:latin typeface=" Arial"/>
            </a:endParaRPr>
          </a:p>
          <a:p>
            <a:r>
              <a:rPr lang="en-US" dirty="0">
                <a:latin typeface=" Arial"/>
              </a:rPr>
              <a:t>SSG </a:t>
            </a:r>
            <a:r>
              <a:rPr lang="en-US" dirty="0" err="1">
                <a:latin typeface=" Arial"/>
              </a:rPr>
              <a:t>Mersmash</a:t>
            </a:r>
            <a:r>
              <a:rPr lang="en-US" dirty="0">
                <a:latin typeface=" Arial"/>
              </a:rPr>
              <a:t> demonstrates religious basis.  It satisfies the “Iron Triangle” for religious basis. </a:t>
            </a:r>
          </a:p>
          <a:p>
            <a:endParaRPr lang="en-US"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 Arial"/>
              </a:rPr>
              <a:t>Further, this practice is common within Nordic Paganism. Although this is not required, </a:t>
            </a:r>
            <a:r>
              <a:rPr lang="en-US" dirty="0">
                <a:effectLst/>
                <a:latin typeface=" Arial"/>
              </a:rPr>
              <a:t>i</a:t>
            </a:r>
            <a:r>
              <a:rPr lang="en-US" dirty="0">
                <a:effectLst/>
                <a:latin typeface=" Arial"/>
                <a:ea typeface="Calibri" panose="020F0502020204030204" pitchFamily="34" charset="0"/>
              </a:rPr>
              <a:t>n providing expert analysis on religious sincerity, and in concert with law and regulation, OCCH considers that when the belief occurs within the claimed religion (externally recognizable), then that belief more fully demonstrates a connection with a comprehensive religious belief system, and more clearly provides evidence to the fundamental and ultimate question of sincerity.  </a:t>
            </a:r>
          </a:p>
          <a:p>
            <a:r>
              <a:rPr lang="en-US" dirty="0"/>
              <a:t> </a:t>
            </a:r>
          </a:p>
        </p:txBody>
      </p:sp>
      <p:sp>
        <p:nvSpPr>
          <p:cNvPr id="4" name="Slide Number Placeholder 3"/>
          <p:cNvSpPr>
            <a:spLocks noGrp="1"/>
          </p:cNvSpPr>
          <p:nvPr>
            <p:ph type="sldNum" sz="quarter" idx="5"/>
          </p:nvPr>
        </p:nvSpPr>
        <p:spPr/>
        <p:txBody>
          <a:bodyPr/>
          <a:lstStyle/>
          <a:p>
            <a:fld id="{19F2D85E-DD41-4138-B7F4-0D3D585A3E91}" type="slidenum">
              <a:rPr lang="en-US" smtClean="0"/>
              <a:pPr/>
              <a:t>18</a:t>
            </a:fld>
            <a:endParaRPr lang="en-US" dirty="0"/>
          </a:p>
        </p:txBody>
      </p:sp>
    </p:spTree>
    <p:extLst>
      <p:ext uri="{BB962C8B-B14F-4D97-AF65-F5344CB8AC3E}">
        <p14:creationId xmlns:p14="http://schemas.microsoft.com/office/powerpoint/2010/main" val="3522246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19</a:t>
            </a:fld>
            <a:endParaRPr lang="en-US" dirty="0"/>
          </a:p>
        </p:txBody>
      </p:sp>
    </p:spTree>
    <p:extLst>
      <p:ext uri="{BB962C8B-B14F-4D97-AF65-F5344CB8AC3E}">
        <p14:creationId xmlns:p14="http://schemas.microsoft.com/office/powerpoint/2010/main" val="785783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baseline="0"/>
          </a:p>
        </p:txBody>
      </p:sp>
      <p:sp>
        <p:nvSpPr>
          <p:cNvPr id="4" name="Slide Number Placeholder 3"/>
          <p:cNvSpPr>
            <a:spLocks noGrp="1"/>
          </p:cNvSpPr>
          <p:nvPr>
            <p:ph type="sldNum" sz="quarter" idx="10"/>
          </p:nvPr>
        </p:nvSpPr>
        <p:spPr/>
        <p:txBody>
          <a:bodyPr/>
          <a:lstStyle/>
          <a:p>
            <a:fld id="{FFB1965F-06E2-4103-B057-C7B45455B1BA}" type="slidenum">
              <a:rPr lang="en-US" smtClean="0"/>
              <a:t>2</a:t>
            </a:fld>
            <a:endParaRPr lang="en-US"/>
          </a:p>
        </p:txBody>
      </p:sp>
    </p:spTree>
    <p:extLst>
      <p:ext uri="{BB962C8B-B14F-4D97-AF65-F5344CB8AC3E}">
        <p14:creationId xmlns:p14="http://schemas.microsoft.com/office/powerpoint/2010/main" val="2686928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 Arial"/>
              </a:rPr>
              <a:t>This chaplain memo is incorrect. This request is not religious as described in DA PAM 165-19 and FM 7-22. </a:t>
            </a:r>
          </a:p>
          <a:p>
            <a:endParaRPr lang="en-US" dirty="0">
              <a:latin typeface=" Arial"/>
            </a:endParaRPr>
          </a:p>
          <a:p>
            <a:r>
              <a:rPr lang="en-US" dirty="0">
                <a:effectLst/>
                <a:latin typeface=" Arial"/>
                <a:ea typeface="Times New Roman" panose="02020603050405020304" pitchFamily="18" charset="0"/>
              </a:rPr>
              <a:t>Military policy (DA PAM 165-19, FM 7-22) is sufficient to determine what is religion in the military context. The court case </a:t>
            </a:r>
            <a:r>
              <a:rPr lang="en-US" i="1" dirty="0">
                <a:effectLst/>
                <a:latin typeface=" Arial"/>
                <a:ea typeface="Times New Roman" panose="02020603050405020304" pitchFamily="18" charset="0"/>
              </a:rPr>
              <a:t>Heap vs. Carter</a:t>
            </a:r>
            <a:r>
              <a:rPr lang="en-US" dirty="0">
                <a:effectLst/>
                <a:latin typeface=" Arial"/>
                <a:ea typeface="Times New Roman" panose="02020603050405020304" pitchFamily="18" charset="0"/>
              </a:rPr>
              <a:t> (2015) involved a secular humanist and his representing atheist organization who sued the Navy for refusing his request to be a military chaplain on the basis that his request, by definition, is not religious. The Navy won the case, and the court ruled that military policy is authoritative in the military context. </a:t>
            </a:r>
          </a:p>
          <a:p>
            <a:endParaRPr lang="en-US" dirty="0">
              <a:latin typeface=" Arial"/>
            </a:endParaRPr>
          </a:p>
          <a:p>
            <a:r>
              <a:rPr lang="en-US" dirty="0">
                <a:latin typeface=" Arial"/>
              </a:rPr>
              <a:t>Sincerity is not “sincerely” wanting something. Sincerity is congruence with faith and practice. This requestor does not demonstrate religious basis. This request, therefore, cannot demonstrate sincerity of belief. A request not religious cannot constitute a sincerely held religious belief. </a:t>
            </a:r>
          </a:p>
        </p:txBody>
      </p:sp>
      <p:sp>
        <p:nvSpPr>
          <p:cNvPr id="4" name="Slide Number Placeholder 3"/>
          <p:cNvSpPr>
            <a:spLocks noGrp="1"/>
          </p:cNvSpPr>
          <p:nvPr>
            <p:ph type="sldNum" sz="quarter" idx="5"/>
          </p:nvPr>
        </p:nvSpPr>
        <p:spPr/>
        <p:txBody>
          <a:bodyPr/>
          <a:lstStyle/>
          <a:p>
            <a:fld id="{19F2D85E-DD41-4138-B7F4-0D3D585A3E91}" type="slidenum">
              <a:rPr lang="en-US" smtClean="0"/>
              <a:pPr/>
              <a:t>20</a:t>
            </a:fld>
            <a:endParaRPr lang="en-US" dirty="0"/>
          </a:p>
        </p:txBody>
      </p:sp>
    </p:spTree>
    <p:extLst>
      <p:ext uri="{BB962C8B-B14F-4D97-AF65-F5344CB8AC3E}">
        <p14:creationId xmlns:p14="http://schemas.microsoft.com/office/powerpoint/2010/main" val="1148028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21</a:t>
            </a:fld>
            <a:endParaRPr lang="en-US" dirty="0"/>
          </a:p>
        </p:txBody>
      </p:sp>
    </p:spTree>
    <p:extLst>
      <p:ext uri="{BB962C8B-B14F-4D97-AF65-F5344CB8AC3E}">
        <p14:creationId xmlns:p14="http://schemas.microsoft.com/office/powerpoint/2010/main" val="3600191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4573" y="4447154"/>
            <a:ext cx="6169446" cy="3638580"/>
          </a:xfrm>
        </p:spPr>
        <p:txBody>
          <a:bodyPr/>
          <a:lstStyle/>
          <a:p>
            <a:r>
              <a:rPr lang="en-US" dirty="0">
                <a:latin typeface=" Arial"/>
              </a:rPr>
              <a:t>This chaplain interview memorandum is incorrect.  DA PAM 165-19 and FM 7-22 indicate that religion is transcendent, has a comprehensive belief system, and demonstrates external signs. </a:t>
            </a:r>
          </a:p>
          <a:p>
            <a:endParaRPr lang="en-US" dirty="0">
              <a:latin typeface=" Arial"/>
            </a:endParaRPr>
          </a:p>
          <a:p>
            <a:r>
              <a:rPr lang="en-US" dirty="0">
                <a:latin typeface=" Arial"/>
              </a:rPr>
              <a:t>Moreover, </a:t>
            </a:r>
            <a:r>
              <a:rPr lang="en-US" i="1" dirty="0">
                <a:effectLst/>
                <a:latin typeface=" Arial"/>
                <a:ea typeface="Calibri" panose="020F0502020204030204" pitchFamily="34" charset="0"/>
              </a:rPr>
              <a:t>Sossamon v. Lone Star State of Texas </a:t>
            </a:r>
            <a:r>
              <a:rPr lang="en-US" dirty="0">
                <a:effectLst/>
                <a:latin typeface=" Arial"/>
                <a:ea typeface="Calibri" panose="020F0502020204030204" pitchFamily="34" charset="0"/>
              </a:rPr>
              <a:t>(2011) opines, “While religious practices include individual expressions of religious beliefs, whether or not compelled by, or central to, the religion concerned, an applicant must have a subjectively honest belief that the practice is important to his free exercise of religion.”  Therefore, it is inappropriate to disapprove a religious accommodation request because it is not compelled by, or a central tenet of the religion concerned.  </a:t>
            </a:r>
          </a:p>
          <a:p>
            <a:endParaRPr lang="en-US" dirty="0">
              <a:latin typeface=" Arial"/>
            </a:endParaRPr>
          </a:p>
          <a:p>
            <a:pPr marL="0" marR="0">
              <a:lnSpc>
                <a:spcPct val="107000"/>
              </a:lnSpc>
              <a:spcBef>
                <a:spcPts val="0"/>
              </a:spcBef>
              <a:spcAft>
                <a:spcPts val="0"/>
              </a:spcAft>
            </a:pPr>
            <a:r>
              <a:rPr lang="en-US" dirty="0">
                <a:latin typeface=" Arial"/>
              </a:rPr>
              <a:t>The Soldier presents indicators for sincerity of belief such as duration of belief and practice, participation in a faith group, religious leader identification, and whole-of-life impact. </a:t>
            </a:r>
            <a:r>
              <a:rPr lang="en-US" dirty="0">
                <a:effectLst/>
                <a:latin typeface=" Arial"/>
                <a:ea typeface="Calibri" panose="020F0502020204030204" pitchFamily="34" charset="0"/>
                <a:cs typeface="Calibri" panose="020F0502020204030204" pitchFamily="34" charset="0"/>
              </a:rPr>
              <a:t>Religious beliefs “need not be acceptable, logical, or comprehensible to others in order to merit First </a:t>
            </a:r>
            <a:r>
              <a:rPr lang="en-US" dirty="0">
                <a:effectLst/>
                <a:latin typeface=" Arial"/>
                <a:ea typeface="Calibri" panose="020F0502020204030204" pitchFamily="34" charset="0"/>
              </a:rPr>
              <a:t>Amendment protection. They must be merely sincerely held.” </a:t>
            </a:r>
            <a:r>
              <a:rPr lang="en-US" i="1" dirty="0">
                <a:effectLst/>
                <a:latin typeface=" Arial"/>
                <a:ea typeface="Calibri" panose="020F0502020204030204" pitchFamily="34" charset="0"/>
              </a:rPr>
              <a:t>Frazee v. IL Dept. of Employment Security </a:t>
            </a:r>
            <a:r>
              <a:rPr lang="en-US" dirty="0">
                <a:effectLst/>
                <a:latin typeface=" Arial"/>
                <a:ea typeface="Calibri" panose="020F0502020204030204" pitchFamily="34" charset="0"/>
              </a:rPr>
              <a:t>(1989). </a:t>
            </a:r>
          </a:p>
          <a:p>
            <a:pPr marL="0" marR="0">
              <a:lnSpc>
                <a:spcPct val="107000"/>
              </a:lnSpc>
              <a:spcBef>
                <a:spcPts val="0"/>
              </a:spcBef>
              <a:spcAft>
                <a:spcPts val="0"/>
              </a:spcAft>
            </a:pPr>
            <a:endParaRPr lang="en-US" dirty="0">
              <a:latin typeface=" Arial"/>
              <a:ea typeface="Calibri" panose="020F0502020204030204" pitchFamily="34" charset="0"/>
            </a:endParaRPr>
          </a:p>
          <a:p>
            <a:pPr marL="0" marR="0">
              <a:lnSpc>
                <a:spcPct val="107000"/>
              </a:lnSpc>
              <a:spcBef>
                <a:spcPts val="0"/>
              </a:spcBef>
              <a:spcAft>
                <a:spcPts val="0"/>
              </a:spcAft>
            </a:pPr>
            <a:r>
              <a:rPr lang="en-US" dirty="0">
                <a:effectLst/>
                <a:latin typeface=" Arial"/>
                <a:ea typeface="Calibri" panose="020F0502020204030204" pitchFamily="34" charset="0"/>
              </a:rPr>
              <a:t>Thus, </a:t>
            </a:r>
            <a:r>
              <a:rPr lang="en-US" dirty="0">
                <a:effectLst/>
                <a:latin typeface=" Arial"/>
                <a:ea typeface="Calibri" panose="020F0502020204030204" pitchFamily="34" charset="0"/>
                <a:cs typeface="Calibri" panose="020F0502020204030204" pitchFamily="34" charset="0"/>
              </a:rPr>
              <a:t>the chaplain should only find a lack of sincerity if these are not the actual beliefs of the Soldier and are not religiously motivated.</a:t>
            </a:r>
            <a:endParaRPr lang="en-US" dirty="0">
              <a:effectLst/>
              <a:latin typeface=" Arial"/>
              <a:ea typeface="Calibri" panose="020F0502020204030204" pitchFamily="34" charset="0"/>
              <a:cs typeface="Times New Roman" panose="02020603050405020304" pitchFamily="18" charset="0"/>
            </a:endParaRPr>
          </a:p>
          <a:p>
            <a:endParaRPr lang="en-US" dirty="0">
              <a:latin typeface=" Arial"/>
            </a:endParaRPr>
          </a:p>
        </p:txBody>
      </p:sp>
      <p:sp>
        <p:nvSpPr>
          <p:cNvPr id="4" name="Slide Number Placeholder 3"/>
          <p:cNvSpPr>
            <a:spLocks noGrp="1"/>
          </p:cNvSpPr>
          <p:nvPr>
            <p:ph type="sldNum" sz="quarter" idx="5"/>
          </p:nvPr>
        </p:nvSpPr>
        <p:spPr/>
        <p:txBody>
          <a:bodyPr/>
          <a:lstStyle/>
          <a:p>
            <a:fld id="{19F2D85E-DD41-4138-B7F4-0D3D585A3E91}" type="slidenum">
              <a:rPr lang="en-US" smtClean="0"/>
              <a:pPr/>
              <a:t>22</a:t>
            </a:fld>
            <a:endParaRPr lang="en-US" dirty="0"/>
          </a:p>
        </p:txBody>
      </p:sp>
    </p:spTree>
    <p:extLst>
      <p:ext uri="{BB962C8B-B14F-4D97-AF65-F5344CB8AC3E}">
        <p14:creationId xmlns:p14="http://schemas.microsoft.com/office/powerpoint/2010/main" val="14184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23</a:t>
            </a:fld>
            <a:endParaRPr lang="en-US" dirty="0"/>
          </a:p>
        </p:txBody>
      </p:sp>
    </p:spTree>
    <p:extLst>
      <p:ext uri="{BB962C8B-B14F-4D97-AF65-F5344CB8AC3E}">
        <p14:creationId xmlns:p14="http://schemas.microsoft.com/office/powerpoint/2010/main" val="2857311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 Arial"/>
              </a:rPr>
              <a:t>This request chaplain memo correctly indicates the request is religious and sincere.  </a:t>
            </a:r>
          </a:p>
          <a:p>
            <a:endParaRPr lang="en-US" dirty="0">
              <a:latin typeface=" Arial"/>
            </a:endParaRPr>
          </a:p>
          <a:p>
            <a:pPr marL="0" marR="0">
              <a:lnSpc>
                <a:spcPct val="107000"/>
              </a:lnSpc>
              <a:spcBef>
                <a:spcPts val="0"/>
              </a:spcBef>
              <a:spcAft>
                <a:spcPts val="0"/>
              </a:spcAft>
            </a:pPr>
            <a:r>
              <a:rPr lang="en-US" dirty="0">
                <a:latin typeface=" Arial"/>
              </a:rPr>
              <a:t>Further, the request does not have to be logical (such as reliance on the logic of the Saudi expert), only that it satisfies the religious criteria. On this subject, </a:t>
            </a:r>
            <a:r>
              <a:rPr lang="en-US" i="1" dirty="0">
                <a:effectLst/>
                <a:latin typeface=" Arial"/>
                <a:ea typeface="Calibri" panose="020F0502020204030204" pitchFamily="34" charset="0"/>
                <a:cs typeface="Calibri" panose="020F0502020204030204" pitchFamily="34" charset="0"/>
              </a:rPr>
              <a:t>Frazee v. IL Dept. of Employment Security </a:t>
            </a:r>
            <a:r>
              <a:rPr lang="en-US" dirty="0">
                <a:effectLst/>
                <a:latin typeface=" Arial"/>
                <a:ea typeface="Calibri" panose="020F0502020204030204" pitchFamily="34" charset="0"/>
                <a:cs typeface="Calibri" panose="020F0502020204030204" pitchFamily="34" charset="0"/>
              </a:rPr>
              <a:t>(1989) guides, religious beliefs “need not be acceptable, logical, or comprehensible to others in order to merit First Amendment protection. They must be merely sincerely held.” </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9F2D85E-DD41-4138-B7F4-0D3D585A3E91}" type="slidenum">
              <a:rPr lang="en-US" smtClean="0"/>
              <a:pPr/>
              <a:t>24</a:t>
            </a:fld>
            <a:endParaRPr lang="en-US" dirty="0"/>
          </a:p>
        </p:txBody>
      </p:sp>
    </p:spTree>
    <p:extLst>
      <p:ext uri="{BB962C8B-B14F-4D97-AF65-F5344CB8AC3E}">
        <p14:creationId xmlns:p14="http://schemas.microsoft.com/office/powerpoint/2010/main" val="1750343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baseline="0"/>
          </a:p>
        </p:txBody>
      </p:sp>
      <p:sp>
        <p:nvSpPr>
          <p:cNvPr id="4" name="Slide Number Placeholder 3"/>
          <p:cNvSpPr>
            <a:spLocks noGrp="1"/>
          </p:cNvSpPr>
          <p:nvPr>
            <p:ph type="sldNum" sz="quarter" idx="10"/>
          </p:nvPr>
        </p:nvSpPr>
        <p:spPr/>
        <p:txBody>
          <a:bodyPr/>
          <a:lstStyle/>
          <a:p>
            <a:fld id="{FFB1965F-06E2-4103-B057-C7B45455B1BA}" type="slidenum">
              <a:rPr lang="en-US" smtClean="0"/>
              <a:t>25</a:t>
            </a:fld>
            <a:endParaRPr lang="en-US"/>
          </a:p>
        </p:txBody>
      </p:sp>
    </p:spTree>
    <p:extLst>
      <p:ext uri="{BB962C8B-B14F-4D97-AF65-F5344CB8AC3E}">
        <p14:creationId xmlns:p14="http://schemas.microsoft.com/office/powerpoint/2010/main" val="2885136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B1965F-06E2-4103-B057-C7B45455B1BA}" type="slidenum">
              <a:rPr lang="en-US" smtClean="0"/>
              <a:t>26</a:t>
            </a:fld>
            <a:endParaRPr lang="en-US"/>
          </a:p>
        </p:txBody>
      </p:sp>
    </p:spTree>
    <p:extLst>
      <p:ext uri="{BB962C8B-B14F-4D97-AF65-F5344CB8AC3E}">
        <p14:creationId xmlns:p14="http://schemas.microsoft.com/office/powerpoint/2010/main" val="323002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5423" y="4447154"/>
            <a:ext cx="6389782" cy="3638580"/>
          </a:xfrm>
        </p:spPr>
        <p:txBody>
          <a:bodyPr/>
          <a:lstStyle/>
          <a:p>
            <a:pPr marL="0" marR="0">
              <a:spcBef>
                <a:spcPts val="0"/>
              </a:spcBef>
              <a:spcAft>
                <a:spcPts val="0"/>
              </a:spcAft>
              <a:tabLst>
                <a:tab pos="228600" algn="l"/>
              </a:tabLst>
            </a:pPr>
            <a:r>
              <a:rPr lang="en-US" sz="1100" b="1" u="sng" dirty="0">
                <a:effectLst/>
                <a:latin typeface=" Arial"/>
                <a:ea typeface="Times New Roman" panose="02020603050405020304" pitchFamily="18" charset="0"/>
              </a:rPr>
              <a:t>AR 600-20, 5-6 &amp; Appendix P directs RA Uniform and Grooming Process and Authorities</a:t>
            </a:r>
            <a:endParaRPr lang="en-US" sz="1100" dirty="0">
              <a:effectLst/>
              <a:latin typeface=" Arial"/>
              <a:ea typeface="Times New Roman" panose="02020603050405020304" pitchFamily="18" charset="0"/>
            </a:endParaRPr>
          </a:p>
          <a:p>
            <a:pPr marL="0" marR="0">
              <a:spcBef>
                <a:spcPts val="0"/>
              </a:spcBef>
              <a:spcAft>
                <a:spcPts val="0"/>
              </a:spcAft>
              <a:tabLst>
                <a:tab pos="228600" algn="l"/>
              </a:tabLst>
            </a:pPr>
            <a:r>
              <a:rPr lang="en-US" sz="1100" b="1" dirty="0">
                <a:effectLst/>
                <a:latin typeface=" Arial"/>
                <a:ea typeface="Times New Roman" panose="02020603050405020304" pitchFamily="18" charset="0"/>
              </a:rPr>
              <a:t>  </a:t>
            </a:r>
            <a:r>
              <a:rPr lang="en-US" sz="1100" dirty="0">
                <a:effectLst/>
                <a:latin typeface=" Arial"/>
                <a:ea typeface="Times New Roman" panose="02020603050405020304" pitchFamily="18" charset="0"/>
              </a:rPr>
              <a:t> </a:t>
            </a:r>
          </a:p>
          <a:p>
            <a:pPr marL="0" marR="0">
              <a:spcBef>
                <a:spcPts val="0"/>
              </a:spcBef>
              <a:spcAft>
                <a:spcPts val="0"/>
              </a:spcAft>
              <a:tabLst>
                <a:tab pos="228600" algn="l"/>
              </a:tabLst>
            </a:pPr>
            <a:r>
              <a:rPr lang="en-US" sz="1100" b="1" u="sng" dirty="0">
                <a:effectLst/>
                <a:latin typeface=" Arial"/>
                <a:ea typeface="Times New Roman" panose="02020603050405020304" pitchFamily="18" charset="0"/>
              </a:rPr>
              <a:t>Chaplains are the command team’s religious liberty and religious accommodation SME</a:t>
            </a:r>
            <a:endParaRPr lang="en-US" sz="1100" dirty="0">
              <a:effectLst/>
              <a:latin typeface=" Arial"/>
              <a:ea typeface="Times New Roman" panose="02020603050405020304" pitchFamily="18" charset="0"/>
            </a:endParaRPr>
          </a:p>
          <a:p>
            <a:pPr marL="0" marR="0">
              <a:spcBef>
                <a:spcPts val="0"/>
              </a:spcBef>
              <a:spcAft>
                <a:spcPts val="0"/>
              </a:spcAft>
              <a:tabLst>
                <a:tab pos="228600" algn="l"/>
              </a:tabLst>
            </a:pPr>
            <a:r>
              <a:rPr lang="en-US" sz="1100" b="1" dirty="0">
                <a:effectLst/>
                <a:latin typeface=" Arial"/>
                <a:ea typeface="Times New Roman" panose="02020603050405020304" pitchFamily="18" charset="0"/>
              </a:rPr>
              <a:t> </a:t>
            </a:r>
            <a:r>
              <a:rPr lang="en-US" sz="1100" dirty="0">
                <a:effectLst/>
                <a:latin typeface=" Arial"/>
                <a:ea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228600" algn="l"/>
                <a:tab pos="400050" algn="l"/>
              </a:tabLst>
            </a:pPr>
            <a:r>
              <a:rPr lang="en-US" sz="1100" u="sng" dirty="0">
                <a:effectLst/>
                <a:latin typeface=" Arial"/>
                <a:ea typeface="Times New Roman" panose="02020603050405020304" pitchFamily="18" charset="0"/>
                <a:cs typeface="Times New Roman" panose="02020603050405020304" pitchFamily="18" charset="0"/>
              </a:rPr>
              <a:t>Chaplains play a critical role</a:t>
            </a:r>
            <a:r>
              <a:rPr lang="en-US" sz="1100" b="1" dirty="0">
                <a:effectLst/>
                <a:latin typeface=" Arial"/>
                <a:ea typeface="Times New Roman" panose="02020603050405020304" pitchFamily="18" charset="0"/>
                <a:cs typeface="Times New Roman" panose="02020603050405020304" pitchFamily="18" charset="0"/>
              </a:rPr>
              <a:t> </a:t>
            </a:r>
            <a:r>
              <a:rPr lang="en-US" sz="1100" dirty="0">
                <a:effectLst/>
                <a:latin typeface=" Arial"/>
                <a:ea typeface="Times New Roman" panose="02020603050405020304" pitchFamily="18" charset="0"/>
                <a:cs typeface="Times New Roman" panose="02020603050405020304" pitchFamily="18" charset="0"/>
              </a:rPr>
              <a:t>in fostering positive command climates that support religious liberty. In addition to facilitating the free exercise of religion, chaplains advise commands on all matters of religion at all echelons. </a:t>
            </a:r>
          </a:p>
          <a:p>
            <a:pPr marL="0" marR="0" lvl="0" indent="0">
              <a:spcBef>
                <a:spcPts val="0"/>
              </a:spcBef>
              <a:spcAft>
                <a:spcPts val="0"/>
              </a:spcAft>
              <a:buFont typeface="Arial" panose="020B0604020202020204" pitchFamily="34" charset="0"/>
              <a:buNone/>
              <a:tabLst>
                <a:tab pos="228600" algn="l"/>
                <a:tab pos="400050" algn="l"/>
              </a:tabLst>
            </a:pPr>
            <a:endParaRPr lang="en-US" sz="1100" dirty="0">
              <a:effectLst/>
              <a:latin typeface=" Arial"/>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228600" algn="l"/>
                <a:tab pos="400050" algn="l"/>
              </a:tabLst>
            </a:pPr>
            <a:r>
              <a:rPr lang="en-US" sz="1100" u="sng" dirty="0">
                <a:effectLst/>
                <a:latin typeface=" Arial"/>
                <a:ea typeface="Times New Roman" panose="02020603050405020304" pitchFamily="18" charset="0"/>
                <a:cs typeface="Times New Roman" panose="02020603050405020304" pitchFamily="18" charset="0"/>
              </a:rPr>
              <a:t>The RFRA standard</a:t>
            </a:r>
            <a:r>
              <a:rPr lang="en-US" sz="1100" b="1" dirty="0">
                <a:effectLst/>
                <a:latin typeface=" Arial"/>
                <a:ea typeface="Times New Roman" panose="02020603050405020304" pitchFamily="18" charset="0"/>
                <a:cs typeface="Times New Roman" panose="02020603050405020304" pitchFamily="18" charset="0"/>
              </a:rPr>
              <a:t> </a:t>
            </a:r>
            <a:r>
              <a:rPr lang="en-US" sz="1100" dirty="0">
                <a:effectLst/>
                <a:latin typeface=" Arial"/>
                <a:ea typeface="Times New Roman" panose="02020603050405020304" pitchFamily="18" charset="0"/>
                <a:cs typeface="Times New Roman" panose="02020603050405020304" pitchFamily="18" charset="0"/>
              </a:rPr>
              <a:t>for religious freedom applies to </a:t>
            </a:r>
            <a:r>
              <a:rPr lang="en-US" sz="1100" u="sng" dirty="0">
                <a:effectLst/>
                <a:latin typeface=" Arial"/>
                <a:ea typeface="Times New Roman" panose="02020603050405020304" pitchFamily="18" charset="0"/>
                <a:cs typeface="Times New Roman" panose="02020603050405020304" pitchFamily="18" charset="0"/>
              </a:rPr>
              <a:t>all Soldiers</a:t>
            </a:r>
            <a:r>
              <a:rPr lang="en-US" sz="1100" b="1" dirty="0">
                <a:effectLst/>
                <a:latin typeface=" Arial"/>
                <a:ea typeface="Times New Roman" panose="02020603050405020304" pitchFamily="18" charset="0"/>
                <a:cs typeface="Times New Roman" panose="02020603050405020304" pitchFamily="18" charset="0"/>
              </a:rPr>
              <a:t> </a:t>
            </a:r>
            <a:r>
              <a:rPr lang="en-US" sz="1100" dirty="0">
                <a:effectLst/>
                <a:latin typeface=" Arial"/>
                <a:ea typeface="Times New Roman" panose="02020603050405020304" pitchFamily="18" charset="0"/>
                <a:cs typeface="Times New Roman" panose="02020603050405020304" pitchFamily="18" charset="0"/>
              </a:rPr>
              <a:t>including chaplains in the discharge of their duties. If chaplains are unable to perform a service due to their religious conviction, they will provide coordination and referral for that service by alternate means.</a:t>
            </a:r>
          </a:p>
          <a:p>
            <a:pPr marL="342900" marR="0" lvl="0" indent="-342900">
              <a:spcBef>
                <a:spcPts val="0"/>
              </a:spcBef>
              <a:spcAft>
                <a:spcPts val="0"/>
              </a:spcAft>
              <a:buFont typeface="Arial" panose="020B0604020202020204" pitchFamily="34" charset="0"/>
              <a:buChar char="•"/>
              <a:tabLst>
                <a:tab pos="228600" algn="l"/>
                <a:tab pos="400050" algn="l"/>
              </a:tabLst>
            </a:pPr>
            <a:endParaRPr lang="en-US" sz="1100" dirty="0">
              <a:effectLst/>
              <a:latin typeface=" Arial"/>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228600" algn="l"/>
                <a:tab pos="400050" algn="l"/>
              </a:tabLst>
            </a:pPr>
            <a:r>
              <a:rPr lang="en-US" sz="1100" u="sng" dirty="0">
                <a:effectLst/>
                <a:latin typeface=" Arial"/>
                <a:ea typeface="Times New Roman" panose="02020603050405020304" pitchFamily="18" charset="0"/>
                <a:cs typeface="Times New Roman" panose="02020603050405020304" pitchFamily="18" charset="0"/>
              </a:rPr>
              <a:t>Chaplains are accountable</a:t>
            </a:r>
            <a:r>
              <a:rPr lang="en-US" sz="1100" b="1" dirty="0">
                <a:effectLst/>
                <a:latin typeface=" Arial"/>
                <a:ea typeface="Times New Roman" panose="02020603050405020304" pitchFamily="18" charset="0"/>
                <a:cs typeface="Times New Roman" panose="02020603050405020304" pitchFamily="18" charset="0"/>
              </a:rPr>
              <a:t> </a:t>
            </a:r>
            <a:r>
              <a:rPr lang="en-US" sz="1100" dirty="0">
                <a:effectLst/>
                <a:latin typeface=" Arial"/>
                <a:ea typeface="Times New Roman" panose="02020603050405020304" pitchFamily="18" charset="0"/>
                <a:cs typeface="Times New Roman" panose="02020603050405020304" pitchFamily="18" charset="0"/>
              </a:rPr>
              <a:t>to their endorsing religious group in all matters pertaining to the maintenance of their credentials. If a chaplain jeopardizes their religious credentials, it could force a separation from service.</a:t>
            </a:r>
          </a:p>
          <a:p>
            <a:pPr marL="342900" marR="0" lvl="0" indent="-342900">
              <a:spcBef>
                <a:spcPts val="0"/>
              </a:spcBef>
              <a:spcAft>
                <a:spcPts val="0"/>
              </a:spcAft>
              <a:buFont typeface="Arial" panose="020B0604020202020204" pitchFamily="34" charset="0"/>
              <a:buChar char="•"/>
              <a:tabLst>
                <a:tab pos="228600" algn="l"/>
                <a:tab pos="400050" algn="l"/>
              </a:tabLst>
            </a:pPr>
            <a:endParaRPr lang="en-US" sz="1100" dirty="0">
              <a:effectLst/>
              <a:latin typeface=" Arial"/>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228600" algn="l"/>
                <a:tab pos="400050" algn="l"/>
              </a:tabLst>
            </a:pPr>
            <a:r>
              <a:rPr lang="en-US" sz="1100" u="sng" dirty="0">
                <a:effectLst/>
                <a:latin typeface=" Arial"/>
                <a:ea typeface="Times New Roman" panose="02020603050405020304" pitchFamily="18" charset="0"/>
                <a:cs typeface="Times New Roman" panose="02020603050405020304" pitchFamily="18" charset="0"/>
              </a:rPr>
              <a:t>No member of the Armed Forces may</a:t>
            </a:r>
            <a:r>
              <a:rPr lang="en-US" sz="1100" b="1" dirty="0">
                <a:effectLst/>
                <a:latin typeface=" Arial"/>
                <a:ea typeface="Times New Roman" panose="02020603050405020304" pitchFamily="18" charset="0"/>
                <a:cs typeface="Times New Roman" panose="02020603050405020304" pitchFamily="18" charset="0"/>
              </a:rPr>
              <a:t> </a:t>
            </a:r>
            <a:r>
              <a:rPr lang="en-US" sz="1100" dirty="0">
                <a:effectLst/>
                <a:latin typeface=" Arial"/>
                <a:ea typeface="Times New Roman" panose="02020603050405020304" pitchFamily="18" charset="0"/>
                <a:cs typeface="Times New Roman" panose="02020603050405020304" pitchFamily="18" charset="0"/>
              </a:rPr>
              <a:t>require a chaplain to perform duties that are contrary to the conscience, moral principles, or religious beliefs of the chaplain; discriminate, or take adverse action against a chaplain if they are unable to perform a requirement that is prohibited by their religious group. (NDAA FY13 - Public Law 112-239, Section 533(b))</a:t>
            </a:r>
          </a:p>
          <a:p>
            <a:pPr marL="342900" marR="0" lvl="0" indent="-342900">
              <a:spcBef>
                <a:spcPts val="0"/>
              </a:spcBef>
              <a:spcAft>
                <a:spcPts val="0"/>
              </a:spcAft>
              <a:buFont typeface="Arial" panose="020B0604020202020204" pitchFamily="34" charset="0"/>
              <a:buChar char="•"/>
              <a:tabLst>
                <a:tab pos="228600" algn="l"/>
                <a:tab pos="400050" algn="l"/>
              </a:tabLst>
            </a:pPr>
            <a:endParaRPr lang="en-US" sz="1100" dirty="0">
              <a:effectLst/>
              <a:latin typeface=" Arial"/>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228600" algn="l"/>
                <a:tab pos="400050" algn="l"/>
              </a:tabLst>
            </a:pPr>
            <a:r>
              <a:rPr lang="en-US" sz="1100" u="sng" dirty="0">
                <a:effectLst/>
                <a:latin typeface=" Arial"/>
                <a:ea typeface="Times New Roman" panose="02020603050405020304" pitchFamily="18" charset="0"/>
                <a:cs typeface="Times New Roman" panose="02020603050405020304" pitchFamily="18" charset="0"/>
              </a:rPr>
              <a:t>Adverse actions against a chaplain</a:t>
            </a:r>
            <a:r>
              <a:rPr lang="en-US" sz="1100" b="1" dirty="0">
                <a:effectLst/>
                <a:latin typeface=" Arial"/>
                <a:ea typeface="Times New Roman" panose="02020603050405020304" pitchFamily="18" charset="0"/>
                <a:cs typeface="Times New Roman" panose="02020603050405020304" pitchFamily="18" charset="0"/>
              </a:rPr>
              <a:t> </a:t>
            </a:r>
            <a:r>
              <a:rPr lang="en-US" sz="1100" dirty="0">
                <a:effectLst/>
                <a:latin typeface=" Arial"/>
                <a:ea typeface="Times New Roman" panose="02020603050405020304" pitchFamily="18" charset="0"/>
                <a:cs typeface="Times New Roman" panose="02020603050405020304" pitchFamily="18" charset="0"/>
              </a:rPr>
              <a:t>based on acceptability of religious viewpoints (of the chaplain or their endorser) in the course of official chaplain duties risks violation of law such as RFRA and Constitutional standards.</a:t>
            </a:r>
          </a:p>
          <a:p>
            <a:pPr marL="228600" marR="0">
              <a:spcBef>
                <a:spcPts val="0"/>
              </a:spcBef>
              <a:spcAft>
                <a:spcPts val="0"/>
              </a:spcAft>
              <a:tabLst>
                <a:tab pos="400050" algn="l"/>
              </a:tabLst>
            </a:pPr>
            <a:r>
              <a:rPr lang="en-US" sz="1100" dirty="0">
                <a:effectLst/>
                <a:latin typeface=" Arial"/>
                <a:ea typeface="Times New Roman" panose="02020603050405020304" pitchFamily="18" charset="0"/>
              </a:rPr>
              <a:t> </a:t>
            </a:r>
          </a:p>
          <a:p>
            <a:pPr marL="0" marR="0">
              <a:spcBef>
                <a:spcPts val="0"/>
              </a:spcBef>
              <a:spcAft>
                <a:spcPts val="0"/>
              </a:spcAft>
              <a:tabLst>
                <a:tab pos="228600" algn="l"/>
              </a:tabLst>
            </a:pPr>
            <a:r>
              <a:rPr lang="en-US" sz="1100" b="1" u="sng" dirty="0">
                <a:effectLst/>
                <a:latin typeface=" Arial"/>
                <a:ea typeface="Times New Roman" panose="02020603050405020304" pitchFamily="18" charset="0"/>
              </a:rPr>
              <a:t>Religious Freedom Restoration Act (RFRA) is the RA Standard</a:t>
            </a:r>
            <a:endParaRPr lang="en-US" sz="1100" dirty="0">
              <a:effectLst/>
              <a:latin typeface=" Arial"/>
              <a:ea typeface="Times New Roman" panose="02020603050405020304" pitchFamily="18" charset="0"/>
            </a:endParaRPr>
          </a:p>
          <a:p>
            <a:pPr marL="0" marR="0">
              <a:spcBef>
                <a:spcPts val="0"/>
              </a:spcBef>
              <a:spcAft>
                <a:spcPts val="0"/>
              </a:spcAft>
              <a:tabLst>
                <a:tab pos="228600" algn="l"/>
              </a:tabLst>
            </a:pPr>
            <a:r>
              <a:rPr lang="en-US" sz="1100" dirty="0">
                <a:effectLst/>
                <a:latin typeface=" Arial"/>
                <a:ea typeface="Times New Roman" panose="02020603050405020304" pitchFamily="18" charset="0"/>
              </a:rPr>
              <a:t> </a:t>
            </a:r>
            <a:r>
              <a:rPr lang="en-US" sz="1100" b="1" dirty="0">
                <a:effectLst/>
                <a:latin typeface=" Arial"/>
                <a:ea typeface="Times New Roman" panose="02020603050405020304" pitchFamily="18" charset="0"/>
              </a:rPr>
              <a:t> </a:t>
            </a:r>
            <a:endParaRPr lang="en-US" sz="1100" dirty="0">
              <a:effectLst/>
              <a:latin typeface=" Arial"/>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100" dirty="0">
                <a:effectLst/>
                <a:latin typeface=" Arial"/>
                <a:ea typeface="Times New Roman" panose="02020603050405020304" pitchFamily="18" charset="0"/>
                <a:cs typeface="Times New Roman" panose="02020603050405020304" pitchFamily="18" charset="0"/>
              </a:rPr>
              <a:t>Religious observance and practice </a:t>
            </a:r>
            <a:r>
              <a:rPr lang="en-US" sz="1100" u="sng" dirty="0">
                <a:effectLst/>
                <a:latin typeface=" Arial"/>
                <a:ea typeface="Times New Roman" panose="02020603050405020304" pitchFamily="18" charset="0"/>
                <a:cs typeface="Times New Roman" panose="02020603050405020304" pitchFamily="18" charset="0"/>
              </a:rPr>
              <a:t>should be reasonably accommodated to the greatest extent </a:t>
            </a:r>
            <a:r>
              <a:rPr lang="en-US" sz="1100" dirty="0">
                <a:effectLst/>
                <a:latin typeface=" Arial"/>
                <a:ea typeface="Times New Roman" panose="02020603050405020304" pitchFamily="18" charset="0"/>
                <a:cs typeface="Times New Roman" panose="02020603050405020304" pitchFamily="18" charset="0"/>
              </a:rPr>
              <a:t>practicable and permitted by law.</a:t>
            </a:r>
          </a:p>
          <a:p>
            <a:pPr marL="342900" marR="0" lvl="0" indent="-342900">
              <a:spcBef>
                <a:spcPts val="0"/>
              </a:spcBef>
              <a:spcAft>
                <a:spcPts val="0"/>
              </a:spcAft>
              <a:buFont typeface="Arial" panose="020B0604020202020204" pitchFamily="34" charset="0"/>
              <a:buChar char="•"/>
            </a:pPr>
            <a:endParaRPr lang="en-US" sz="1100" dirty="0">
              <a:effectLst/>
              <a:latin typeface=" Arial"/>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100" dirty="0">
                <a:effectLst/>
                <a:latin typeface=" Arial"/>
                <a:ea typeface="Times New Roman" panose="02020603050405020304" pitchFamily="18" charset="0"/>
                <a:cs typeface="Times New Roman" panose="02020603050405020304" pitchFamily="18" charset="0"/>
              </a:rPr>
              <a:t>The Government (Army) may not favor or disfavor any religious group.</a:t>
            </a:r>
          </a:p>
          <a:p>
            <a:pPr marL="342900" marR="0" lvl="0" indent="-342900">
              <a:spcBef>
                <a:spcPts val="0"/>
              </a:spcBef>
              <a:spcAft>
                <a:spcPts val="0"/>
              </a:spcAft>
              <a:buFont typeface="Arial" panose="020B0604020202020204" pitchFamily="34" charset="0"/>
              <a:buChar char="•"/>
            </a:pPr>
            <a:endParaRPr lang="en-US" sz="1100" dirty="0">
              <a:effectLst/>
              <a:latin typeface=" Arial"/>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100" dirty="0">
                <a:effectLst/>
                <a:latin typeface=" Arial"/>
                <a:ea typeface="Times New Roman" panose="02020603050405020304" pitchFamily="18" charset="0"/>
                <a:cs typeface="Times New Roman" panose="02020603050405020304" pitchFamily="18" charset="0"/>
              </a:rPr>
              <a:t>Compelling Government Interests can outweigh legitimate claims to the free exercise of religion but must show that its chosen restriction on free religious exercise is the </a:t>
            </a:r>
            <a:r>
              <a:rPr lang="en-US" sz="1100" u="sng" dirty="0">
                <a:effectLst/>
                <a:latin typeface=" Arial"/>
                <a:ea typeface="Times New Roman" panose="02020603050405020304" pitchFamily="18" charset="0"/>
                <a:cs typeface="Times New Roman" panose="02020603050405020304" pitchFamily="18" charset="0"/>
              </a:rPr>
              <a:t>least restrictive means of achieving that interest</a:t>
            </a:r>
            <a:r>
              <a:rPr lang="en-US" sz="1100" dirty="0">
                <a:effectLst/>
                <a:latin typeface=" Arial"/>
                <a:ea typeface="Times New Roman" panose="02020603050405020304" pitchFamily="18" charset="0"/>
                <a:cs typeface="Times New Roman" panose="02020603050405020304" pitchFamily="18" charset="0"/>
              </a:rPr>
              <a:t>.</a:t>
            </a:r>
            <a:r>
              <a:rPr lang="en-US" sz="1100" i="1" dirty="0">
                <a:effectLst/>
                <a:latin typeface=" Arial"/>
                <a:ea typeface="Times New Roman" panose="02020603050405020304" pitchFamily="18"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pPr>
            <a:endParaRPr lang="en-US" sz="1100" dirty="0">
              <a:effectLst/>
              <a:latin typeface=" Arial"/>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100" dirty="0">
                <a:effectLst/>
                <a:latin typeface=" Arial"/>
                <a:ea typeface="Times New Roman" panose="02020603050405020304" pitchFamily="18" charset="0"/>
                <a:cs typeface="Times New Roman" panose="02020603050405020304" pitchFamily="18" charset="0"/>
              </a:rPr>
              <a:t>A governmental action </a:t>
            </a:r>
            <a:r>
              <a:rPr lang="en-US" sz="1100" u="sng" dirty="0">
                <a:effectLst/>
                <a:latin typeface=" Arial"/>
                <a:ea typeface="Times New Roman" panose="02020603050405020304" pitchFamily="18" charset="0"/>
                <a:cs typeface="Times New Roman" panose="02020603050405020304" pitchFamily="18" charset="0"/>
              </a:rPr>
              <a:t>substantially burdens </a:t>
            </a:r>
            <a:r>
              <a:rPr lang="en-US" sz="1100" dirty="0">
                <a:effectLst/>
                <a:latin typeface=" Arial"/>
                <a:ea typeface="Times New Roman" panose="02020603050405020304" pitchFamily="18" charset="0"/>
                <a:cs typeface="Times New Roman" panose="02020603050405020304" pitchFamily="18" charset="0"/>
              </a:rPr>
              <a:t>an exercise of religion under RFRA if it bans an aspect of religious observance or practice, compels an act inconsistent with that observance or practice, or substantially pressures the adherent to modify such observance or practice.</a:t>
            </a:r>
          </a:p>
          <a:p>
            <a:pPr marL="342900" marR="0" lvl="0" indent="-342900">
              <a:spcBef>
                <a:spcPts val="0"/>
              </a:spcBef>
              <a:spcAft>
                <a:spcPts val="0"/>
              </a:spcAft>
              <a:buFont typeface="Arial" panose="020B0604020202020204" pitchFamily="34" charset="0"/>
              <a:buChar char="•"/>
            </a:pPr>
            <a:endParaRPr lang="en-US" sz="1100" dirty="0">
              <a:effectLst/>
              <a:latin typeface=" Arial"/>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100" dirty="0">
                <a:effectLst/>
                <a:latin typeface=" Arial"/>
                <a:ea typeface="Times New Roman" panose="02020603050405020304" pitchFamily="18" charset="0"/>
                <a:cs typeface="Times New Roman" panose="02020603050405020304" pitchFamily="18" charset="0"/>
              </a:rPr>
              <a:t>Under RFRA, the </a:t>
            </a:r>
            <a:r>
              <a:rPr lang="en-US" sz="1100" u="sng" dirty="0">
                <a:effectLst/>
                <a:latin typeface=" Arial"/>
                <a:ea typeface="Times New Roman" panose="02020603050405020304" pitchFamily="18" charset="0"/>
                <a:cs typeface="Times New Roman" panose="02020603050405020304" pitchFamily="18" charset="0"/>
              </a:rPr>
              <a:t>free exercise of religion includes the right to </a:t>
            </a:r>
            <a:r>
              <a:rPr lang="en-US" sz="1100" i="1" u="sng" dirty="0">
                <a:effectLst/>
                <a:latin typeface=" Arial"/>
                <a:ea typeface="Times New Roman" panose="02020603050405020304" pitchFamily="18" charset="0"/>
                <a:cs typeface="Times New Roman" panose="02020603050405020304" pitchFamily="18" charset="0"/>
              </a:rPr>
              <a:t>act or abstain </a:t>
            </a:r>
            <a:r>
              <a:rPr lang="en-US" sz="1100" dirty="0">
                <a:effectLst/>
                <a:latin typeface=" Arial"/>
                <a:ea typeface="Times New Roman" panose="02020603050405020304" pitchFamily="18" charset="0"/>
                <a:cs typeface="Times New Roman" panose="02020603050405020304" pitchFamily="18" charset="0"/>
              </a:rPr>
              <a:t>from action in accordance with one’s religious beliefs.</a:t>
            </a:r>
          </a:p>
          <a:p>
            <a:pPr marL="342900" marR="0" lvl="0" indent="-342900">
              <a:spcBef>
                <a:spcPts val="0"/>
              </a:spcBef>
              <a:spcAft>
                <a:spcPts val="0"/>
              </a:spcAft>
              <a:buFont typeface="Arial" panose="020B0604020202020204" pitchFamily="34" charset="0"/>
              <a:buChar char="•"/>
            </a:pPr>
            <a:endParaRPr lang="en-US" sz="1100" dirty="0">
              <a:effectLst/>
              <a:latin typeface=" Arial"/>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100" dirty="0">
                <a:effectLst/>
                <a:latin typeface=" Arial"/>
                <a:ea typeface="Times New Roman" panose="02020603050405020304" pitchFamily="18" charset="0"/>
                <a:cs typeface="Times New Roman" panose="02020603050405020304" pitchFamily="18" charset="0"/>
              </a:rPr>
              <a:t>This Religious Liberty Standard may apply to religious practices, worship observances, religious expression and speech; abstention from activities that violate one’s religious beliefs.</a:t>
            </a:r>
          </a:p>
          <a:p>
            <a:endParaRPr lang="en-US" sz="1100" strike="noStrike" baseline="0" dirty="0">
              <a:latin typeface=" Arial"/>
            </a:endParaRPr>
          </a:p>
        </p:txBody>
      </p:sp>
      <p:sp>
        <p:nvSpPr>
          <p:cNvPr id="4" name="Slide Number Placeholder 3"/>
          <p:cNvSpPr>
            <a:spLocks noGrp="1"/>
          </p:cNvSpPr>
          <p:nvPr>
            <p:ph type="sldNum" sz="quarter" idx="10"/>
          </p:nvPr>
        </p:nvSpPr>
        <p:spPr/>
        <p:txBody>
          <a:bodyPr/>
          <a:lstStyle/>
          <a:p>
            <a:fld id="{FFB1965F-06E2-4103-B057-C7B45455B1BA}" type="slidenum">
              <a:rPr lang="en-US" smtClean="0"/>
              <a:t>3</a:t>
            </a:fld>
            <a:endParaRPr lang="en-US"/>
          </a:p>
        </p:txBody>
      </p:sp>
    </p:spTree>
    <p:extLst>
      <p:ext uri="{BB962C8B-B14F-4D97-AF65-F5344CB8AC3E}">
        <p14:creationId xmlns:p14="http://schemas.microsoft.com/office/powerpoint/2010/main" val="3355203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B1965F-06E2-4103-B057-C7B45455B1BA}" type="slidenum">
              <a:rPr lang="en-US" smtClean="0"/>
              <a:t>4</a:t>
            </a:fld>
            <a:endParaRPr lang="en-US"/>
          </a:p>
        </p:txBody>
      </p:sp>
      <p:sp>
        <p:nvSpPr>
          <p:cNvPr id="6" name="Notes Placeholder 5">
            <a:extLst>
              <a:ext uri="{FF2B5EF4-FFF2-40B4-BE49-F238E27FC236}">
                <a16:creationId xmlns:a16="http://schemas.microsoft.com/office/drawing/2014/main" id="{CE3E0867-2166-C03E-793E-F2D5558A579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35888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cs typeface="Arial" panose="020B0604020202020204" pitchFamily="34" charset="0"/>
              </a:rPr>
              <a:t>Religious Freedom Restoration Act</a:t>
            </a:r>
            <a:r>
              <a:rPr lang="en-US" dirty="0">
                <a:cs typeface="Arial" panose="020B0604020202020204" pitchFamily="34" charset="0"/>
              </a:rPr>
              <a:t> (RFRA), 42 U.S.C. § 2000bb - The government may substantially burden a person’s exercise of religion only if it demonstrates that application of the burden to the person is in furtherance of a compelling governmental interest and is the least restrictive means of furthering that compelling governmental interest.</a:t>
            </a:r>
          </a:p>
          <a:p>
            <a:endParaRPr lang="en-US" strike="noStrike" baseline="0" dirty="0"/>
          </a:p>
        </p:txBody>
      </p:sp>
      <p:sp>
        <p:nvSpPr>
          <p:cNvPr id="4" name="Slide Number Placeholder 3"/>
          <p:cNvSpPr>
            <a:spLocks noGrp="1"/>
          </p:cNvSpPr>
          <p:nvPr>
            <p:ph type="sldNum" sz="quarter" idx="10"/>
          </p:nvPr>
        </p:nvSpPr>
        <p:spPr/>
        <p:txBody>
          <a:bodyPr/>
          <a:lstStyle/>
          <a:p>
            <a:fld id="{FFB1965F-06E2-4103-B057-C7B45455B1BA}" type="slidenum">
              <a:rPr lang="en-US" smtClean="0"/>
              <a:t>5</a:t>
            </a:fld>
            <a:endParaRPr lang="en-US"/>
          </a:p>
        </p:txBody>
      </p:sp>
    </p:spTree>
    <p:extLst>
      <p:ext uri="{BB962C8B-B14F-4D97-AF65-F5344CB8AC3E}">
        <p14:creationId xmlns:p14="http://schemas.microsoft.com/office/powerpoint/2010/main" val="3326472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baseline="0" dirty="0"/>
          </a:p>
        </p:txBody>
      </p:sp>
      <p:sp>
        <p:nvSpPr>
          <p:cNvPr id="4" name="Slide Number Placeholder 3"/>
          <p:cNvSpPr>
            <a:spLocks noGrp="1"/>
          </p:cNvSpPr>
          <p:nvPr>
            <p:ph type="sldNum" sz="quarter" idx="10"/>
          </p:nvPr>
        </p:nvSpPr>
        <p:spPr/>
        <p:txBody>
          <a:bodyPr/>
          <a:lstStyle/>
          <a:p>
            <a:fld id="{FFB1965F-06E2-4103-B057-C7B45455B1BA}" type="slidenum">
              <a:rPr lang="en-US" smtClean="0"/>
              <a:t>6</a:t>
            </a:fld>
            <a:endParaRPr lang="en-US"/>
          </a:p>
        </p:txBody>
      </p:sp>
    </p:spTree>
    <p:extLst>
      <p:ext uri="{BB962C8B-B14F-4D97-AF65-F5344CB8AC3E}">
        <p14:creationId xmlns:p14="http://schemas.microsoft.com/office/powerpoint/2010/main" val="3632613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3557" y="4447154"/>
            <a:ext cx="6202496" cy="3638580"/>
          </a:xfrm>
        </p:spPr>
        <p: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1. Religious Freedom Law</a:t>
            </a:r>
          </a:p>
          <a:p>
            <a:pPr marL="342900" marR="0" lvl="0" indent="-342900">
              <a:lnSpc>
                <a:spcPct val="107000"/>
              </a:lnSpc>
              <a:spcBef>
                <a:spcPts val="0"/>
              </a:spcBef>
              <a:spcAft>
                <a:spcPts val="800"/>
              </a:spcAft>
              <a:buFont typeface="Symbol" panose="05050102010706020507" pitchFamily="18" charset="2"/>
              <a:buChar char=""/>
            </a:pPr>
            <a:r>
              <a:rPr lang="en-US" sz="1200" u="sng" dirty="0">
                <a:effectLst/>
                <a:latin typeface="Arial" panose="020B0604020202020204" pitchFamily="34" charset="0"/>
                <a:ea typeface="Calibri" panose="020F0502020204030204" pitchFamily="34" charset="0"/>
                <a:cs typeface="Arial" panose="020B0604020202020204" pitchFamily="34" charset="0"/>
              </a:rPr>
              <a:t>POTUS Executive Order (EO) 13798</a:t>
            </a:r>
            <a:r>
              <a:rPr lang="en-US" sz="1200" dirty="0">
                <a:effectLst/>
                <a:latin typeface="Arial" panose="020B0604020202020204" pitchFamily="34" charset="0"/>
                <a:ea typeface="Calibri" panose="020F0502020204030204" pitchFamily="34" charset="0"/>
                <a:cs typeface="Arial" panose="020B0604020202020204" pitchFamily="34" charset="0"/>
              </a:rPr>
              <a:t> - “Promoting Free Speech and Religious Liberty” (04MAY17)</a:t>
            </a:r>
            <a:r>
              <a:rPr lang="en-US" sz="1200" b="1" dirty="0">
                <a:effectLst/>
                <a:latin typeface="Arial" panose="020B0604020202020204" pitchFamily="34" charset="0"/>
                <a:ea typeface="Calibri" panose="020F0502020204030204" pitchFamily="34" charset="0"/>
                <a:cs typeface="Arial" panose="020B0604020202020204" pitchFamily="34" charset="0"/>
              </a:rPr>
              <a:t> r</a:t>
            </a:r>
            <a:r>
              <a:rPr lang="en-US" sz="1200" dirty="0">
                <a:effectLst/>
                <a:latin typeface="Arial" panose="020B0604020202020204" pitchFamily="34" charset="0"/>
                <a:ea typeface="Calibri" panose="020F0502020204030204" pitchFamily="34" charset="0"/>
                <a:cs typeface="Arial" panose="020B0604020202020204" pitchFamily="34" charset="0"/>
              </a:rPr>
              <a:t>equires the executive branch and DOD to “vigorously enforce Federal law’s robust protections for religious freedoms” within the greatest extent possible. This EO gives the implementing 06OCT17 Attorney General (AG) Memorandum (referenced below) authoritative effect. </a:t>
            </a:r>
          </a:p>
          <a:p>
            <a:pPr marL="0" marR="0" lvl="0" indent="0">
              <a:lnSpc>
                <a:spcPct val="107000"/>
              </a:lnSpc>
              <a:spcBef>
                <a:spcPts val="0"/>
              </a:spcBef>
              <a:spcAft>
                <a:spcPts val="800"/>
              </a:spcAft>
              <a:buFont typeface="Symbol" panose="05050102010706020507" pitchFamily="18"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200" u="sng" dirty="0">
                <a:effectLst/>
                <a:latin typeface="Arial" panose="020B0604020202020204" pitchFamily="34" charset="0"/>
                <a:ea typeface="Calibri" panose="020F0502020204030204" pitchFamily="34" charset="0"/>
                <a:cs typeface="Arial" panose="020B0604020202020204" pitchFamily="34" charset="0"/>
              </a:rPr>
              <a:t>The 6 Oct 2017 AG Memo</a:t>
            </a:r>
            <a:r>
              <a:rPr lang="en-US" sz="1200" b="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(Implementing EO 13798) explains that a governmental action </a:t>
            </a:r>
            <a:r>
              <a:rPr lang="en-US" sz="1200" b="1" dirty="0">
                <a:effectLst/>
                <a:latin typeface="Arial" panose="020B0604020202020204" pitchFamily="34" charset="0"/>
                <a:ea typeface="Calibri" panose="020F0502020204030204" pitchFamily="34" charset="0"/>
                <a:cs typeface="Arial" panose="020B0604020202020204" pitchFamily="34" charset="0"/>
              </a:rPr>
              <a:t>substantially burdens </a:t>
            </a:r>
            <a:r>
              <a:rPr lang="en-US" sz="1200" dirty="0">
                <a:effectLst/>
                <a:latin typeface="Arial" panose="020B0604020202020204" pitchFamily="34" charset="0"/>
                <a:ea typeface="Calibri" panose="020F0502020204030204" pitchFamily="34" charset="0"/>
                <a:cs typeface="Arial" panose="020B0604020202020204" pitchFamily="34" charset="0"/>
              </a:rPr>
              <a:t>an exercise of religion under RFRA if it </a:t>
            </a:r>
            <a:r>
              <a:rPr lang="en-US" sz="1200" b="1" dirty="0">
                <a:effectLst/>
                <a:latin typeface="Arial" panose="020B0604020202020204" pitchFamily="34" charset="0"/>
                <a:ea typeface="Calibri" panose="020F0502020204030204" pitchFamily="34" charset="0"/>
                <a:cs typeface="Arial" panose="020B0604020202020204" pitchFamily="34" charset="0"/>
              </a:rPr>
              <a:t>bans</a:t>
            </a: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US" sz="1200" b="1" dirty="0">
                <a:effectLst/>
                <a:latin typeface="Arial" panose="020B0604020202020204" pitchFamily="34" charset="0"/>
                <a:ea typeface="Calibri" panose="020F0502020204030204" pitchFamily="34" charset="0"/>
                <a:cs typeface="Arial" panose="020B0604020202020204" pitchFamily="34" charset="0"/>
              </a:rPr>
              <a:t>an aspect </a:t>
            </a:r>
            <a:r>
              <a:rPr lang="en-US" sz="1200" dirty="0">
                <a:effectLst/>
                <a:latin typeface="Arial" panose="020B0604020202020204" pitchFamily="34" charset="0"/>
                <a:ea typeface="Calibri" panose="020F0502020204030204" pitchFamily="34" charset="0"/>
                <a:cs typeface="Arial" panose="020B0604020202020204" pitchFamily="34" charset="0"/>
              </a:rPr>
              <a:t>of religious observance or practice, </a:t>
            </a:r>
            <a:r>
              <a:rPr lang="en-US" sz="1200" b="1" dirty="0">
                <a:effectLst/>
                <a:latin typeface="Arial" panose="020B0604020202020204" pitchFamily="34" charset="0"/>
                <a:ea typeface="Calibri" panose="020F0502020204030204" pitchFamily="34" charset="0"/>
                <a:cs typeface="Arial" panose="020B0604020202020204" pitchFamily="34" charset="0"/>
              </a:rPr>
              <a:t>compels an act inconsistent</a:t>
            </a:r>
            <a:r>
              <a:rPr lang="en-US" sz="1200" dirty="0">
                <a:effectLst/>
                <a:latin typeface="Arial" panose="020B0604020202020204" pitchFamily="34" charset="0"/>
                <a:ea typeface="Calibri" panose="020F0502020204030204" pitchFamily="34" charset="0"/>
                <a:cs typeface="Arial" panose="020B0604020202020204" pitchFamily="34" charset="0"/>
              </a:rPr>
              <a:t> with that observance or practice, or </a:t>
            </a:r>
            <a:r>
              <a:rPr lang="en-US" sz="1200" b="1" dirty="0">
                <a:effectLst/>
                <a:latin typeface="Arial" panose="020B0604020202020204" pitchFamily="34" charset="0"/>
                <a:ea typeface="Calibri" panose="020F0502020204030204" pitchFamily="34" charset="0"/>
                <a:cs typeface="Arial" panose="020B0604020202020204" pitchFamily="34" charset="0"/>
              </a:rPr>
              <a:t>substantially pressures the adherent to modify </a:t>
            </a:r>
            <a:r>
              <a:rPr lang="en-US" sz="1200" dirty="0">
                <a:effectLst/>
                <a:latin typeface="Arial" panose="020B0604020202020204" pitchFamily="34" charset="0"/>
                <a:ea typeface="Calibri" panose="020F0502020204030204" pitchFamily="34" charset="0"/>
                <a:cs typeface="Arial" panose="020B0604020202020204" pitchFamily="34" charset="0"/>
              </a:rPr>
              <a:t>such observance or practice.  </a:t>
            </a:r>
            <a:r>
              <a:rPr lang="en-US" sz="1200" b="1" dirty="0">
                <a:effectLst/>
                <a:latin typeface="Arial" panose="020B0604020202020204" pitchFamily="34" charset="0"/>
                <a:ea typeface="Calibri" panose="020F0502020204030204" pitchFamily="34" charset="0"/>
                <a:cs typeface="Arial" panose="020B0604020202020204" pitchFamily="34" charset="0"/>
              </a:rPr>
              <a:t>Under RFRA, the free exercise of religion </a:t>
            </a:r>
            <a:r>
              <a:rPr lang="en-US" sz="1200" dirty="0">
                <a:effectLst/>
                <a:latin typeface="Arial" panose="020B0604020202020204" pitchFamily="34" charset="0"/>
                <a:ea typeface="Calibri" panose="020F0502020204030204" pitchFamily="34" charset="0"/>
                <a:cs typeface="Arial" panose="020B0604020202020204" pitchFamily="34" charset="0"/>
              </a:rPr>
              <a:t>includes the right to </a:t>
            </a:r>
            <a:r>
              <a:rPr lang="en-US" sz="1200" i="1" dirty="0">
                <a:effectLst/>
                <a:latin typeface="Arial" panose="020B0604020202020204" pitchFamily="34" charset="0"/>
                <a:ea typeface="Calibri" panose="020F0502020204030204" pitchFamily="34" charset="0"/>
                <a:cs typeface="Arial" panose="020B0604020202020204" pitchFamily="34" charset="0"/>
              </a:rPr>
              <a:t>act</a:t>
            </a:r>
            <a:r>
              <a:rPr lang="en-US" sz="1200" b="1" i="1" dirty="0">
                <a:effectLst/>
                <a:latin typeface="Arial" panose="020B0604020202020204" pitchFamily="34" charset="0"/>
                <a:ea typeface="Calibri" panose="020F0502020204030204" pitchFamily="34" charset="0"/>
                <a:cs typeface="Arial" panose="020B0604020202020204" pitchFamily="34" charset="0"/>
              </a:rPr>
              <a:t> or abstain </a:t>
            </a:r>
            <a:r>
              <a:rPr lang="en-US" sz="1200" dirty="0">
                <a:effectLst/>
                <a:latin typeface="Arial" panose="020B0604020202020204" pitchFamily="34" charset="0"/>
                <a:ea typeface="Calibri" panose="020F0502020204030204" pitchFamily="34" charset="0"/>
                <a:cs typeface="Arial" panose="020B0604020202020204" pitchFamily="34" charset="0"/>
              </a:rPr>
              <a:t>from action in accordance with one’s religious beliefs.</a:t>
            </a:r>
          </a:p>
          <a:p>
            <a:endParaRPr lang="en-US"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B1965F-06E2-4103-B057-C7B45455B1BA}" type="slidenum">
              <a:rPr lang="en-US" smtClean="0"/>
              <a:t>7</a:t>
            </a:fld>
            <a:endParaRPr lang="en-US"/>
          </a:p>
        </p:txBody>
      </p:sp>
    </p:spTree>
    <p:extLst>
      <p:ext uri="{BB962C8B-B14F-4D97-AF65-F5344CB8AC3E}">
        <p14:creationId xmlns:p14="http://schemas.microsoft.com/office/powerpoint/2010/main" val="2778576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2. Religious Freedom Policy</a:t>
            </a:r>
          </a:p>
          <a:p>
            <a:pPr marL="342900" marR="0" lvl="0" indent="-342900">
              <a:lnSpc>
                <a:spcPct val="107000"/>
              </a:lnSpc>
              <a:spcBef>
                <a:spcPts val="0"/>
              </a:spcBef>
              <a:spcAft>
                <a:spcPts val="0"/>
              </a:spcAft>
              <a:buFont typeface="Symbol" panose="05050102010706020507" pitchFamily="18" charset="2"/>
              <a:buChar char=""/>
            </a:pPr>
            <a:r>
              <a:rPr lang="en-US" sz="1200" u="sng" dirty="0">
                <a:effectLst/>
                <a:latin typeface="Arial" panose="020B0604020202020204" pitchFamily="34" charset="0"/>
                <a:ea typeface="Calibri" panose="020F0502020204030204" pitchFamily="34" charset="0"/>
                <a:cs typeface="Arial" panose="020B0604020202020204" pitchFamily="34" charset="0"/>
              </a:rPr>
              <a:t>DoDI 1300.17</a:t>
            </a: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US" sz="1200" i="1" dirty="0">
                <a:effectLst/>
                <a:latin typeface="Arial" panose="020B0604020202020204" pitchFamily="34" charset="0"/>
                <a:ea typeface="Calibri" panose="020F0502020204030204" pitchFamily="34" charset="0"/>
                <a:cs typeface="Arial" panose="020B0604020202020204" pitchFamily="34" charset="0"/>
              </a:rPr>
              <a:t>Religious Liberty in the Military Services </a:t>
            </a:r>
            <a:r>
              <a:rPr lang="en-US" sz="1200" dirty="0">
                <a:effectLst/>
                <a:latin typeface="Arial" panose="020B0604020202020204" pitchFamily="34" charset="0"/>
                <a:ea typeface="Calibri" panose="020F0502020204030204" pitchFamily="34" charset="0"/>
                <a:cs typeface="Arial" panose="020B0604020202020204" pitchFamily="34" charset="0"/>
              </a:rPr>
              <a:t>(01SEP20) Pursuant to the Free Exercise Clause of the First Amendment to the United States Constitution, </a:t>
            </a:r>
            <a:r>
              <a:rPr lang="en-US" sz="1200" b="1" dirty="0">
                <a:effectLst/>
                <a:latin typeface="Arial" panose="020B0604020202020204" pitchFamily="34" charset="0"/>
                <a:ea typeface="Calibri" panose="020F0502020204030204" pitchFamily="34" charset="0"/>
                <a:cs typeface="Arial" panose="020B0604020202020204" pitchFamily="34" charset="0"/>
              </a:rPr>
              <a:t>Service members have the right to observe the tenets of their religion </a:t>
            </a:r>
            <a:r>
              <a:rPr lang="en-US" sz="1200" dirty="0">
                <a:effectLst/>
                <a:latin typeface="Arial" panose="020B0604020202020204" pitchFamily="34" charset="0"/>
                <a:ea typeface="Calibri" panose="020F0502020204030204" pitchFamily="34" charset="0"/>
                <a:cs typeface="Arial" panose="020B0604020202020204" pitchFamily="34" charset="0"/>
              </a:rPr>
              <a:t>or to observe no religion at all. This also places the burden of proof on the Government (i.e., the Army must approve unless the Army can prove there is a compelling interest not to).</a:t>
            </a:r>
          </a:p>
          <a:p>
            <a:pPr marL="40005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800"/>
              </a:spcAft>
              <a:buFont typeface="Symbol" panose="05050102010706020507" pitchFamily="18" charset="2"/>
              <a:buChar char=""/>
            </a:pPr>
            <a:r>
              <a:rPr lang="en-US" sz="1200" u="sng" dirty="0">
                <a:effectLst/>
                <a:latin typeface="Arial" panose="020B0604020202020204" pitchFamily="34" charset="0"/>
                <a:ea typeface="Calibri" panose="020F0502020204030204" pitchFamily="34" charset="0"/>
                <a:cs typeface="Arial" panose="020B0604020202020204" pitchFamily="34" charset="0"/>
              </a:rPr>
              <a:t>AR 600-20, 5-6a</a:t>
            </a: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US" sz="1200" i="1" dirty="0">
                <a:effectLst/>
                <a:latin typeface="Arial" panose="020B0604020202020204" pitchFamily="34" charset="0"/>
                <a:ea typeface="Calibri" panose="020F0502020204030204" pitchFamily="34" charset="0"/>
                <a:cs typeface="Arial" panose="020B0604020202020204" pitchFamily="34" charset="0"/>
              </a:rPr>
              <a:t>Army Command Policy </a:t>
            </a:r>
            <a:r>
              <a:rPr lang="en-US" sz="1200" dirty="0">
                <a:effectLst/>
                <a:latin typeface="Arial" panose="020B0604020202020204" pitchFamily="34" charset="0"/>
                <a:ea typeface="Calibri" panose="020F0502020204030204" pitchFamily="34" charset="0"/>
                <a:cs typeface="Arial" panose="020B0604020202020204" pitchFamily="34" charset="0"/>
              </a:rPr>
              <a:t>(24JUL20) Requests for religious accommodations from a </a:t>
            </a:r>
            <a:r>
              <a:rPr lang="en-US" sz="1200" i="1" dirty="0">
                <a:effectLst/>
                <a:latin typeface="Arial" panose="020B0604020202020204" pitchFamily="34" charset="0"/>
                <a:ea typeface="Calibri" panose="020F0502020204030204" pitchFamily="34" charset="0"/>
                <a:cs typeface="Arial" panose="020B0604020202020204" pitchFamily="34" charset="0"/>
              </a:rPr>
              <a:t>military policy, practice, or duty </a:t>
            </a:r>
            <a:r>
              <a:rPr lang="en-US" sz="1200" dirty="0">
                <a:effectLst/>
                <a:latin typeface="Arial" panose="020B0604020202020204" pitchFamily="34" charset="0"/>
                <a:ea typeface="Calibri" panose="020F0502020204030204" pitchFamily="34" charset="0"/>
                <a:cs typeface="Arial" panose="020B0604020202020204" pitchFamily="34" charset="0"/>
              </a:rPr>
              <a:t>that substantially burdens a Soldier’s exercise of religion </a:t>
            </a:r>
            <a:r>
              <a:rPr lang="en-US" sz="1200" b="1" dirty="0">
                <a:effectLst/>
                <a:latin typeface="Arial" panose="020B0604020202020204" pitchFamily="34" charset="0"/>
                <a:ea typeface="Calibri" panose="020F0502020204030204" pitchFamily="34" charset="0"/>
                <a:cs typeface="Arial" panose="020B0604020202020204" pitchFamily="34" charset="0"/>
              </a:rPr>
              <a:t>may be denied only </a:t>
            </a:r>
            <a:r>
              <a:rPr lang="en-US" sz="1200" dirty="0">
                <a:effectLst/>
                <a:latin typeface="Arial" panose="020B0604020202020204" pitchFamily="34" charset="0"/>
                <a:ea typeface="Calibri" panose="020F0502020204030204" pitchFamily="34" charset="0"/>
                <a:cs typeface="Arial" panose="020B0604020202020204" pitchFamily="34" charset="0"/>
              </a:rPr>
              <a:t>when the military policy, practice, or duty furthers a </a:t>
            </a:r>
            <a:r>
              <a:rPr lang="en-US" sz="1200" b="1" dirty="0">
                <a:effectLst/>
                <a:latin typeface="Arial" panose="020B0604020202020204" pitchFamily="34" charset="0"/>
                <a:ea typeface="Calibri" panose="020F0502020204030204" pitchFamily="34" charset="0"/>
                <a:cs typeface="Arial" panose="020B0604020202020204" pitchFamily="34" charset="0"/>
              </a:rPr>
              <a:t>compelling government interest </a:t>
            </a:r>
            <a:r>
              <a:rPr lang="en-US" sz="1200" dirty="0">
                <a:effectLst/>
                <a:latin typeface="Arial" panose="020B0604020202020204" pitchFamily="34" charset="0"/>
                <a:ea typeface="Calibri" panose="020F0502020204030204" pitchFamily="34" charset="0"/>
                <a:cs typeface="Arial" panose="020B0604020202020204" pitchFamily="34" charset="0"/>
              </a:rPr>
              <a:t>and is the </a:t>
            </a:r>
            <a:r>
              <a:rPr lang="en-US" sz="1200" b="1" dirty="0">
                <a:effectLst/>
                <a:latin typeface="Arial" panose="020B0604020202020204" pitchFamily="34" charset="0"/>
                <a:ea typeface="Calibri" panose="020F0502020204030204" pitchFamily="34" charset="0"/>
                <a:cs typeface="Arial" panose="020B0604020202020204" pitchFamily="34" charset="0"/>
              </a:rPr>
              <a:t>least restrictive means </a:t>
            </a:r>
            <a:r>
              <a:rPr lang="en-US" sz="1200" dirty="0">
                <a:effectLst/>
                <a:latin typeface="Arial" panose="020B0604020202020204" pitchFamily="34" charset="0"/>
                <a:ea typeface="Calibri" panose="020F0502020204030204" pitchFamily="34" charset="0"/>
                <a:cs typeface="Arial" panose="020B0604020202020204" pitchFamily="34" charset="0"/>
              </a:rPr>
              <a:t>of furthering that compelling government interest.  </a:t>
            </a:r>
          </a:p>
          <a:p>
            <a:endParaRPr lang="en-US" strike="noStrike" baseline="0" dirty="0"/>
          </a:p>
        </p:txBody>
      </p:sp>
      <p:sp>
        <p:nvSpPr>
          <p:cNvPr id="4" name="Slide Number Placeholder 3"/>
          <p:cNvSpPr>
            <a:spLocks noGrp="1"/>
          </p:cNvSpPr>
          <p:nvPr>
            <p:ph type="sldNum" sz="quarter" idx="10"/>
          </p:nvPr>
        </p:nvSpPr>
        <p:spPr/>
        <p:txBody>
          <a:bodyPr/>
          <a:lstStyle/>
          <a:p>
            <a:fld id="{FFB1965F-06E2-4103-B057-C7B45455B1BA}" type="slidenum">
              <a:rPr lang="en-US" smtClean="0"/>
              <a:t>8</a:t>
            </a:fld>
            <a:endParaRPr lang="en-US"/>
          </a:p>
        </p:txBody>
      </p:sp>
    </p:spTree>
    <p:extLst>
      <p:ext uri="{BB962C8B-B14F-4D97-AF65-F5344CB8AC3E}">
        <p14:creationId xmlns:p14="http://schemas.microsoft.com/office/powerpoint/2010/main" val="269405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3. Legal Religion Criteria</a:t>
            </a:r>
          </a:p>
          <a:p>
            <a:pPr marL="0" marR="0">
              <a:lnSpc>
                <a:spcPct val="107000"/>
              </a:lnSpc>
              <a:spcBef>
                <a:spcPts val="0"/>
              </a:spcBef>
              <a:spcAft>
                <a:spcPts val="800"/>
              </a:spcAft>
            </a:pPr>
            <a:r>
              <a:rPr lang="en-US" sz="1200" u="sng" dirty="0">
                <a:effectLst/>
                <a:latin typeface="Arial" panose="020B0604020202020204" pitchFamily="34" charset="0"/>
                <a:ea typeface="Calibri" panose="020F0502020204030204" pitchFamily="34" charset="0"/>
                <a:cs typeface="Arial" panose="020B0604020202020204" pitchFamily="34" charset="0"/>
              </a:rPr>
              <a:t>Court’s </a:t>
            </a:r>
            <a:r>
              <a:rPr lang="en-US" sz="1200" i="1" u="sng" dirty="0">
                <a:effectLst/>
                <a:latin typeface="Arial" panose="020B0604020202020204" pitchFamily="34" charset="0"/>
                <a:ea typeface="Calibri" panose="020F0502020204030204" pitchFamily="34" charset="0"/>
                <a:cs typeface="Arial" panose="020B0604020202020204" pitchFamily="34" charset="0"/>
              </a:rPr>
              <a:t>Religion</a:t>
            </a:r>
            <a:r>
              <a:rPr lang="en-US" sz="1200" u="sng" dirty="0">
                <a:effectLst/>
                <a:latin typeface="Arial" panose="020B0604020202020204" pitchFamily="34" charset="0"/>
                <a:ea typeface="Calibri" panose="020F0502020204030204" pitchFamily="34" charset="0"/>
                <a:cs typeface="Arial" panose="020B0604020202020204" pitchFamily="34" charset="0"/>
              </a:rPr>
              <a:t> Definition</a:t>
            </a:r>
            <a:r>
              <a:rPr lang="en-US" sz="1200" dirty="0">
                <a:effectLst/>
                <a:latin typeface="Arial" panose="020B0604020202020204" pitchFamily="34" charset="0"/>
                <a:ea typeface="Calibri" panose="020F0502020204030204" pitchFamily="34" charset="0"/>
                <a:cs typeface="Arial" panose="020B0604020202020204" pitchFamily="34" charset="0"/>
              </a:rPr>
              <a:t> (Civil Rights Act, Title VII, Section 12-IA1) Africa vs. Pennsylvania contributed to federal court understanding of religion:</a:t>
            </a:r>
          </a:p>
          <a:p>
            <a:pPr marL="0" marR="0">
              <a:lnSpc>
                <a:spcPct val="107000"/>
              </a:lnSpc>
              <a:spcBef>
                <a:spcPts val="0"/>
              </a:spcBef>
              <a:spcAft>
                <a:spcPts val="8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First, a religion addresses </a:t>
            </a:r>
            <a:r>
              <a:rPr lang="en-US" sz="1200" b="1" dirty="0">
                <a:effectLst/>
                <a:latin typeface="Arial" panose="020B0604020202020204" pitchFamily="34" charset="0"/>
                <a:ea typeface="Calibri" panose="020F0502020204030204" pitchFamily="34" charset="0"/>
                <a:cs typeface="Arial" panose="020B0604020202020204" pitchFamily="34" charset="0"/>
              </a:rPr>
              <a:t>fundamental and ultimate questions </a:t>
            </a:r>
            <a:r>
              <a:rPr lang="en-US" sz="1200" dirty="0">
                <a:effectLst/>
                <a:latin typeface="Arial" panose="020B0604020202020204" pitchFamily="34" charset="0"/>
                <a:ea typeface="Calibri" panose="020F0502020204030204" pitchFamily="34" charset="0"/>
                <a:cs typeface="Arial" panose="020B0604020202020204" pitchFamily="34" charset="0"/>
              </a:rPr>
              <a:t>having to do with deep and imponderable matters.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Second, a religion is comprehensive in nature; it consists of a </a:t>
            </a:r>
            <a:r>
              <a:rPr lang="en-US" sz="1200" b="1" dirty="0">
                <a:effectLst/>
                <a:latin typeface="Arial" panose="020B0604020202020204" pitchFamily="34" charset="0"/>
                <a:ea typeface="Calibri" panose="020F0502020204030204" pitchFamily="34" charset="0"/>
                <a:cs typeface="Arial" panose="020B0604020202020204" pitchFamily="34" charset="0"/>
              </a:rPr>
              <a:t>belief-system</a:t>
            </a:r>
            <a:r>
              <a:rPr lang="en-US" sz="1200" dirty="0">
                <a:effectLst/>
                <a:latin typeface="Arial" panose="020B0604020202020204" pitchFamily="34" charset="0"/>
                <a:ea typeface="Calibri" panose="020F0502020204030204" pitchFamily="34" charset="0"/>
                <a:cs typeface="Arial" panose="020B0604020202020204" pitchFamily="34" charset="0"/>
              </a:rPr>
              <a:t> as opposed to an isolated teaching.  </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Third, a religion often can be recognized by the presence of certain </a:t>
            </a:r>
            <a:r>
              <a:rPr lang="en-US" sz="1200" b="1" dirty="0">
                <a:effectLst/>
                <a:latin typeface="Arial" panose="020B0604020202020204" pitchFamily="34" charset="0"/>
                <a:ea typeface="Calibri" panose="020F0502020204030204" pitchFamily="34" charset="0"/>
                <a:cs typeface="Arial" panose="020B0604020202020204" pitchFamily="34" charset="0"/>
              </a:rPr>
              <a:t>formal and external signs</a:t>
            </a: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lvl="0" indent="0">
              <a:lnSpc>
                <a:spcPct val="107000"/>
              </a:lnSpc>
              <a:spcBef>
                <a:spcPts val="0"/>
              </a:spcBef>
              <a:spcAft>
                <a:spcPts val="800"/>
              </a:spcAft>
              <a:buFont typeface="Symbol" panose="05050102010706020507" pitchFamily="18"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Arial" panose="020B0604020202020204" pitchFamily="34" charset="0"/>
              </a:rPr>
              <a:t>** Social, political, or economic philosophies, </a:t>
            </a:r>
            <a:r>
              <a:rPr lang="en-US" sz="1200" dirty="0">
                <a:effectLst/>
                <a:latin typeface="Arial" panose="020B0604020202020204" pitchFamily="34" charset="0"/>
                <a:ea typeface="Calibri" panose="020F0502020204030204" pitchFamily="34" charset="0"/>
                <a:cs typeface="Arial" panose="020B0604020202020204" pitchFamily="34" charset="0"/>
              </a:rPr>
              <a:t>as well as mere </a:t>
            </a:r>
            <a:r>
              <a:rPr lang="en-US" sz="1200" b="1" dirty="0">
                <a:effectLst/>
                <a:latin typeface="Arial" panose="020B0604020202020204" pitchFamily="34" charset="0"/>
                <a:ea typeface="Calibri" panose="020F0502020204030204" pitchFamily="34" charset="0"/>
                <a:cs typeface="Arial" panose="020B0604020202020204" pitchFamily="34" charset="0"/>
              </a:rPr>
              <a:t>personal preferences</a:t>
            </a:r>
            <a:r>
              <a:rPr lang="en-US" sz="1200" dirty="0">
                <a:effectLst/>
                <a:latin typeface="Arial" panose="020B0604020202020204" pitchFamily="34" charset="0"/>
                <a:ea typeface="Calibri" panose="020F0502020204030204" pitchFamily="34" charset="0"/>
                <a:cs typeface="Arial" panose="020B0604020202020204" pitchFamily="34" charset="0"/>
              </a:rPr>
              <a:t>, are </a:t>
            </a:r>
            <a:r>
              <a:rPr lang="en-US" sz="1200" b="1" dirty="0">
                <a:effectLst/>
                <a:latin typeface="Arial" panose="020B0604020202020204" pitchFamily="34" charset="0"/>
                <a:ea typeface="Calibri" panose="020F0502020204030204" pitchFamily="34" charset="0"/>
                <a:cs typeface="Arial" panose="020B0604020202020204" pitchFamily="34" charset="0"/>
              </a:rPr>
              <a:t>not religious beliefs </a:t>
            </a:r>
            <a:r>
              <a:rPr lang="en-US" sz="1200" dirty="0">
                <a:effectLst/>
                <a:latin typeface="Arial" panose="020B0604020202020204" pitchFamily="34" charset="0"/>
                <a:ea typeface="Calibri" panose="020F0502020204030204" pitchFamily="34" charset="0"/>
                <a:cs typeface="Arial" panose="020B0604020202020204" pitchFamily="34" charset="0"/>
              </a:rPr>
              <a:t>protected by Title VII. </a:t>
            </a:r>
          </a:p>
          <a:p>
            <a:endParaRPr lang="en-US" sz="1200"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B1965F-06E2-4103-B057-C7B45455B1BA}" type="slidenum">
              <a:rPr lang="en-US" smtClean="0"/>
              <a:t>9</a:t>
            </a:fld>
            <a:endParaRPr lang="en-US"/>
          </a:p>
        </p:txBody>
      </p:sp>
    </p:spTree>
    <p:extLst>
      <p:ext uri="{BB962C8B-B14F-4D97-AF65-F5344CB8AC3E}">
        <p14:creationId xmlns:p14="http://schemas.microsoft.com/office/powerpoint/2010/main" val="3329413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1" name="Rectangle 10"/>
          <p:cNvSpPr/>
          <p:nvPr userDrawn="1"/>
        </p:nvSpPr>
        <p:spPr>
          <a:xfrm>
            <a:off x="0" y="-1"/>
            <a:ext cx="9144000" cy="914400"/>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ound Same Side Corner Rectangle 7"/>
          <p:cNvSpPr/>
          <p:nvPr userDrawn="1"/>
        </p:nvSpPr>
        <p:spPr>
          <a:xfrm flipV="1">
            <a:off x="7007192" y="727078"/>
            <a:ext cx="2136809" cy="828596"/>
          </a:xfrm>
          <a:prstGeom prst="round2SameRect">
            <a:avLst>
              <a:gd name="adj1" fmla="val 29123"/>
              <a:gd name="adj2" fmla="val 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a:grpSpLocks noChangeAspect="1"/>
          </p:cNvGrpSpPr>
          <p:nvPr userDrawn="1"/>
        </p:nvGrpSpPr>
        <p:grpSpPr>
          <a:xfrm>
            <a:off x="8142707" y="202839"/>
            <a:ext cx="854221" cy="1152248"/>
            <a:chOff x="905061" y="163998"/>
            <a:chExt cx="663112" cy="894464"/>
          </a:xfrm>
        </p:grpSpPr>
        <p:pic>
          <p:nvPicPr>
            <p:cNvPr id="5"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2811" y="300114"/>
              <a:ext cx="605362" cy="75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Aspect="1"/>
            </p:cNvCxnSpPr>
            <p:nvPr userDrawn="1"/>
          </p:nvCxnSpPr>
          <p:spPr>
            <a:xfrm>
              <a:off x="905061" y="163998"/>
              <a:ext cx="0" cy="894464"/>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grpSp>
      <p:sp>
        <p:nvSpPr>
          <p:cNvPr id="9" name="TextBox 8"/>
          <p:cNvSpPr txBox="1"/>
          <p:nvPr userDrawn="1"/>
        </p:nvSpPr>
        <p:spPr>
          <a:xfrm>
            <a:off x="259882" y="117236"/>
            <a:ext cx="6755843" cy="492443"/>
          </a:xfrm>
          <a:prstGeom prst="rect">
            <a:avLst/>
          </a:prstGeom>
          <a:noFill/>
        </p:spPr>
        <p:txBody>
          <a:bodyPr wrap="square" rtlCol="0" anchor="t">
            <a:spAutoFit/>
          </a:bodyPr>
          <a:lstStyle/>
          <a:p>
            <a:pPr algn="l"/>
            <a:r>
              <a:rPr lang="en-US" sz="2600">
                <a:solidFill>
                  <a:schemeClr val="bg1"/>
                </a:solidFill>
                <a:latin typeface="US Army Light" panose="020B0506030202020204" pitchFamily="34" charset="0"/>
              </a:rPr>
              <a:t>U.S. ARMY OFFICE</a:t>
            </a:r>
            <a:r>
              <a:rPr lang="en-US" sz="2600" baseline="0">
                <a:solidFill>
                  <a:schemeClr val="bg1"/>
                </a:solidFill>
                <a:latin typeface="US Army Light" panose="020B0506030202020204" pitchFamily="34" charset="0"/>
              </a:rPr>
              <a:t> OF THE CHIEF OF CHAPLAINS</a:t>
            </a:r>
            <a:endParaRPr lang="en-US" sz="2600">
              <a:solidFill>
                <a:schemeClr val="bg1"/>
              </a:solidFill>
              <a:latin typeface="US Army Light" panose="020B0506030202020204" pitchFamily="34" charset="0"/>
            </a:endParaRPr>
          </a:p>
        </p:txBody>
      </p:sp>
      <p:sp>
        <p:nvSpPr>
          <p:cNvPr id="12" name="Title 1"/>
          <p:cNvSpPr>
            <a:spLocks noGrp="1"/>
          </p:cNvSpPr>
          <p:nvPr>
            <p:ph type="ctrTitle" hasCustomPrompt="1"/>
          </p:nvPr>
        </p:nvSpPr>
        <p:spPr>
          <a:xfrm>
            <a:off x="329909" y="1541517"/>
            <a:ext cx="7772400" cy="1728009"/>
          </a:xfrm>
        </p:spPr>
        <p:txBody>
          <a:bodyPr anchor="ctr">
            <a:normAutofit/>
          </a:bodyPr>
          <a:lstStyle>
            <a:lvl1pPr algn="l">
              <a:defRPr sz="5400"/>
            </a:lvl1pPr>
          </a:lstStyle>
          <a:p>
            <a:r>
              <a:rPr lang="en-US"/>
              <a:t>ENTER TITLE HERE</a:t>
            </a:r>
          </a:p>
        </p:txBody>
      </p:sp>
      <p:sp>
        <p:nvSpPr>
          <p:cNvPr id="13" name="Subtitle 2"/>
          <p:cNvSpPr>
            <a:spLocks noGrp="1"/>
          </p:cNvSpPr>
          <p:nvPr>
            <p:ph type="subTitle" idx="1" hasCustomPrompt="1"/>
          </p:nvPr>
        </p:nvSpPr>
        <p:spPr>
          <a:xfrm>
            <a:off x="329909" y="4432886"/>
            <a:ext cx="6858000" cy="500514"/>
          </a:xfr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DATE HERE (e.g. 13 MAY 2020)</a:t>
            </a:r>
          </a:p>
        </p:txBody>
      </p:sp>
      <p:sp>
        <p:nvSpPr>
          <p:cNvPr id="14" name="Text Placeholder 9"/>
          <p:cNvSpPr>
            <a:spLocks noGrp="1"/>
          </p:cNvSpPr>
          <p:nvPr>
            <p:ph type="body" sz="quarter" idx="13" hasCustomPrompt="1"/>
          </p:nvPr>
        </p:nvSpPr>
        <p:spPr>
          <a:xfrm>
            <a:off x="329909" y="3275285"/>
            <a:ext cx="7772400" cy="615950"/>
          </a:xfrm>
        </p:spPr>
        <p:txBody>
          <a:bodyPr anchor="ctr">
            <a:normAutofit/>
          </a:bodyPr>
          <a:lstStyle>
            <a:lvl1pPr marL="0" indent="0" algn="l">
              <a:buNone/>
              <a:defRPr sz="3000">
                <a:solidFill>
                  <a:srgbClr val="8D8D8D"/>
                </a:solidFill>
                <a:latin typeface="US Army Light" panose="020B0506030202020204" pitchFamily="34" charset="0"/>
              </a:defRPr>
            </a:lvl1pPr>
            <a:lvl2pPr marL="457200" indent="0">
              <a:buNone/>
              <a:defRPr>
                <a:latin typeface="US Army Light" panose="020B0506030202020204" pitchFamily="34" charset="0"/>
              </a:defRPr>
            </a:lvl2pPr>
            <a:lvl3pPr marL="914400" indent="0">
              <a:buNone/>
              <a:defRPr>
                <a:latin typeface="US Army Light" panose="020B0506030202020204" pitchFamily="34" charset="0"/>
              </a:defRPr>
            </a:lvl3pPr>
            <a:lvl4pPr marL="1371600" indent="0">
              <a:buNone/>
              <a:defRPr>
                <a:latin typeface="US Army Light" panose="020B0506030202020204" pitchFamily="34" charset="0"/>
              </a:defRPr>
            </a:lvl4pPr>
            <a:lvl5pPr marL="1828800" indent="0">
              <a:buNone/>
              <a:defRPr>
                <a:latin typeface="US Army Light" panose="020B0506030202020204" pitchFamily="34" charset="0"/>
              </a:defRPr>
            </a:lvl5pPr>
          </a:lstStyle>
          <a:p>
            <a:pPr lvl="0"/>
            <a:r>
              <a:rPr lang="en-US"/>
              <a:t>ENTER SUB-TITLE HERE</a:t>
            </a:r>
          </a:p>
        </p:txBody>
      </p:sp>
      <p:sp>
        <p:nvSpPr>
          <p:cNvPr id="15" name="Text Placeholder 11"/>
          <p:cNvSpPr>
            <a:spLocks noGrp="1"/>
          </p:cNvSpPr>
          <p:nvPr>
            <p:ph type="body" sz="quarter" idx="14" hasCustomPrompt="1"/>
          </p:nvPr>
        </p:nvSpPr>
        <p:spPr>
          <a:xfrm>
            <a:off x="329909" y="5057115"/>
            <a:ext cx="6858000" cy="1276350"/>
          </a:xfrm>
        </p:spPr>
        <p:txBody>
          <a:bodyPr>
            <a:normAutofit/>
          </a:bodyPr>
          <a:lstStyle>
            <a:lvl1pPr marL="0" indent="0" algn="l">
              <a:spcBef>
                <a:spcPts val="400"/>
              </a:spcBef>
              <a:buNone/>
              <a:defRPr sz="2000" baseline="0">
                <a:solidFill>
                  <a:schemeClr val="tx1"/>
                </a:solidFill>
                <a:latin typeface="US Army Light" panose="020B0506030202020204" pitchFamily="34" charset="0"/>
              </a:defRPr>
            </a:lvl1pPr>
            <a:lvl2pPr marL="457200" indent="0">
              <a:buNone/>
              <a:defRPr>
                <a:latin typeface="US Army Light" panose="020B0506030202020204" pitchFamily="34" charset="0"/>
              </a:defRPr>
            </a:lvl2pPr>
            <a:lvl3pPr marL="914400" indent="0">
              <a:buNone/>
              <a:defRPr>
                <a:latin typeface="US Army Light" panose="020B0506030202020204" pitchFamily="34" charset="0"/>
              </a:defRPr>
            </a:lvl3pPr>
            <a:lvl4pPr marL="1371600" indent="0">
              <a:buNone/>
              <a:defRPr>
                <a:latin typeface="US Army Light" panose="020B0506030202020204" pitchFamily="34" charset="0"/>
              </a:defRPr>
            </a:lvl4pPr>
            <a:lvl5pPr marL="1828800" indent="0">
              <a:buNone/>
              <a:defRPr>
                <a:latin typeface="US Army Light" panose="020B0506030202020204" pitchFamily="34" charset="0"/>
              </a:defRPr>
            </a:lvl5pPr>
          </a:lstStyle>
          <a:p>
            <a:pPr lvl="0"/>
            <a:r>
              <a:rPr lang="en-US"/>
              <a:t>ENTER AUTHOR(S) HERE</a:t>
            </a:r>
          </a:p>
        </p:txBody>
      </p:sp>
      <p:sp>
        <p:nvSpPr>
          <p:cNvPr id="16" name="Text Placeholder 15"/>
          <p:cNvSpPr>
            <a:spLocks noGrp="1"/>
          </p:cNvSpPr>
          <p:nvPr>
            <p:ph type="body" sz="quarter" idx="15" hasCustomPrompt="1"/>
          </p:nvPr>
        </p:nvSpPr>
        <p:spPr>
          <a:xfrm>
            <a:off x="279760"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7" name="Footer Placeholder 2">
            <a:extLst>
              <a:ext uri="{FF2B5EF4-FFF2-40B4-BE49-F238E27FC236}">
                <a16:creationId xmlns:a16="http://schemas.microsoft.com/office/drawing/2014/main" id="{A151D331-5C30-4ACA-9ECE-6AA25EBE3EC9}"/>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4" name="Content Placeholder 3">
            <a:extLst>
              <a:ext uri="{FF2B5EF4-FFF2-40B4-BE49-F238E27FC236}">
                <a16:creationId xmlns:a16="http://schemas.microsoft.com/office/drawing/2014/main" id="{BAB6ADC8-EBF1-4164-A172-93B576358488}"/>
              </a:ext>
            </a:extLst>
          </p:cNvPr>
          <p:cNvSpPr>
            <a:spLocks noGrp="1"/>
          </p:cNvSpPr>
          <p:nvPr>
            <p:ph sz="quarter" idx="16"/>
          </p:nvPr>
        </p:nvSpPr>
        <p:spPr>
          <a:xfrm>
            <a:off x="330200" y="5588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7">
            <a:extLst>
              <a:ext uri="{FF2B5EF4-FFF2-40B4-BE49-F238E27FC236}">
                <a16:creationId xmlns:a16="http://schemas.microsoft.com/office/drawing/2014/main" id="{F8D90EF9-1494-4983-801B-BEBAFD167C71}"/>
              </a:ext>
            </a:extLst>
          </p:cNvPr>
          <p:cNvPicPr>
            <a:picLocks noChangeAspect="1"/>
          </p:cNvPicPr>
          <p:nvPr userDrawn="1"/>
        </p:nvPicPr>
        <p:blipFill>
          <a:blip r:embed="rId3"/>
          <a:stretch>
            <a:fillRect/>
          </a:stretch>
        </p:blipFill>
        <p:spPr>
          <a:xfrm>
            <a:off x="7185036" y="375637"/>
            <a:ext cx="779827" cy="979450"/>
          </a:xfrm>
          <a:prstGeom prst="rect">
            <a:avLst/>
          </a:prstGeom>
        </p:spPr>
      </p:pic>
    </p:spTree>
    <p:extLst>
      <p:ext uri="{BB962C8B-B14F-4D97-AF65-F5344CB8AC3E}">
        <p14:creationId xmlns:p14="http://schemas.microsoft.com/office/powerpoint/2010/main" val="184003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Divider">
    <p:bg>
      <p:bgPr>
        <a:gradFill>
          <a:gsLst>
            <a:gs pos="0">
              <a:srgbClr val="D0D0D0"/>
            </a:gs>
            <a:gs pos="33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7" name="Freeform 6"/>
          <p:cNvSpPr/>
          <p:nvPr userDrawn="1"/>
        </p:nvSpPr>
        <p:spPr>
          <a:xfrm rot="10952479" flipH="1">
            <a:off x="-91365" y="1048032"/>
            <a:ext cx="7359063" cy="3113444"/>
          </a:xfrm>
          <a:custGeom>
            <a:avLst/>
            <a:gdLst>
              <a:gd name="connsiteX0" fmla="*/ 0 w 5778604"/>
              <a:gd name="connsiteY0" fmla="*/ 2458537 h 2665736"/>
              <a:gd name="connsiteX1" fmla="*/ 326001 w 5778604"/>
              <a:gd name="connsiteY1" fmla="*/ 2473006 h 2665736"/>
              <a:gd name="connsiteX2" fmla="*/ 380950 w 5778604"/>
              <a:gd name="connsiteY2" fmla="*/ 2475445 h 2665736"/>
              <a:gd name="connsiteX3" fmla="*/ 4656922 w 5778604"/>
              <a:gd name="connsiteY3" fmla="*/ 2665227 h 2665736"/>
              <a:gd name="connsiteX4" fmla="*/ 4992188 w 5778604"/>
              <a:gd name="connsiteY4" fmla="*/ 2470932 h 2665736"/>
              <a:gd name="connsiteX5" fmla="*/ 5046258 w 5778604"/>
              <a:gd name="connsiteY5" fmla="*/ 1252695 h 2665736"/>
              <a:gd name="connsiteX6" fmla="*/ 5049323 w 5778604"/>
              <a:gd name="connsiteY6" fmla="*/ 1268856 h 2665736"/>
              <a:gd name="connsiteX7" fmla="*/ 5058322 w 5778604"/>
              <a:gd name="connsiteY7" fmla="*/ 1224187 h 2665736"/>
              <a:gd name="connsiteX8" fmla="*/ 5189233 w 5778604"/>
              <a:gd name="connsiteY8" fmla="*/ 1092971 h 2665736"/>
              <a:gd name="connsiteX9" fmla="*/ 5253886 w 5778604"/>
              <a:gd name="connsiteY9" fmla="*/ 1079888 h 2665736"/>
              <a:gd name="connsiteX10" fmla="*/ 5634058 w 5778604"/>
              <a:gd name="connsiteY10" fmla="*/ 1096762 h 2665736"/>
              <a:gd name="connsiteX11" fmla="*/ 5740465 w 5778604"/>
              <a:gd name="connsiteY11" fmla="*/ 999399 h 2665736"/>
              <a:gd name="connsiteX12" fmla="*/ 5778502 w 5778604"/>
              <a:gd name="connsiteY12" fmla="*/ 142384 h 2665736"/>
              <a:gd name="connsiteX13" fmla="*/ 5681139 w 5778604"/>
              <a:gd name="connsiteY13" fmla="*/ 35977 h 2665736"/>
              <a:gd name="connsiteX14" fmla="*/ 4872841 w 5778604"/>
              <a:gd name="connsiteY14" fmla="*/ 102 h 2665736"/>
              <a:gd name="connsiteX15" fmla="*/ 4766434 w 5778604"/>
              <a:gd name="connsiteY15" fmla="*/ 97465 h 2665736"/>
              <a:gd name="connsiteX16" fmla="*/ 4749141 w 5778604"/>
              <a:gd name="connsiteY16" fmla="*/ 487106 h 2665736"/>
              <a:gd name="connsiteX17" fmla="*/ 4741087 w 5778604"/>
              <a:gd name="connsiteY17" fmla="*/ 527081 h 2665736"/>
              <a:gd name="connsiteX18" fmla="*/ 4610177 w 5778604"/>
              <a:gd name="connsiteY18" fmla="*/ 658298 h 2665736"/>
              <a:gd name="connsiteX19" fmla="*/ 4605853 w 5778604"/>
              <a:gd name="connsiteY19" fmla="*/ 659173 h 2665736"/>
              <a:gd name="connsiteX20" fmla="*/ 469710 w 5778604"/>
              <a:gd name="connsiteY20" fmla="*/ 475596 h 2665736"/>
              <a:gd name="connsiteX21" fmla="*/ 469733 w 5778604"/>
              <a:gd name="connsiteY21" fmla="*/ 475068 h 2665736"/>
              <a:gd name="connsiteX22" fmla="*/ 88784 w 5778604"/>
              <a:gd name="connsiteY22" fmla="*/ 458160 h 2665736"/>
              <a:gd name="connsiteX23" fmla="*/ 79495 w 5778604"/>
              <a:gd name="connsiteY23" fmla="*/ 667452 h 2665736"/>
              <a:gd name="connsiteX24" fmla="*/ 9266 w 5778604"/>
              <a:gd name="connsiteY24" fmla="*/ 2249773 h 266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78604" h="2665736">
                <a:moveTo>
                  <a:pt x="0" y="2458537"/>
                </a:moveTo>
                <a:lnTo>
                  <a:pt x="326001" y="2473006"/>
                </a:lnTo>
                <a:lnTo>
                  <a:pt x="380950" y="2475445"/>
                </a:lnTo>
                <a:lnTo>
                  <a:pt x="4656922" y="2665227"/>
                </a:lnTo>
                <a:cubicBezTo>
                  <a:pt x="4836967" y="2673218"/>
                  <a:pt x="4987071" y="2586229"/>
                  <a:pt x="4992188" y="2470932"/>
                </a:cubicBezTo>
                <a:lnTo>
                  <a:pt x="5046258" y="1252695"/>
                </a:lnTo>
                <a:lnTo>
                  <a:pt x="5049323" y="1268856"/>
                </a:lnTo>
                <a:lnTo>
                  <a:pt x="5058322" y="1224187"/>
                </a:lnTo>
                <a:cubicBezTo>
                  <a:pt x="5083215" y="1165189"/>
                  <a:pt x="5130370" y="1117928"/>
                  <a:pt x="5189233" y="1092971"/>
                </a:cubicBezTo>
                <a:lnTo>
                  <a:pt x="5253886" y="1079888"/>
                </a:lnTo>
                <a:lnTo>
                  <a:pt x="5634058" y="1096762"/>
                </a:lnTo>
                <a:cubicBezTo>
                  <a:pt x="5690328" y="1099259"/>
                  <a:pt x="5737967" y="1055669"/>
                  <a:pt x="5740465" y="999399"/>
                </a:cubicBezTo>
                <a:lnTo>
                  <a:pt x="5778502" y="142384"/>
                </a:lnTo>
                <a:cubicBezTo>
                  <a:pt x="5781000" y="86114"/>
                  <a:pt x="5737409" y="38475"/>
                  <a:pt x="5681139" y="35977"/>
                </a:cubicBezTo>
                <a:lnTo>
                  <a:pt x="4872841" y="102"/>
                </a:lnTo>
                <a:cubicBezTo>
                  <a:pt x="4816572" y="-2395"/>
                  <a:pt x="4768932" y="41195"/>
                  <a:pt x="4766434" y="97465"/>
                </a:cubicBezTo>
                <a:lnTo>
                  <a:pt x="4749141" y="487106"/>
                </a:lnTo>
                <a:lnTo>
                  <a:pt x="4741087" y="527081"/>
                </a:lnTo>
                <a:cubicBezTo>
                  <a:pt x="4716194" y="586080"/>
                  <a:pt x="4669040" y="633340"/>
                  <a:pt x="4610177" y="658298"/>
                </a:cubicBezTo>
                <a:lnTo>
                  <a:pt x="4605853" y="659173"/>
                </a:lnTo>
                <a:lnTo>
                  <a:pt x="469710" y="475596"/>
                </a:lnTo>
                <a:lnTo>
                  <a:pt x="469733" y="475068"/>
                </a:lnTo>
                <a:lnTo>
                  <a:pt x="88784" y="458160"/>
                </a:lnTo>
                <a:lnTo>
                  <a:pt x="79495" y="667452"/>
                </a:lnTo>
                <a:lnTo>
                  <a:pt x="9266" y="2249773"/>
                </a:lnTo>
                <a:close/>
              </a:path>
            </a:pathLst>
          </a:cu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hasCustomPrompt="1"/>
          </p:nvPr>
        </p:nvSpPr>
        <p:spPr>
          <a:xfrm>
            <a:off x="19904" y="1212781"/>
            <a:ext cx="6265393" cy="2204185"/>
          </a:xfrm>
        </p:spPr>
        <p:txBody>
          <a:bodyPr anchor="ctr"/>
          <a:lstStyle>
            <a:lvl1pPr>
              <a:defRPr sz="6000">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19903" y="3474721"/>
            <a:ext cx="5841882" cy="1500187"/>
          </a:xfrm>
        </p:spPr>
        <p:txBody>
          <a:bodyPr/>
          <a:lstStyle>
            <a:lvl1pPr marL="0" indent="0">
              <a:buNone/>
              <a:defRPr sz="2400" baseline="0">
                <a:solidFill>
                  <a:srgbClr val="8D8D8D"/>
                </a:solidFill>
                <a:latin typeface="US Army Light" panose="020B050603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SECTION SUB-TITLE</a:t>
            </a:r>
          </a:p>
        </p:txBody>
      </p:sp>
      <p:sp>
        <p:nvSpPr>
          <p:cNvPr id="8" name="Freeform 7"/>
          <p:cNvSpPr/>
          <p:nvPr userDrawn="1"/>
        </p:nvSpPr>
        <p:spPr>
          <a:xfrm rot="16200000">
            <a:off x="7548614" y="5262614"/>
            <a:ext cx="1583355" cy="1607417"/>
          </a:xfrm>
          <a:custGeom>
            <a:avLst/>
            <a:gdLst>
              <a:gd name="connsiteX0" fmla="*/ 0 w 3384026"/>
              <a:gd name="connsiteY0" fmla="*/ 0 h 2121408"/>
              <a:gd name="connsiteX1" fmla="*/ 221395 w 3384026"/>
              <a:gd name="connsiteY1" fmla="*/ 0 h 2121408"/>
              <a:gd name="connsiteX2" fmla="*/ 258712 w 3384026"/>
              <a:gd name="connsiteY2" fmla="*/ 0 h 2121408"/>
              <a:gd name="connsiteX3" fmla="*/ 3162631 w 3384026"/>
              <a:gd name="connsiteY3" fmla="*/ 0 h 2121408"/>
              <a:gd name="connsiteX4" fmla="*/ 3384026 w 3384026"/>
              <a:gd name="connsiteY4" fmla="*/ 221395 h 2121408"/>
              <a:gd name="connsiteX5" fmla="*/ 3384026 w 3384026"/>
              <a:gd name="connsiteY5" fmla="*/ 1899453 h 2121408"/>
              <a:gd name="connsiteX6" fmla="*/ 3162631 w 3384026"/>
              <a:gd name="connsiteY6" fmla="*/ 2120848 h 2121408"/>
              <a:gd name="connsiteX7" fmla="*/ 258712 w 3384026"/>
              <a:gd name="connsiteY7" fmla="*/ 2120848 h 2121408"/>
              <a:gd name="connsiteX8" fmla="*/ 258712 w 3384026"/>
              <a:gd name="connsiteY8" fmla="*/ 2121408 h 2121408"/>
              <a:gd name="connsiteX9" fmla="*/ 0 w 3384026"/>
              <a:gd name="connsiteY9" fmla="*/ 2121408 h 2121408"/>
              <a:gd name="connsiteX10" fmla="*/ 0 w 3384026"/>
              <a:gd name="connsiteY10" fmla="*/ 1899453 h 2121408"/>
              <a:gd name="connsiteX11" fmla="*/ 0 w 3384026"/>
              <a:gd name="connsiteY11" fmla="*/ 221395 h 212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4026" h="2121408">
                <a:moveTo>
                  <a:pt x="0" y="0"/>
                </a:moveTo>
                <a:lnTo>
                  <a:pt x="221395" y="0"/>
                </a:lnTo>
                <a:lnTo>
                  <a:pt x="258712" y="0"/>
                </a:lnTo>
                <a:lnTo>
                  <a:pt x="3162631" y="0"/>
                </a:lnTo>
                <a:cubicBezTo>
                  <a:pt x="3284904" y="0"/>
                  <a:pt x="3384026" y="99122"/>
                  <a:pt x="3384026" y="221395"/>
                </a:cubicBezTo>
                <a:lnTo>
                  <a:pt x="3384026" y="1899453"/>
                </a:lnTo>
                <a:cubicBezTo>
                  <a:pt x="3384026" y="2021726"/>
                  <a:pt x="3284904" y="2120848"/>
                  <a:pt x="3162631" y="2120848"/>
                </a:cubicBezTo>
                <a:lnTo>
                  <a:pt x="258712" y="2120848"/>
                </a:lnTo>
                <a:lnTo>
                  <a:pt x="258712" y="2121408"/>
                </a:lnTo>
                <a:lnTo>
                  <a:pt x="0" y="2121408"/>
                </a:lnTo>
                <a:lnTo>
                  <a:pt x="0" y="1899453"/>
                </a:lnTo>
                <a:lnTo>
                  <a:pt x="0" y="221395"/>
                </a:lnTo>
                <a:close/>
              </a:path>
            </a:pathLst>
          </a:cu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US Army" panose="020B0506030202020204" pitchFamily="34" charset="0"/>
            </a:endParaRPr>
          </a:p>
        </p:txBody>
      </p:sp>
      <p:pic>
        <p:nvPicPr>
          <p:cNvPr id="9" name="Picture 8"/>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2770" y="5558354"/>
            <a:ext cx="893545" cy="1129472"/>
          </a:xfrm>
          <a:prstGeom prst="rect">
            <a:avLst/>
          </a:prstGeom>
        </p:spPr>
      </p:pic>
      <p:pic>
        <p:nvPicPr>
          <p:cNvPr id="10"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73339" y="3205785"/>
            <a:ext cx="762922" cy="955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319907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pic>
        <p:nvPicPr>
          <p:cNvPr id="8" name="Picture 7"/>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6306" y="5788717"/>
            <a:ext cx="633421" cy="800668"/>
          </a:xfrm>
          <a:prstGeom prst="rect">
            <a:avLst/>
          </a:prstGeom>
        </p:spPr>
      </p:pic>
      <p:cxnSp>
        <p:nvCxnSpPr>
          <p:cNvPr id="9" name="Straight Connector 8"/>
          <p:cNvCxnSpPr/>
          <p:nvPr userDrawn="1"/>
        </p:nvCxnSpPr>
        <p:spPr>
          <a:xfrm>
            <a:off x="8368793" y="5766425"/>
            <a:ext cx="0" cy="822960"/>
          </a:xfrm>
          <a:prstGeom prst="line">
            <a:avLst/>
          </a:prstGeom>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a:off x="0" y="914400"/>
            <a:ext cx="9144000" cy="0"/>
          </a:xfrm>
          <a:prstGeom prst="line">
            <a:avLst/>
          </a:prstGeom>
          <a:ln w="38100"/>
        </p:spPr>
        <p:style>
          <a:lnRef idx="1">
            <a:schemeClr val="dk1"/>
          </a:lnRef>
          <a:fillRef idx="0">
            <a:schemeClr val="dk1"/>
          </a:fillRef>
          <a:effectRef idx="0">
            <a:schemeClr val="dk1"/>
          </a:effectRef>
          <a:fontRef idx="minor">
            <a:schemeClr val="tx1"/>
          </a:fontRef>
        </p:style>
      </p:cxnSp>
      <p:sp>
        <p:nvSpPr>
          <p:cNvPr id="4" name="Rectangle 3"/>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userDrawn="1"/>
        </p:nvSpPr>
        <p:spPr>
          <a:xfrm rot="16200000">
            <a:off x="8648300" y="6362299"/>
            <a:ext cx="770021" cy="22137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49166" y="5911891"/>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5"/>
          <p:cNvSpPr txBox="1">
            <a:spLocks/>
          </p:cNvSpPr>
          <p:nvPr userDrawn="1"/>
        </p:nvSpPr>
        <p:spPr>
          <a:xfrm>
            <a:off x="7009600" y="656987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6883CC-8FE0-48B2-AFDD-ECB6A95AA855}" type="slidenum">
              <a:rPr lang="en-US" smtClean="0">
                <a:solidFill>
                  <a:schemeClr val="bg1"/>
                </a:solidFill>
              </a:rPr>
              <a:pPr/>
              <a:t>‹#›</a:t>
            </a:fld>
            <a:endParaRPr lang="en-US">
              <a:solidFill>
                <a:schemeClr val="bg1"/>
              </a:solidFill>
            </a:endParaRPr>
          </a:p>
        </p:txBody>
      </p:sp>
      <p:sp>
        <p:nvSpPr>
          <p:cNvPr id="16"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accent6"/>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20" name="Content Placeholder 2"/>
          <p:cNvSpPr>
            <a:spLocks noGrp="1"/>
          </p:cNvSpPr>
          <p:nvPr>
            <p:ph idx="1"/>
          </p:nvPr>
        </p:nvSpPr>
        <p:spPr>
          <a:xfrm>
            <a:off x="259882" y="1132887"/>
            <a:ext cx="8604985" cy="46326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p:cNvSpPr>
            <a:spLocks noGrp="1"/>
          </p:cNvSpPr>
          <p:nvPr>
            <p:ph type="title" hasCustomPrompt="1"/>
          </p:nvPr>
        </p:nvSpPr>
        <p:spPr>
          <a:xfrm>
            <a:off x="259882" y="66749"/>
            <a:ext cx="6987940" cy="584238"/>
          </a:xfrm>
        </p:spPr>
        <p:txBody>
          <a:bodyPr>
            <a:noAutofit/>
          </a:bodyPr>
          <a:lstStyle>
            <a:lvl1pPr>
              <a:defRPr sz="3600">
                <a:solidFill>
                  <a:schemeClr val="tx1"/>
                </a:solidFill>
              </a:defRPr>
            </a:lvl1pPr>
          </a:lstStyle>
          <a:p>
            <a:r>
              <a:rPr lang="en-US"/>
              <a:t>CLICK TO EDIT MASTER TITLE</a:t>
            </a:r>
          </a:p>
        </p:txBody>
      </p:sp>
      <p:sp>
        <p:nvSpPr>
          <p:cNvPr id="18" name="Footer Placeholder 2">
            <a:extLst>
              <a:ext uri="{FF2B5EF4-FFF2-40B4-BE49-F238E27FC236}">
                <a16:creationId xmlns:a16="http://schemas.microsoft.com/office/drawing/2014/main" id="{C4A0C8C9-F989-4448-B2D1-FD1813FB6535}"/>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2718261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6306" y="5788717"/>
            <a:ext cx="633421" cy="800668"/>
          </a:xfrm>
          <a:prstGeom prst="rect">
            <a:avLst/>
          </a:prstGeom>
        </p:spPr>
      </p:pic>
      <p:cxnSp>
        <p:nvCxnSpPr>
          <p:cNvPr id="11" name="Straight Connector 10"/>
          <p:cNvCxnSpPr/>
          <p:nvPr userDrawn="1"/>
        </p:nvCxnSpPr>
        <p:spPr>
          <a:xfrm>
            <a:off x="8368793" y="5766425"/>
            <a:ext cx="0" cy="822960"/>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p:cNvCxnSpPr/>
          <p:nvPr userDrawn="1"/>
        </p:nvCxnSpPr>
        <p:spPr>
          <a:xfrm>
            <a:off x="0" y="914400"/>
            <a:ext cx="9144000" cy="0"/>
          </a:xfrm>
          <a:prstGeom prst="line">
            <a:avLst/>
          </a:prstGeom>
          <a:ln w="38100"/>
        </p:spPr>
        <p:style>
          <a:lnRef idx="1">
            <a:schemeClr val="dk1"/>
          </a:lnRef>
          <a:fillRef idx="0">
            <a:schemeClr val="dk1"/>
          </a:fillRef>
          <a:effectRef idx="0">
            <a:schemeClr val="dk1"/>
          </a:effectRef>
          <a:fontRef idx="minor">
            <a:schemeClr val="tx1"/>
          </a:fontRef>
        </p:style>
      </p:cxnSp>
      <p:sp>
        <p:nvSpPr>
          <p:cNvPr id="13" name="Rectangle 12"/>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rot="16200000">
            <a:off x="8648300" y="6362299"/>
            <a:ext cx="770021" cy="22137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49166" y="5911891"/>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5"/>
          <p:cNvSpPr txBox="1">
            <a:spLocks/>
          </p:cNvSpPr>
          <p:nvPr userDrawn="1"/>
        </p:nvSpPr>
        <p:spPr>
          <a:xfrm>
            <a:off x="7009600" y="656987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6883CC-8FE0-48B2-AFDD-ECB6A95AA855}" type="slidenum">
              <a:rPr lang="en-US" smtClean="0">
                <a:solidFill>
                  <a:schemeClr val="bg1"/>
                </a:solidFill>
              </a:rPr>
              <a:pPr/>
              <a:t>‹#›</a:t>
            </a:fld>
            <a:endParaRPr lang="en-US">
              <a:solidFill>
                <a:schemeClr val="bg1"/>
              </a:solidFill>
            </a:endParaRPr>
          </a:p>
        </p:txBody>
      </p:sp>
      <p:sp>
        <p:nvSpPr>
          <p:cNvPr id="18"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accent6"/>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9" name="Title 1"/>
          <p:cNvSpPr>
            <a:spLocks noGrp="1"/>
          </p:cNvSpPr>
          <p:nvPr>
            <p:ph type="title" hasCustomPrompt="1"/>
          </p:nvPr>
        </p:nvSpPr>
        <p:spPr>
          <a:xfrm>
            <a:off x="259882" y="66749"/>
            <a:ext cx="6987940" cy="584238"/>
          </a:xfrm>
        </p:spPr>
        <p:txBody>
          <a:bodyPr>
            <a:noAutofit/>
          </a:bodyPr>
          <a:lstStyle>
            <a:lvl1pPr>
              <a:defRPr sz="3600">
                <a:solidFill>
                  <a:schemeClr val="tx1"/>
                </a:solidFill>
              </a:defRPr>
            </a:lvl1pPr>
          </a:lstStyle>
          <a:p>
            <a:r>
              <a:rPr lang="en-US"/>
              <a:t>CLICK TO EDIT MASTER TITLE</a:t>
            </a:r>
          </a:p>
        </p:txBody>
      </p:sp>
      <p:sp>
        <p:nvSpPr>
          <p:cNvPr id="20" name="Text Placeholder 2"/>
          <p:cNvSpPr>
            <a:spLocks noGrp="1"/>
          </p:cNvSpPr>
          <p:nvPr>
            <p:ph type="body" idx="1" hasCustomPrompt="1"/>
          </p:nvPr>
        </p:nvSpPr>
        <p:spPr>
          <a:xfrm>
            <a:off x="259882" y="984494"/>
            <a:ext cx="4251960" cy="823912"/>
          </a:xfrm>
        </p:spPr>
        <p:txBody>
          <a:bodyPr anchor="b">
            <a:normAutofit/>
          </a:bodyPr>
          <a:lstStyle>
            <a:lvl1pPr marL="0" indent="0">
              <a:buNone/>
              <a:defRPr sz="2800" b="0">
                <a:latin typeface="US Army Light" panose="020B050603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3"/>
          <p:cNvSpPr>
            <a:spLocks noGrp="1"/>
          </p:cNvSpPr>
          <p:nvPr>
            <p:ph sz="half" idx="2"/>
          </p:nvPr>
        </p:nvSpPr>
        <p:spPr>
          <a:xfrm>
            <a:off x="259882" y="1895549"/>
            <a:ext cx="4251960" cy="4123991"/>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4"/>
          <p:cNvSpPr>
            <a:spLocks noGrp="1"/>
          </p:cNvSpPr>
          <p:nvPr>
            <p:ph type="body" sz="quarter" idx="3" hasCustomPrompt="1"/>
          </p:nvPr>
        </p:nvSpPr>
        <p:spPr>
          <a:xfrm>
            <a:off x="4629150" y="984494"/>
            <a:ext cx="4250939" cy="823912"/>
          </a:xfrm>
        </p:spPr>
        <p:txBody>
          <a:bodyPr anchor="b">
            <a:normAutofit/>
          </a:bodyPr>
          <a:lstStyle>
            <a:lvl1pPr marL="0" indent="0">
              <a:buNone/>
              <a:defRPr sz="2800" b="0">
                <a:latin typeface="US Army Light" panose="020B050603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5"/>
          <p:cNvSpPr>
            <a:spLocks noGrp="1"/>
          </p:cNvSpPr>
          <p:nvPr>
            <p:ph sz="quarter" idx="4"/>
          </p:nvPr>
        </p:nvSpPr>
        <p:spPr>
          <a:xfrm>
            <a:off x="4629150" y="1895549"/>
            <a:ext cx="4250939" cy="4123991"/>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Footer Placeholder 2">
            <a:extLst>
              <a:ext uri="{FF2B5EF4-FFF2-40B4-BE49-F238E27FC236}">
                <a16:creationId xmlns:a16="http://schemas.microsoft.com/office/drawing/2014/main" id="{11C76C32-F2A5-4A96-B902-B7FB23BF1051}"/>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2198988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6306" y="5788717"/>
            <a:ext cx="633421" cy="800668"/>
          </a:xfrm>
          <a:prstGeom prst="rect">
            <a:avLst/>
          </a:prstGeom>
        </p:spPr>
      </p:pic>
      <p:cxnSp>
        <p:nvCxnSpPr>
          <p:cNvPr id="9" name="Straight Connector 8"/>
          <p:cNvCxnSpPr/>
          <p:nvPr userDrawn="1"/>
        </p:nvCxnSpPr>
        <p:spPr>
          <a:xfrm>
            <a:off x="8368793" y="5766425"/>
            <a:ext cx="0" cy="822960"/>
          </a:xfrm>
          <a:prstGeom prst="line">
            <a:avLst/>
          </a:prstGeom>
          <a:ln/>
        </p:spPr>
        <p:style>
          <a:lnRef idx="1">
            <a:schemeClr val="dk1"/>
          </a:lnRef>
          <a:fillRef idx="0">
            <a:schemeClr val="dk1"/>
          </a:fillRef>
          <a:effectRef idx="0">
            <a:schemeClr val="dk1"/>
          </a:effectRef>
          <a:fontRef idx="minor">
            <a:schemeClr val="tx1"/>
          </a:fontRef>
        </p:style>
      </p:cxnSp>
      <p:cxnSp>
        <p:nvCxnSpPr>
          <p:cNvPr id="10" name="Straight Connector 9"/>
          <p:cNvCxnSpPr/>
          <p:nvPr userDrawn="1"/>
        </p:nvCxnSpPr>
        <p:spPr>
          <a:xfrm>
            <a:off x="0" y="914400"/>
            <a:ext cx="9144000" cy="0"/>
          </a:xfrm>
          <a:prstGeom prst="line">
            <a:avLst/>
          </a:prstGeom>
          <a:ln w="38100"/>
        </p:spPr>
        <p:style>
          <a:lnRef idx="1">
            <a:schemeClr val="dk1"/>
          </a:lnRef>
          <a:fillRef idx="0">
            <a:schemeClr val="dk1"/>
          </a:fillRef>
          <a:effectRef idx="0">
            <a:schemeClr val="dk1"/>
          </a:effectRef>
          <a:fontRef idx="minor">
            <a:schemeClr val="tx1"/>
          </a:fontRef>
        </p:style>
      </p:cxnSp>
      <p:sp>
        <p:nvSpPr>
          <p:cNvPr id="11" name="Rectangle 10"/>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rot="16200000">
            <a:off x="8648300" y="6362299"/>
            <a:ext cx="770021" cy="22137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49166" y="5911891"/>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5"/>
          <p:cNvSpPr txBox="1">
            <a:spLocks/>
          </p:cNvSpPr>
          <p:nvPr userDrawn="1"/>
        </p:nvSpPr>
        <p:spPr>
          <a:xfrm>
            <a:off x="7009600" y="656987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6883CC-8FE0-48B2-AFDD-ECB6A95AA855}" type="slidenum">
              <a:rPr lang="en-US" smtClean="0">
                <a:solidFill>
                  <a:schemeClr val="bg1"/>
                </a:solidFill>
              </a:rPr>
              <a:pPr/>
              <a:t>‹#›</a:t>
            </a:fld>
            <a:endParaRPr lang="en-US">
              <a:solidFill>
                <a:schemeClr val="bg1"/>
              </a:solidFill>
            </a:endParaRPr>
          </a:p>
        </p:txBody>
      </p:sp>
      <p:sp>
        <p:nvSpPr>
          <p:cNvPr id="16"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accent6"/>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7" name="Title 1"/>
          <p:cNvSpPr>
            <a:spLocks noGrp="1"/>
          </p:cNvSpPr>
          <p:nvPr>
            <p:ph type="title" hasCustomPrompt="1"/>
          </p:nvPr>
        </p:nvSpPr>
        <p:spPr>
          <a:xfrm>
            <a:off x="259882" y="66749"/>
            <a:ext cx="6987940" cy="584238"/>
          </a:xfrm>
        </p:spPr>
        <p:txBody>
          <a:bodyPr>
            <a:noAutofit/>
          </a:bodyPr>
          <a:lstStyle>
            <a:lvl1pPr>
              <a:defRPr sz="3600">
                <a:solidFill>
                  <a:schemeClr val="tx1"/>
                </a:solidFill>
              </a:defRPr>
            </a:lvl1pPr>
          </a:lstStyle>
          <a:p>
            <a:r>
              <a:rPr lang="en-US"/>
              <a:t>CLICK TO EDIT MASTER TITLE</a:t>
            </a:r>
          </a:p>
        </p:txBody>
      </p:sp>
      <p:sp>
        <p:nvSpPr>
          <p:cNvPr id="18" name="Content Placeholder 2"/>
          <p:cNvSpPr>
            <a:spLocks noGrp="1"/>
          </p:cNvSpPr>
          <p:nvPr>
            <p:ph sz="half" idx="1"/>
          </p:nvPr>
        </p:nvSpPr>
        <p:spPr>
          <a:xfrm>
            <a:off x="259882" y="1216909"/>
            <a:ext cx="4254968" cy="49600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p:cNvSpPr>
            <a:spLocks noGrp="1"/>
          </p:cNvSpPr>
          <p:nvPr>
            <p:ph sz="half" idx="2"/>
          </p:nvPr>
        </p:nvSpPr>
        <p:spPr>
          <a:xfrm>
            <a:off x="4629149" y="1216909"/>
            <a:ext cx="4251960" cy="49600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Footer Placeholder 2">
            <a:extLst>
              <a:ext uri="{FF2B5EF4-FFF2-40B4-BE49-F238E27FC236}">
                <a16:creationId xmlns:a16="http://schemas.microsoft.com/office/drawing/2014/main" id="{EC7350C1-747D-4C6E-9D64-387749258B4D}"/>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4181417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6306" y="5788717"/>
            <a:ext cx="633421" cy="800668"/>
          </a:xfrm>
          <a:prstGeom prst="rect">
            <a:avLst/>
          </a:prstGeom>
        </p:spPr>
      </p:pic>
      <p:cxnSp>
        <p:nvCxnSpPr>
          <p:cNvPr id="7" name="Straight Connector 6"/>
          <p:cNvCxnSpPr/>
          <p:nvPr userDrawn="1"/>
        </p:nvCxnSpPr>
        <p:spPr>
          <a:xfrm>
            <a:off x="8368793" y="5766425"/>
            <a:ext cx="0" cy="822960"/>
          </a:xfrm>
          <a:prstGeom prst="line">
            <a:avLst/>
          </a:prstGeom>
          <a:ln/>
        </p:spPr>
        <p:style>
          <a:lnRef idx="1">
            <a:schemeClr val="dk1"/>
          </a:lnRef>
          <a:fillRef idx="0">
            <a:schemeClr val="dk1"/>
          </a:fillRef>
          <a:effectRef idx="0">
            <a:schemeClr val="dk1"/>
          </a:effectRef>
          <a:fontRef idx="minor">
            <a:schemeClr val="tx1"/>
          </a:fontRef>
        </p:style>
      </p:cxnSp>
      <p:cxnSp>
        <p:nvCxnSpPr>
          <p:cNvPr id="8" name="Straight Connector 7"/>
          <p:cNvCxnSpPr/>
          <p:nvPr userDrawn="1"/>
        </p:nvCxnSpPr>
        <p:spPr>
          <a:xfrm>
            <a:off x="0" y="914400"/>
            <a:ext cx="9144000" cy="0"/>
          </a:xfrm>
          <a:prstGeom prst="line">
            <a:avLst/>
          </a:prstGeom>
          <a:ln w="38100"/>
        </p:spPr>
        <p:style>
          <a:lnRef idx="1">
            <a:schemeClr val="dk1"/>
          </a:lnRef>
          <a:fillRef idx="0">
            <a:schemeClr val="dk1"/>
          </a:fillRef>
          <a:effectRef idx="0">
            <a:schemeClr val="dk1"/>
          </a:effectRef>
          <a:fontRef idx="minor">
            <a:schemeClr val="tx1"/>
          </a:fontRef>
        </p:style>
      </p:cxnSp>
      <p:sp>
        <p:nvSpPr>
          <p:cNvPr id="9" name="Rectangle 8"/>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userDrawn="1"/>
        </p:nvSpPr>
        <p:spPr>
          <a:xfrm rot="16200000">
            <a:off x="8648300" y="6362299"/>
            <a:ext cx="770021" cy="22137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49166" y="5911891"/>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5"/>
          <p:cNvSpPr txBox="1">
            <a:spLocks/>
          </p:cNvSpPr>
          <p:nvPr userDrawn="1"/>
        </p:nvSpPr>
        <p:spPr>
          <a:xfrm>
            <a:off x="7009600" y="656987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6883CC-8FE0-48B2-AFDD-ECB6A95AA855}" type="slidenum">
              <a:rPr lang="en-US" smtClean="0">
                <a:solidFill>
                  <a:schemeClr val="bg1"/>
                </a:solidFill>
              </a:rPr>
              <a:pPr/>
              <a:t>‹#›</a:t>
            </a:fld>
            <a:endParaRPr lang="en-US">
              <a:solidFill>
                <a:schemeClr val="bg1"/>
              </a:solidFill>
            </a:endParaRPr>
          </a:p>
        </p:txBody>
      </p:sp>
      <p:sp>
        <p:nvSpPr>
          <p:cNvPr id="14"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accent6"/>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5" name="Title 1"/>
          <p:cNvSpPr>
            <a:spLocks noGrp="1"/>
          </p:cNvSpPr>
          <p:nvPr>
            <p:ph type="title" hasCustomPrompt="1"/>
          </p:nvPr>
        </p:nvSpPr>
        <p:spPr>
          <a:xfrm>
            <a:off x="259882" y="66749"/>
            <a:ext cx="6987940" cy="584238"/>
          </a:xfrm>
        </p:spPr>
        <p:txBody>
          <a:bodyPr>
            <a:noAutofit/>
          </a:bodyPr>
          <a:lstStyle>
            <a:lvl1pPr>
              <a:defRPr sz="3600">
                <a:solidFill>
                  <a:schemeClr val="tx1"/>
                </a:solidFill>
              </a:defRPr>
            </a:lvl1pPr>
          </a:lstStyle>
          <a:p>
            <a:r>
              <a:rPr lang="en-US"/>
              <a:t>CLICK TO EDIT MASTER TITLE</a:t>
            </a:r>
          </a:p>
        </p:txBody>
      </p:sp>
      <p:sp>
        <p:nvSpPr>
          <p:cNvPr id="16" name="Footer Placeholder 2">
            <a:extLst>
              <a:ext uri="{FF2B5EF4-FFF2-40B4-BE49-F238E27FC236}">
                <a16:creationId xmlns:a16="http://schemas.microsoft.com/office/drawing/2014/main" id="{55D97EC9-95E7-4DC6-9666-1A4DA13670F5}"/>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357537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userDrawn="1"/>
        </p:nvSpPr>
        <p:spPr>
          <a:xfrm rot="16200000">
            <a:off x="8648300" y="6362299"/>
            <a:ext cx="770021" cy="22137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txBox="1">
            <a:spLocks/>
          </p:cNvSpPr>
          <p:nvPr userDrawn="1"/>
        </p:nvSpPr>
        <p:spPr>
          <a:xfrm>
            <a:off x="7009600" y="656987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6883CC-8FE0-48B2-AFDD-ECB6A95AA855}" type="slidenum">
              <a:rPr lang="en-US" smtClean="0">
                <a:solidFill>
                  <a:schemeClr val="bg1"/>
                </a:solidFill>
              </a:rPr>
              <a:pPr/>
              <a:t>‹#›</a:t>
            </a:fld>
            <a:endParaRPr lang="en-US">
              <a:solidFill>
                <a:schemeClr val="bg1"/>
              </a:solidFill>
            </a:endParaRPr>
          </a:p>
        </p:txBody>
      </p:sp>
      <p:sp>
        <p:nvSpPr>
          <p:cNvPr id="9" name="Footer Placeholder 2">
            <a:extLst>
              <a:ext uri="{FF2B5EF4-FFF2-40B4-BE49-F238E27FC236}">
                <a16:creationId xmlns:a16="http://schemas.microsoft.com/office/drawing/2014/main" id="{DC7F5BAC-3CE0-4EE3-B93F-0BD4248E64DF}"/>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1661017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6306" y="5788717"/>
            <a:ext cx="633421" cy="800668"/>
          </a:xfrm>
          <a:prstGeom prst="rect">
            <a:avLst/>
          </a:prstGeom>
        </p:spPr>
      </p:pic>
      <p:cxnSp>
        <p:nvCxnSpPr>
          <p:cNvPr id="9" name="Straight Connector 8"/>
          <p:cNvCxnSpPr/>
          <p:nvPr userDrawn="1"/>
        </p:nvCxnSpPr>
        <p:spPr>
          <a:xfrm>
            <a:off x="8368793" y="5766425"/>
            <a:ext cx="0" cy="822960"/>
          </a:xfrm>
          <a:prstGeom prst="line">
            <a:avLst/>
          </a:prstGeom>
          <a:ln/>
        </p:spPr>
        <p:style>
          <a:lnRef idx="1">
            <a:schemeClr val="dk1"/>
          </a:lnRef>
          <a:fillRef idx="0">
            <a:schemeClr val="dk1"/>
          </a:fillRef>
          <a:effectRef idx="0">
            <a:schemeClr val="dk1"/>
          </a:effectRef>
          <a:fontRef idx="minor">
            <a:schemeClr val="tx1"/>
          </a:fontRef>
        </p:style>
      </p:cxnSp>
      <p:cxnSp>
        <p:nvCxnSpPr>
          <p:cNvPr id="10" name="Straight Connector 9"/>
          <p:cNvCxnSpPr/>
          <p:nvPr userDrawn="1"/>
        </p:nvCxnSpPr>
        <p:spPr>
          <a:xfrm>
            <a:off x="0" y="914400"/>
            <a:ext cx="9144000" cy="0"/>
          </a:xfrm>
          <a:prstGeom prst="line">
            <a:avLst/>
          </a:prstGeom>
          <a:ln w="38100"/>
        </p:spPr>
        <p:style>
          <a:lnRef idx="1">
            <a:schemeClr val="dk1"/>
          </a:lnRef>
          <a:fillRef idx="0">
            <a:schemeClr val="dk1"/>
          </a:fillRef>
          <a:effectRef idx="0">
            <a:schemeClr val="dk1"/>
          </a:effectRef>
          <a:fontRef idx="minor">
            <a:schemeClr val="tx1"/>
          </a:fontRef>
        </p:style>
      </p:cxnSp>
      <p:sp>
        <p:nvSpPr>
          <p:cNvPr id="11" name="Rectangle 10"/>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rot="16200000">
            <a:off x="8648300" y="6362299"/>
            <a:ext cx="770021" cy="22137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49166" y="5911891"/>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5"/>
          <p:cNvSpPr txBox="1">
            <a:spLocks/>
          </p:cNvSpPr>
          <p:nvPr userDrawn="1"/>
        </p:nvSpPr>
        <p:spPr>
          <a:xfrm>
            <a:off x="7009600" y="656987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6883CC-8FE0-48B2-AFDD-ECB6A95AA855}" type="slidenum">
              <a:rPr lang="en-US" smtClean="0">
                <a:solidFill>
                  <a:schemeClr val="bg1"/>
                </a:solidFill>
              </a:rPr>
              <a:pPr/>
              <a:t>‹#›</a:t>
            </a:fld>
            <a:endParaRPr lang="en-US">
              <a:solidFill>
                <a:schemeClr val="bg1"/>
              </a:solidFill>
            </a:endParaRPr>
          </a:p>
        </p:txBody>
      </p:sp>
      <p:sp>
        <p:nvSpPr>
          <p:cNvPr id="16"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accent6"/>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7" name="Title 1"/>
          <p:cNvSpPr txBox="1">
            <a:spLocks/>
          </p:cNvSpPr>
          <p:nvPr userDrawn="1"/>
        </p:nvSpPr>
        <p:spPr>
          <a:xfrm>
            <a:off x="259882" y="66749"/>
            <a:ext cx="6987940" cy="5842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US Army Light" panose="020B0506030202020204" pitchFamily="34" charset="0"/>
                <a:ea typeface="+mj-ea"/>
                <a:cs typeface="+mj-cs"/>
              </a:defRPr>
            </a:lvl1pPr>
          </a:lstStyle>
          <a:p>
            <a:r>
              <a:rPr lang="en-US"/>
              <a:t>CLICK TO EDIT MASTER TITLE</a:t>
            </a:r>
          </a:p>
        </p:txBody>
      </p:sp>
      <p:sp>
        <p:nvSpPr>
          <p:cNvPr id="18" name="Title 1"/>
          <p:cNvSpPr>
            <a:spLocks noGrp="1"/>
          </p:cNvSpPr>
          <p:nvPr>
            <p:ph type="title" hasCustomPrompt="1"/>
          </p:nvPr>
        </p:nvSpPr>
        <p:spPr>
          <a:xfrm>
            <a:off x="268328" y="999459"/>
            <a:ext cx="3229784" cy="1600200"/>
          </a:xfrm>
        </p:spPr>
        <p:txBody>
          <a:bodyPr anchor="b">
            <a:normAutofit/>
          </a:bodyPr>
          <a:lstStyle>
            <a:lvl1pPr>
              <a:defRPr sz="2800"/>
            </a:lvl1pPr>
          </a:lstStyle>
          <a:p>
            <a:r>
              <a:rPr lang="en-US"/>
              <a:t>CLICK TO EDIT MASTER TITLE STYLE</a:t>
            </a:r>
          </a:p>
        </p:txBody>
      </p:sp>
      <p:sp>
        <p:nvSpPr>
          <p:cNvPr id="19" name="Content Placeholder 2"/>
          <p:cNvSpPr>
            <a:spLocks noGrp="1"/>
          </p:cNvSpPr>
          <p:nvPr>
            <p:ph idx="1"/>
          </p:nvPr>
        </p:nvSpPr>
        <p:spPr>
          <a:xfrm>
            <a:off x="3753852" y="1636516"/>
            <a:ext cx="5105977" cy="475709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p:cNvSpPr>
            <a:spLocks noGrp="1"/>
          </p:cNvSpPr>
          <p:nvPr>
            <p:ph type="body" sz="half" idx="2"/>
          </p:nvPr>
        </p:nvSpPr>
        <p:spPr>
          <a:xfrm>
            <a:off x="268328" y="2599659"/>
            <a:ext cx="322978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1" name="Footer Placeholder 2">
            <a:extLst>
              <a:ext uri="{FF2B5EF4-FFF2-40B4-BE49-F238E27FC236}">
                <a16:creationId xmlns:a16="http://schemas.microsoft.com/office/drawing/2014/main" id="{7F5C197E-111B-4A61-B68F-5248EFECF207}"/>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1497857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Divider">
    <p:bg>
      <p:bgPr>
        <a:gradFill>
          <a:gsLst>
            <a:gs pos="0">
              <a:srgbClr val="D0D0D0"/>
            </a:gs>
            <a:gs pos="33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7" name="Freeform 6"/>
          <p:cNvSpPr/>
          <p:nvPr userDrawn="1"/>
        </p:nvSpPr>
        <p:spPr>
          <a:xfrm rot="10952479" flipH="1">
            <a:off x="-91365" y="1048032"/>
            <a:ext cx="7359063" cy="3113444"/>
          </a:xfrm>
          <a:custGeom>
            <a:avLst/>
            <a:gdLst>
              <a:gd name="connsiteX0" fmla="*/ 0 w 5778604"/>
              <a:gd name="connsiteY0" fmla="*/ 2458537 h 2665736"/>
              <a:gd name="connsiteX1" fmla="*/ 326001 w 5778604"/>
              <a:gd name="connsiteY1" fmla="*/ 2473006 h 2665736"/>
              <a:gd name="connsiteX2" fmla="*/ 380950 w 5778604"/>
              <a:gd name="connsiteY2" fmla="*/ 2475445 h 2665736"/>
              <a:gd name="connsiteX3" fmla="*/ 4656922 w 5778604"/>
              <a:gd name="connsiteY3" fmla="*/ 2665227 h 2665736"/>
              <a:gd name="connsiteX4" fmla="*/ 4992188 w 5778604"/>
              <a:gd name="connsiteY4" fmla="*/ 2470932 h 2665736"/>
              <a:gd name="connsiteX5" fmla="*/ 5046258 w 5778604"/>
              <a:gd name="connsiteY5" fmla="*/ 1252695 h 2665736"/>
              <a:gd name="connsiteX6" fmla="*/ 5049323 w 5778604"/>
              <a:gd name="connsiteY6" fmla="*/ 1268856 h 2665736"/>
              <a:gd name="connsiteX7" fmla="*/ 5058322 w 5778604"/>
              <a:gd name="connsiteY7" fmla="*/ 1224187 h 2665736"/>
              <a:gd name="connsiteX8" fmla="*/ 5189233 w 5778604"/>
              <a:gd name="connsiteY8" fmla="*/ 1092971 h 2665736"/>
              <a:gd name="connsiteX9" fmla="*/ 5253886 w 5778604"/>
              <a:gd name="connsiteY9" fmla="*/ 1079888 h 2665736"/>
              <a:gd name="connsiteX10" fmla="*/ 5634058 w 5778604"/>
              <a:gd name="connsiteY10" fmla="*/ 1096762 h 2665736"/>
              <a:gd name="connsiteX11" fmla="*/ 5740465 w 5778604"/>
              <a:gd name="connsiteY11" fmla="*/ 999399 h 2665736"/>
              <a:gd name="connsiteX12" fmla="*/ 5778502 w 5778604"/>
              <a:gd name="connsiteY12" fmla="*/ 142384 h 2665736"/>
              <a:gd name="connsiteX13" fmla="*/ 5681139 w 5778604"/>
              <a:gd name="connsiteY13" fmla="*/ 35977 h 2665736"/>
              <a:gd name="connsiteX14" fmla="*/ 4872841 w 5778604"/>
              <a:gd name="connsiteY14" fmla="*/ 102 h 2665736"/>
              <a:gd name="connsiteX15" fmla="*/ 4766434 w 5778604"/>
              <a:gd name="connsiteY15" fmla="*/ 97465 h 2665736"/>
              <a:gd name="connsiteX16" fmla="*/ 4749141 w 5778604"/>
              <a:gd name="connsiteY16" fmla="*/ 487106 h 2665736"/>
              <a:gd name="connsiteX17" fmla="*/ 4741087 w 5778604"/>
              <a:gd name="connsiteY17" fmla="*/ 527081 h 2665736"/>
              <a:gd name="connsiteX18" fmla="*/ 4610177 w 5778604"/>
              <a:gd name="connsiteY18" fmla="*/ 658298 h 2665736"/>
              <a:gd name="connsiteX19" fmla="*/ 4605853 w 5778604"/>
              <a:gd name="connsiteY19" fmla="*/ 659173 h 2665736"/>
              <a:gd name="connsiteX20" fmla="*/ 469710 w 5778604"/>
              <a:gd name="connsiteY20" fmla="*/ 475596 h 2665736"/>
              <a:gd name="connsiteX21" fmla="*/ 469733 w 5778604"/>
              <a:gd name="connsiteY21" fmla="*/ 475068 h 2665736"/>
              <a:gd name="connsiteX22" fmla="*/ 88784 w 5778604"/>
              <a:gd name="connsiteY22" fmla="*/ 458160 h 2665736"/>
              <a:gd name="connsiteX23" fmla="*/ 79495 w 5778604"/>
              <a:gd name="connsiteY23" fmla="*/ 667452 h 2665736"/>
              <a:gd name="connsiteX24" fmla="*/ 9266 w 5778604"/>
              <a:gd name="connsiteY24" fmla="*/ 2249773 h 266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78604" h="2665736">
                <a:moveTo>
                  <a:pt x="0" y="2458537"/>
                </a:moveTo>
                <a:lnTo>
                  <a:pt x="326001" y="2473006"/>
                </a:lnTo>
                <a:lnTo>
                  <a:pt x="380950" y="2475445"/>
                </a:lnTo>
                <a:lnTo>
                  <a:pt x="4656922" y="2665227"/>
                </a:lnTo>
                <a:cubicBezTo>
                  <a:pt x="4836967" y="2673218"/>
                  <a:pt x="4987071" y="2586229"/>
                  <a:pt x="4992188" y="2470932"/>
                </a:cubicBezTo>
                <a:lnTo>
                  <a:pt x="5046258" y="1252695"/>
                </a:lnTo>
                <a:lnTo>
                  <a:pt x="5049323" y="1268856"/>
                </a:lnTo>
                <a:lnTo>
                  <a:pt x="5058322" y="1224187"/>
                </a:lnTo>
                <a:cubicBezTo>
                  <a:pt x="5083215" y="1165189"/>
                  <a:pt x="5130370" y="1117928"/>
                  <a:pt x="5189233" y="1092971"/>
                </a:cubicBezTo>
                <a:lnTo>
                  <a:pt x="5253886" y="1079888"/>
                </a:lnTo>
                <a:lnTo>
                  <a:pt x="5634058" y="1096762"/>
                </a:lnTo>
                <a:cubicBezTo>
                  <a:pt x="5690328" y="1099259"/>
                  <a:pt x="5737967" y="1055669"/>
                  <a:pt x="5740465" y="999399"/>
                </a:cubicBezTo>
                <a:lnTo>
                  <a:pt x="5778502" y="142384"/>
                </a:lnTo>
                <a:cubicBezTo>
                  <a:pt x="5781000" y="86114"/>
                  <a:pt x="5737409" y="38475"/>
                  <a:pt x="5681139" y="35977"/>
                </a:cubicBezTo>
                <a:lnTo>
                  <a:pt x="4872841" y="102"/>
                </a:lnTo>
                <a:cubicBezTo>
                  <a:pt x="4816572" y="-2395"/>
                  <a:pt x="4768932" y="41195"/>
                  <a:pt x="4766434" y="97465"/>
                </a:cubicBezTo>
                <a:lnTo>
                  <a:pt x="4749141" y="487106"/>
                </a:lnTo>
                <a:lnTo>
                  <a:pt x="4741087" y="527081"/>
                </a:lnTo>
                <a:cubicBezTo>
                  <a:pt x="4716194" y="586080"/>
                  <a:pt x="4669040" y="633340"/>
                  <a:pt x="4610177" y="658298"/>
                </a:cubicBezTo>
                <a:lnTo>
                  <a:pt x="4605853" y="659173"/>
                </a:lnTo>
                <a:lnTo>
                  <a:pt x="469710" y="475596"/>
                </a:lnTo>
                <a:lnTo>
                  <a:pt x="469733" y="475068"/>
                </a:lnTo>
                <a:lnTo>
                  <a:pt x="88784" y="458160"/>
                </a:lnTo>
                <a:lnTo>
                  <a:pt x="79495" y="667452"/>
                </a:lnTo>
                <a:lnTo>
                  <a:pt x="9266" y="2249773"/>
                </a:lnTo>
                <a:close/>
              </a:path>
            </a:pathLst>
          </a:cu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hasCustomPrompt="1"/>
          </p:nvPr>
        </p:nvSpPr>
        <p:spPr>
          <a:xfrm>
            <a:off x="19904" y="1212781"/>
            <a:ext cx="6265393" cy="2204185"/>
          </a:xfrm>
        </p:spPr>
        <p:txBody>
          <a:bodyPr anchor="ctr"/>
          <a:lstStyle>
            <a:lvl1pPr>
              <a:defRPr sz="6000">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19903" y="3474721"/>
            <a:ext cx="5841882" cy="1500187"/>
          </a:xfrm>
        </p:spPr>
        <p:txBody>
          <a:bodyPr/>
          <a:lstStyle>
            <a:lvl1pPr marL="0" indent="0">
              <a:buNone/>
              <a:defRPr sz="2400" baseline="0">
                <a:solidFill>
                  <a:srgbClr val="8D8D8D"/>
                </a:solidFill>
                <a:latin typeface="US Army Light" panose="020B050603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SECTION SUB-TITLE</a:t>
            </a:r>
          </a:p>
        </p:txBody>
      </p:sp>
      <p:sp>
        <p:nvSpPr>
          <p:cNvPr id="8" name="Freeform 7"/>
          <p:cNvSpPr/>
          <p:nvPr userDrawn="1"/>
        </p:nvSpPr>
        <p:spPr>
          <a:xfrm rot="16200000">
            <a:off x="7548614" y="5262614"/>
            <a:ext cx="1583355" cy="1607417"/>
          </a:xfrm>
          <a:custGeom>
            <a:avLst/>
            <a:gdLst>
              <a:gd name="connsiteX0" fmla="*/ 0 w 3384026"/>
              <a:gd name="connsiteY0" fmla="*/ 0 h 2121408"/>
              <a:gd name="connsiteX1" fmla="*/ 221395 w 3384026"/>
              <a:gd name="connsiteY1" fmla="*/ 0 h 2121408"/>
              <a:gd name="connsiteX2" fmla="*/ 258712 w 3384026"/>
              <a:gd name="connsiteY2" fmla="*/ 0 h 2121408"/>
              <a:gd name="connsiteX3" fmla="*/ 3162631 w 3384026"/>
              <a:gd name="connsiteY3" fmla="*/ 0 h 2121408"/>
              <a:gd name="connsiteX4" fmla="*/ 3384026 w 3384026"/>
              <a:gd name="connsiteY4" fmla="*/ 221395 h 2121408"/>
              <a:gd name="connsiteX5" fmla="*/ 3384026 w 3384026"/>
              <a:gd name="connsiteY5" fmla="*/ 1899453 h 2121408"/>
              <a:gd name="connsiteX6" fmla="*/ 3162631 w 3384026"/>
              <a:gd name="connsiteY6" fmla="*/ 2120848 h 2121408"/>
              <a:gd name="connsiteX7" fmla="*/ 258712 w 3384026"/>
              <a:gd name="connsiteY7" fmla="*/ 2120848 h 2121408"/>
              <a:gd name="connsiteX8" fmla="*/ 258712 w 3384026"/>
              <a:gd name="connsiteY8" fmla="*/ 2121408 h 2121408"/>
              <a:gd name="connsiteX9" fmla="*/ 0 w 3384026"/>
              <a:gd name="connsiteY9" fmla="*/ 2121408 h 2121408"/>
              <a:gd name="connsiteX10" fmla="*/ 0 w 3384026"/>
              <a:gd name="connsiteY10" fmla="*/ 1899453 h 2121408"/>
              <a:gd name="connsiteX11" fmla="*/ 0 w 3384026"/>
              <a:gd name="connsiteY11" fmla="*/ 221395 h 212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4026" h="2121408">
                <a:moveTo>
                  <a:pt x="0" y="0"/>
                </a:moveTo>
                <a:lnTo>
                  <a:pt x="221395" y="0"/>
                </a:lnTo>
                <a:lnTo>
                  <a:pt x="258712" y="0"/>
                </a:lnTo>
                <a:lnTo>
                  <a:pt x="3162631" y="0"/>
                </a:lnTo>
                <a:cubicBezTo>
                  <a:pt x="3284904" y="0"/>
                  <a:pt x="3384026" y="99122"/>
                  <a:pt x="3384026" y="221395"/>
                </a:cubicBezTo>
                <a:lnTo>
                  <a:pt x="3384026" y="1899453"/>
                </a:lnTo>
                <a:cubicBezTo>
                  <a:pt x="3384026" y="2021726"/>
                  <a:pt x="3284904" y="2120848"/>
                  <a:pt x="3162631" y="2120848"/>
                </a:cubicBezTo>
                <a:lnTo>
                  <a:pt x="258712" y="2120848"/>
                </a:lnTo>
                <a:lnTo>
                  <a:pt x="258712" y="2121408"/>
                </a:lnTo>
                <a:lnTo>
                  <a:pt x="0" y="2121408"/>
                </a:lnTo>
                <a:lnTo>
                  <a:pt x="0" y="1899453"/>
                </a:lnTo>
                <a:lnTo>
                  <a:pt x="0" y="221395"/>
                </a:lnTo>
                <a:close/>
              </a:path>
            </a:pathLst>
          </a:cu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US Army" panose="020B0506030202020204" pitchFamily="34" charset="0"/>
            </a:endParaRPr>
          </a:p>
        </p:txBody>
      </p:sp>
      <p:pic>
        <p:nvPicPr>
          <p:cNvPr id="10"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73339" y="3205785"/>
            <a:ext cx="762922" cy="955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84089B9-2C90-468C-B27F-37ABDEABF9B9}"/>
              </a:ext>
            </a:extLst>
          </p:cNvPr>
          <p:cNvPicPr>
            <a:picLocks noChangeAspect="1"/>
          </p:cNvPicPr>
          <p:nvPr userDrawn="1"/>
        </p:nvPicPr>
        <p:blipFill>
          <a:blip r:embed="rId3"/>
          <a:stretch>
            <a:fillRect/>
          </a:stretch>
        </p:blipFill>
        <p:spPr>
          <a:xfrm>
            <a:off x="7950377" y="5576597"/>
            <a:ext cx="779827" cy="979450"/>
          </a:xfrm>
          <a:prstGeom prst="rect">
            <a:avLst/>
          </a:prstGeom>
        </p:spPr>
      </p:pic>
    </p:spTree>
    <p:extLst>
      <p:ext uri="{BB962C8B-B14F-4D97-AF65-F5344CB8AC3E}">
        <p14:creationId xmlns:p14="http://schemas.microsoft.com/office/powerpoint/2010/main" val="165933225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4" name="Rectangle 3"/>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59882" y="1132887"/>
            <a:ext cx="8604985" cy="46326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sp>
        <p:nvSpPr>
          <p:cNvPr id="13"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8417522" y="55598"/>
            <a:ext cx="0" cy="822960"/>
          </a:xfrm>
          <a:prstGeom prst="line">
            <a:avLst/>
          </a:prstGeom>
          <a:ln/>
        </p:spPr>
        <p:style>
          <a:lnRef idx="1">
            <a:schemeClr val="dk1"/>
          </a:lnRef>
          <a:fillRef idx="0">
            <a:schemeClr val="dk1"/>
          </a:fillRef>
          <a:effectRef idx="0">
            <a:schemeClr val="dk1"/>
          </a:effectRef>
          <a:fontRef idx="minor">
            <a:schemeClr val="tx1"/>
          </a:fontRef>
        </p:style>
      </p:cxnSp>
      <p:pic>
        <p:nvPicPr>
          <p:cNvPr id="7"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2" name="Title 1"/>
          <p:cNvSpPr>
            <a:spLocks noGrp="1"/>
          </p:cNvSpPr>
          <p:nvPr>
            <p:ph type="title" hasCustomPrompt="1"/>
          </p:nvPr>
        </p:nvSpPr>
        <p:spPr>
          <a:xfrm>
            <a:off x="259882" y="66749"/>
            <a:ext cx="6987940" cy="584238"/>
          </a:xfrm>
        </p:spPr>
        <p:txBody>
          <a:bodyPr>
            <a:noAutofit/>
          </a:bodyPr>
          <a:lstStyle>
            <a:lvl1pPr>
              <a:defRPr sz="3600">
                <a:solidFill>
                  <a:schemeClr val="bg1"/>
                </a:solidFill>
              </a:defRPr>
            </a:lvl1pPr>
          </a:lstStyle>
          <a:p>
            <a:r>
              <a:rPr lang="en-US"/>
              <a:t>CLICK TO EDIT MASTER TITLE</a:t>
            </a:r>
          </a:p>
        </p:txBody>
      </p:sp>
      <p:cxnSp>
        <p:nvCxnSpPr>
          <p:cNvPr id="10" name="Straight Connector 9"/>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8445794" y="36348"/>
            <a:ext cx="0" cy="822960"/>
          </a:xfrm>
          <a:prstGeom prst="line">
            <a:avLst/>
          </a:prstGeom>
          <a:ln>
            <a:solidFill>
              <a:srgbClr val="D0D0D0"/>
            </a:solidFill>
          </a:ln>
        </p:spPr>
        <p:style>
          <a:lnRef idx="1">
            <a:schemeClr val="dk1"/>
          </a:lnRef>
          <a:fillRef idx="0">
            <a:schemeClr val="dk1"/>
          </a:fillRef>
          <a:effectRef idx="0">
            <a:schemeClr val="dk1"/>
          </a:effectRef>
          <a:fontRef idx="minor">
            <a:schemeClr val="tx1"/>
          </a:fontRef>
        </p:style>
      </p:cxnSp>
      <p:sp>
        <p:nvSpPr>
          <p:cNvPr id="22" name="Footer Placeholder 2">
            <a:extLst>
              <a:ext uri="{FF2B5EF4-FFF2-40B4-BE49-F238E27FC236}">
                <a16:creationId xmlns:a16="http://schemas.microsoft.com/office/drawing/2014/main" id="{AE19F725-6B3B-45F5-B5E4-518AB029DFE6}"/>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3" name="Footer Placeholder 2">
            <a:extLst>
              <a:ext uri="{FF2B5EF4-FFF2-40B4-BE49-F238E27FC236}">
                <a16:creationId xmlns:a16="http://schemas.microsoft.com/office/drawing/2014/main" id="{434BA9F6-DBF7-457B-9FDA-C837606C6FD2}"/>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pic>
        <p:nvPicPr>
          <p:cNvPr id="19" name="Picture 18">
            <a:extLst>
              <a:ext uri="{FF2B5EF4-FFF2-40B4-BE49-F238E27FC236}">
                <a16:creationId xmlns:a16="http://schemas.microsoft.com/office/drawing/2014/main" id="{BF2A7F01-386F-46E2-9871-3361E1CA898C}"/>
              </a:ext>
            </a:extLst>
          </p:cNvPr>
          <p:cNvPicPr>
            <a:picLocks noChangeAspect="1"/>
          </p:cNvPicPr>
          <p:nvPr userDrawn="1"/>
        </p:nvPicPr>
        <p:blipFill>
          <a:blip r:embed="rId3"/>
          <a:stretch>
            <a:fillRect/>
          </a:stretch>
        </p:blipFill>
        <p:spPr>
          <a:xfrm>
            <a:off x="7802322" y="181814"/>
            <a:ext cx="514466" cy="646161"/>
          </a:xfrm>
          <a:prstGeom prst="rect">
            <a:avLst/>
          </a:prstGeom>
        </p:spPr>
      </p:pic>
    </p:spTree>
    <p:extLst>
      <p:ext uri="{BB962C8B-B14F-4D97-AF65-F5344CB8AC3E}">
        <p14:creationId xmlns:p14="http://schemas.microsoft.com/office/powerpoint/2010/main" val="3592625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59882" y="1154617"/>
            <a:ext cx="4251960" cy="823912"/>
          </a:xfrm>
        </p:spPr>
        <p:txBody>
          <a:bodyPr anchor="b">
            <a:normAutofit/>
          </a:bodyPr>
          <a:lstStyle>
            <a:lvl1pPr marL="0" indent="0">
              <a:buNone/>
              <a:defRPr sz="2800" b="0">
                <a:latin typeface="US Army Light" panose="020B050603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9882" y="2065672"/>
            <a:ext cx="4251960" cy="4123991"/>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29150" y="1154617"/>
            <a:ext cx="4250939" cy="823912"/>
          </a:xfrm>
        </p:spPr>
        <p:txBody>
          <a:bodyPr anchor="b">
            <a:normAutofit/>
          </a:bodyPr>
          <a:lstStyle>
            <a:lvl1pPr marL="0" indent="0">
              <a:buNone/>
              <a:defRPr sz="2800" b="0">
                <a:latin typeface="US Army Light" panose="020B050603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065672"/>
            <a:ext cx="4250939" cy="4123991"/>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8417522" y="55598"/>
            <a:ext cx="0" cy="822960"/>
          </a:xfrm>
          <a:prstGeom prst="line">
            <a:avLst/>
          </a:prstGeom>
          <a:ln/>
        </p:spPr>
        <p:style>
          <a:lnRef idx="1">
            <a:schemeClr val="dk1"/>
          </a:lnRef>
          <a:fillRef idx="0">
            <a:schemeClr val="dk1"/>
          </a:fillRef>
          <a:effectRef idx="0">
            <a:schemeClr val="dk1"/>
          </a:effectRef>
          <a:fontRef idx="minor">
            <a:schemeClr val="tx1"/>
          </a:fontRef>
        </p:style>
      </p:cxnSp>
      <p:pic>
        <p:nvPicPr>
          <p:cNvPr id="14"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6" name="Title 1"/>
          <p:cNvSpPr>
            <a:spLocks noGrp="1"/>
          </p:cNvSpPr>
          <p:nvPr>
            <p:ph type="title" hasCustomPrompt="1"/>
          </p:nvPr>
        </p:nvSpPr>
        <p:spPr>
          <a:xfrm>
            <a:off x="259882" y="66749"/>
            <a:ext cx="6987940" cy="584238"/>
          </a:xfrm>
        </p:spPr>
        <p:txBody>
          <a:bodyPr>
            <a:noAutofit/>
          </a:bodyPr>
          <a:lstStyle>
            <a:lvl1pPr>
              <a:defRPr sz="3600">
                <a:solidFill>
                  <a:schemeClr val="bg1"/>
                </a:solidFill>
              </a:defRPr>
            </a:lvl1pPr>
          </a:lstStyle>
          <a:p>
            <a:r>
              <a:rPr lang="en-US"/>
              <a:t>CLICK TO EDIT MASTER TITLE</a:t>
            </a:r>
          </a:p>
        </p:txBody>
      </p:sp>
      <p:cxnSp>
        <p:nvCxnSpPr>
          <p:cNvPr id="17" name="Straight Connector 16"/>
          <p:cNvCxnSpPr/>
          <p:nvPr userDrawn="1"/>
        </p:nvCxnSpPr>
        <p:spPr>
          <a:xfrm>
            <a:off x="8445794" y="36348"/>
            <a:ext cx="0" cy="822960"/>
          </a:xfrm>
          <a:prstGeom prst="line">
            <a:avLst/>
          </a:prstGeom>
          <a:ln>
            <a:solidFill>
              <a:srgbClr val="D0D0D0"/>
            </a:solidFill>
          </a:ln>
        </p:spPr>
        <p:style>
          <a:lnRef idx="1">
            <a:schemeClr val="dk1"/>
          </a:lnRef>
          <a:fillRef idx="0">
            <a:schemeClr val="dk1"/>
          </a:fillRef>
          <a:effectRef idx="0">
            <a:schemeClr val="dk1"/>
          </a:effectRef>
          <a:fontRef idx="minor">
            <a:schemeClr val="tx1"/>
          </a:fontRef>
        </p:style>
      </p:cxnSp>
      <p:sp>
        <p:nvSpPr>
          <p:cNvPr id="18" name="Rectangle 17"/>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cxnSp>
        <p:nvCxnSpPr>
          <p:cNvPr id="22" name="Straight Connector 21"/>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5" name="Footer Placeholder 2">
            <a:extLst>
              <a:ext uri="{FF2B5EF4-FFF2-40B4-BE49-F238E27FC236}">
                <a16:creationId xmlns:a16="http://schemas.microsoft.com/office/drawing/2014/main" id="{CC1E7244-FE61-4211-A1CA-12EA3B7BC611}"/>
              </a:ext>
            </a:extLst>
          </p:cNvPr>
          <p:cNvSpPr txBox="1">
            <a:spLocks/>
          </p:cNvSpPr>
          <p:nvPr userDrawn="1"/>
        </p:nvSpPr>
        <p:spPr>
          <a:xfrm>
            <a:off x="3030424" y="-75143"/>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6" name="Footer Placeholder 2">
            <a:extLst>
              <a:ext uri="{FF2B5EF4-FFF2-40B4-BE49-F238E27FC236}">
                <a16:creationId xmlns:a16="http://schemas.microsoft.com/office/drawing/2014/main" id="{2ED714DD-9489-4F9B-8F5C-49D96D37BC3F}"/>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pic>
        <p:nvPicPr>
          <p:cNvPr id="21" name="Picture 20">
            <a:extLst>
              <a:ext uri="{FF2B5EF4-FFF2-40B4-BE49-F238E27FC236}">
                <a16:creationId xmlns:a16="http://schemas.microsoft.com/office/drawing/2014/main" id="{B19438DC-E3BA-4726-A804-F7E7AD662F92}"/>
              </a:ext>
            </a:extLst>
          </p:cNvPr>
          <p:cNvPicPr>
            <a:picLocks noChangeAspect="1"/>
          </p:cNvPicPr>
          <p:nvPr userDrawn="1"/>
        </p:nvPicPr>
        <p:blipFill>
          <a:blip r:embed="rId3"/>
          <a:stretch>
            <a:fillRect/>
          </a:stretch>
        </p:blipFill>
        <p:spPr>
          <a:xfrm>
            <a:off x="7802322" y="181814"/>
            <a:ext cx="514466" cy="646161"/>
          </a:xfrm>
          <a:prstGeom prst="rect">
            <a:avLst/>
          </a:prstGeom>
        </p:spPr>
      </p:pic>
    </p:spTree>
    <p:extLst>
      <p:ext uri="{BB962C8B-B14F-4D97-AF65-F5344CB8AC3E}">
        <p14:creationId xmlns:p14="http://schemas.microsoft.com/office/powerpoint/2010/main" val="1097013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9882" y="1216909"/>
            <a:ext cx="4254968" cy="49600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49" y="1216909"/>
            <a:ext cx="4251960" cy="49600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8417522" y="55598"/>
            <a:ext cx="0" cy="822960"/>
          </a:xfrm>
          <a:prstGeom prst="line">
            <a:avLst/>
          </a:prstGeom>
          <a:ln/>
        </p:spPr>
        <p:style>
          <a:lnRef idx="1">
            <a:schemeClr val="dk1"/>
          </a:lnRef>
          <a:fillRef idx="0">
            <a:schemeClr val="dk1"/>
          </a:fillRef>
          <a:effectRef idx="0">
            <a:schemeClr val="dk1"/>
          </a:effectRef>
          <a:fontRef idx="minor">
            <a:schemeClr val="tx1"/>
          </a:fontRef>
        </p:style>
      </p:cxnSp>
      <p:pic>
        <p:nvPicPr>
          <p:cNvPr id="12"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4" name="Title 1"/>
          <p:cNvSpPr>
            <a:spLocks noGrp="1"/>
          </p:cNvSpPr>
          <p:nvPr>
            <p:ph type="title" hasCustomPrompt="1"/>
          </p:nvPr>
        </p:nvSpPr>
        <p:spPr>
          <a:xfrm>
            <a:off x="259882" y="66749"/>
            <a:ext cx="6987940" cy="584238"/>
          </a:xfrm>
        </p:spPr>
        <p:txBody>
          <a:bodyPr>
            <a:noAutofit/>
          </a:bodyPr>
          <a:lstStyle>
            <a:lvl1pPr>
              <a:defRPr sz="3600">
                <a:solidFill>
                  <a:schemeClr val="bg1"/>
                </a:solidFill>
              </a:defRPr>
            </a:lvl1pPr>
          </a:lstStyle>
          <a:p>
            <a:r>
              <a:rPr lang="en-US"/>
              <a:t>CLICK TO EDIT MASTER TITLE</a:t>
            </a:r>
          </a:p>
        </p:txBody>
      </p:sp>
      <p:cxnSp>
        <p:nvCxnSpPr>
          <p:cNvPr id="15" name="Straight Connector 14"/>
          <p:cNvCxnSpPr/>
          <p:nvPr userDrawn="1"/>
        </p:nvCxnSpPr>
        <p:spPr>
          <a:xfrm>
            <a:off x="8445794" y="36348"/>
            <a:ext cx="0" cy="822960"/>
          </a:xfrm>
          <a:prstGeom prst="line">
            <a:avLst/>
          </a:prstGeom>
          <a:ln>
            <a:solidFill>
              <a:srgbClr val="D0D0D0"/>
            </a:solidFill>
          </a:ln>
        </p:spPr>
        <p:style>
          <a:lnRef idx="1">
            <a:schemeClr val="dk1"/>
          </a:lnRef>
          <a:fillRef idx="0">
            <a:schemeClr val="dk1"/>
          </a:fillRef>
          <a:effectRef idx="0">
            <a:schemeClr val="dk1"/>
          </a:effectRef>
          <a:fontRef idx="minor">
            <a:schemeClr val="tx1"/>
          </a:fontRef>
        </p:style>
      </p:cxnSp>
      <p:sp>
        <p:nvSpPr>
          <p:cNvPr id="16" name="Rectangle 15"/>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cxnSp>
        <p:nvCxnSpPr>
          <p:cNvPr id="20" name="Straight Connector 19"/>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Footer Placeholder 2">
            <a:extLst>
              <a:ext uri="{FF2B5EF4-FFF2-40B4-BE49-F238E27FC236}">
                <a16:creationId xmlns:a16="http://schemas.microsoft.com/office/drawing/2014/main" id="{4B6F51FA-3E83-4F1C-88B6-7445280C3910}"/>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4" name="Footer Placeholder 2">
            <a:extLst>
              <a:ext uri="{FF2B5EF4-FFF2-40B4-BE49-F238E27FC236}">
                <a16:creationId xmlns:a16="http://schemas.microsoft.com/office/drawing/2014/main" id="{D6F0E20D-42B1-4F99-BC45-D76B2AAE699F}"/>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pic>
        <p:nvPicPr>
          <p:cNvPr id="19" name="Picture 18">
            <a:extLst>
              <a:ext uri="{FF2B5EF4-FFF2-40B4-BE49-F238E27FC236}">
                <a16:creationId xmlns:a16="http://schemas.microsoft.com/office/drawing/2014/main" id="{1896D6CB-2F54-4965-9686-EAC892123D42}"/>
              </a:ext>
            </a:extLst>
          </p:cNvPr>
          <p:cNvPicPr>
            <a:picLocks noChangeAspect="1"/>
          </p:cNvPicPr>
          <p:nvPr userDrawn="1"/>
        </p:nvPicPr>
        <p:blipFill>
          <a:blip r:embed="rId3"/>
          <a:stretch>
            <a:fillRect/>
          </a:stretch>
        </p:blipFill>
        <p:spPr>
          <a:xfrm>
            <a:off x="7802322" y="181814"/>
            <a:ext cx="514466" cy="646161"/>
          </a:xfrm>
          <a:prstGeom prst="rect">
            <a:avLst/>
          </a:prstGeom>
        </p:spPr>
      </p:pic>
    </p:spTree>
    <p:extLst>
      <p:ext uri="{BB962C8B-B14F-4D97-AF65-F5344CB8AC3E}">
        <p14:creationId xmlns:p14="http://schemas.microsoft.com/office/powerpoint/2010/main" val="1004392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8417522" y="55598"/>
            <a:ext cx="0" cy="822960"/>
          </a:xfrm>
          <a:prstGeom prst="line">
            <a:avLst/>
          </a:prstGeom>
          <a:ln/>
        </p:spPr>
        <p:style>
          <a:lnRef idx="1">
            <a:schemeClr val="dk1"/>
          </a:lnRef>
          <a:fillRef idx="0">
            <a:schemeClr val="dk1"/>
          </a:fillRef>
          <a:effectRef idx="0">
            <a:schemeClr val="dk1"/>
          </a:effectRef>
          <a:fontRef idx="minor">
            <a:schemeClr val="tx1"/>
          </a:fontRef>
        </p:style>
      </p:cxnSp>
      <p:pic>
        <p:nvPicPr>
          <p:cNvPr id="10"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2" name="Title 1"/>
          <p:cNvSpPr>
            <a:spLocks noGrp="1"/>
          </p:cNvSpPr>
          <p:nvPr>
            <p:ph type="title" hasCustomPrompt="1"/>
          </p:nvPr>
        </p:nvSpPr>
        <p:spPr>
          <a:xfrm>
            <a:off x="259882" y="66749"/>
            <a:ext cx="6987940" cy="584238"/>
          </a:xfrm>
        </p:spPr>
        <p:txBody>
          <a:bodyPr>
            <a:noAutofit/>
          </a:bodyPr>
          <a:lstStyle>
            <a:lvl1pPr>
              <a:defRPr sz="3600">
                <a:solidFill>
                  <a:schemeClr val="bg1"/>
                </a:solidFill>
              </a:defRPr>
            </a:lvl1pPr>
          </a:lstStyle>
          <a:p>
            <a:r>
              <a:rPr lang="en-US"/>
              <a:t>CLICK TO EDIT MASTER TITLE</a:t>
            </a:r>
          </a:p>
        </p:txBody>
      </p:sp>
      <p:cxnSp>
        <p:nvCxnSpPr>
          <p:cNvPr id="13" name="Straight Connector 12"/>
          <p:cNvCxnSpPr/>
          <p:nvPr userDrawn="1"/>
        </p:nvCxnSpPr>
        <p:spPr>
          <a:xfrm>
            <a:off x="8445794" y="36348"/>
            <a:ext cx="0" cy="822960"/>
          </a:xfrm>
          <a:prstGeom prst="line">
            <a:avLst/>
          </a:prstGeom>
          <a:ln>
            <a:solidFill>
              <a:srgbClr val="D0D0D0"/>
            </a:solidFill>
          </a:ln>
        </p:spPr>
        <p:style>
          <a:lnRef idx="1">
            <a:schemeClr val="dk1"/>
          </a:lnRef>
          <a:fillRef idx="0">
            <a:schemeClr val="dk1"/>
          </a:fillRef>
          <a:effectRef idx="0">
            <a:schemeClr val="dk1"/>
          </a:effectRef>
          <a:fontRef idx="minor">
            <a:schemeClr val="tx1"/>
          </a:fontRef>
        </p:style>
      </p:cxnSp>
      <p:sp>
        <p:nvSpPr>
          <p:cNvPr id="14" name="Rectangle 13"/>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cxnSp>
        <p:nvCxnSpPr>
          <p:cNvPr id="18" name="Straight Connector 17"/>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Footer Placeholder 2">
            <a:extLst>
              <a:ext uri="{FF2B5EF4-FFF2-40B4-BE49-F238E27FC236}">
                <a16:creationId xmlns:a16="http://schemas.microsoft.com/office/drawing/2014/main" id="{18D8E648-F77D-4D17-BE74-ED9C60EB1889}"/>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2" name="Footer Placeholder 2">
            <a:extLst>
              <a:ext uri="{FF2B5EF4-FFF2-40B4-BE49-F238E27FC236}">
                <a16:creationId xmlns:a16="http://schemas.microsoft.com/office/drawing/2014/main" id="{CDFF9B89-070A-4DCD-A56E-87AB91F68389}"/>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pic>
        <p:nvPicPr>
          <p:cNvPr id="17" name="Picture 16">
            <a:extLst>
              <a:ext uri="{FF2B5EF4-FFF2-40B4-BE49-F238E27FC236}">
                <a16:creationId xmlns:a16="http://schemas.microsoft.com/office/drawing/2014/main" id="{C3BC77B7-FB90-43FD-8110-5C9C71E8B4F6}"/>
              </a:ext>
            </a:extLst>
          </p:cNvPr>
          <p:cNvPicPr>
            <a:picLocks noChangeAspect="1"/>
          </p:cNvPicPr>
          <p:nvPr userDrawn="1"/>
        </p:nvPicPr>
        <p:blipFill>
          <a:blip r:embed="rId3"/>
          <a:stretch>
            <a:fillRect/>
          </a:stretch>
        </p:blipFill>
        <p:spPr>
          <a:xfrm>
            <a:off x="7802322" y="181814"/>
            <a:ext cx="514466" cy="646161"/>
          </a:xfrm>
          <a:prstGeom prst="rect">
            <a:avLst/>
          </a:prstGeom>
        </p:spPr>
      </p:pic>
    </p:spTree>
    <p:extLst>
      <p:ext uri="{BB962C8B-B14F-4D97-AF65-F5344CB8AC3E}">
        <p14:creationId xmlns:p14="http://schemas.microsoft.com/office/powerpoint/2010/main" val="2109173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sp>
        <p:nvSpPr>
          <p:cNvPr id="11" name="Footer Placeholder 2">
            <a:extLst>
              <a:ext uri="{FF2B5EF4-FFF2-40B4-BE49-F238E27FC236}">
                <a16:creationId xmlns:a16="http://schemas.microsoft.com/office/drawing/2014/main" id="{8E60F438-2429-429D-8C39-FEB5DF3B2295}"/>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309918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328" y="999459"/>
            <a:ext cx="3229784" cy="1600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3753852" y="1636516"/>
            <a:ext cx="5105977" cy="475709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68328" y="2599659"/>
            <a:ext cx="322978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8417522" y="55598"/>
            <a:ext cx="0" cy="822960"/>
          </a:xfrm>
          <a:prstGeom prst="line">
            <a:avLst/>
          </a:prstGeom>
          <a:ln/>
        </p:spPr>
        <p:style>
          <a:lnRef idx="1">
            <a:schemeClr val="dk1"/>
          </a:lnRef>
          <a:fillRef idx="0">
            <a:schemeClr val="dk1"/>
          </a:fillRef>
          <a:effectRef idx="0">
            <a:schemeClr val="dk1"/>
          </a:effectRef>
          <a:fontRef idx="minor">
            <a:schemeClr val="tx1"/>
          </a:fontRef>
        </p:style>
      </p:cxnSp>
      <p:pic>
        <p:nvPicPr>
          <p:cNvPr id="12"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4" name="Title 1"/>
          <p:cNvSpPr txBox="1">
            <a:spLocks/>
          </p:cNvSpPr>
          <p:nvPr userDrawn="1"/>
        </p:nvSpPr>
        <p:spPr>
          <a:xfrm>
            <a:off x="259882" y="66749"/>
            <a:ext cx="6987940" cy="5842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US Army Light" panose="020B0506030202020204" pitchFamily="34" charset="0"/>
                <a:ea typeface="+mj-ea"/>
                <a:cs typeface="+mj-cs"/>
              </a:defRPr>
            </a:lvl1pPr>
          </a:lstStyle>
          <a:p>
            <a:r>
              <a:rPr lang="en-US"/>
              <a:t>CLICK TO EDIT MASTER TITLE</a:t>
            </a:r>
          </a:p>
        </p:txBody>
      </p:sp>
      <p:cxnSp>
        <p:nvCxnSpPr>
          <p:cNvPr id="15" name="Straight Connector 14"/>
          <p:cNvCxnSpPr/>
          <p:nvPr userDrawn="1"/>
        </p:nvCxnSpPr>
        <p:spPr>
          <a:xfrm>
            <a:off x="8445794" y="36348"/>
            <a:ext cx="0" cy="822960"/>
          </a:xfrm>
          <a:prstGeom prst="line">
            <a:avLst/>
          </a:prstGeom>
          <a:ln>
            <a:solidFill>
              <a:srgbClr val="D0D0D0"/>
            </a:solidFill>
          </a:ln>
        </p:spPr>
        <p:style>
          <a:lnRef idx="1">
            <a:schemeClr val="dk1"/>
          </a:lnRef>
          <a:fillRef idx="0">
            <a:schemeClr val="dk1"/>
          </a:fillRef>
          <a:effectRef idx="0">
            <a:schemeClr val="dk1"/>
          </a:effectRef>
          <a:fontRef idx="minor">
            <a:schemeClr val="tx1"/>
          </a:fontRef>
        </p:style>
      </p:cxnSp>
      <p:sp>
        <p:nvSpPr>
          <p:cNvPr id="16" name="Rectangle 15"/>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cxnSp>
        <p:nvCxnSpPr>
          <p:cNvPr id="20" name="Straight Connector 19"/>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Footer Placeholder 2">
            <a:extLst>
              <a:ext uri="{FF2B5EF4-FFF2-40B4-BE49-F238E27FC236}">
                <a16:creationId xmlns:a16="http://schemas.microsoft.com/office/drawing/2014/main" id="{8542E37C-7E0B-43B9-936A-C9407E30806E}"/>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4" name="Footer Placeholder 2">
            <a:extLst>
              <a:ext uri="{FF2B5EF4-FFF2-40B4-BE49-F238E27FC236}">
                <a16:creationId xmlns:a16="http://schemas.microsoft.com/office/drawing/2014/main" id="{DC6EF4B8-D35B-476F-BF12-30EF1C5FCA7E}"/>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pic>
        <p:nvPicPr>
          <p:cNvPr id="22" name="Picture 21">
            <a:extLst>
              <a:ext uri="{FF2B5EF4-FFF2-40B4-BE49-F238E27FC236}">
                <a16:creationId xmlns:a16="http://schemas.microsoft.com/office/drawing/2014/main" id="{C9DA5FAA-8387-4BB2-8636-FFBEF24FFEA4}"/>
              </a:ext>
            </a:extLst>
          </p:cNvPr>
          <p:cNvPicPr>
            <a:picLocks noChangeAspect="1"/>
          </p:cNvPicPr>
          <p:nvPr userDrawn="1"/>
        </p:nvPicPr>
        <p:blipFill>
          <a:blip r:embed="rId3"/>
          <a:stretch>
            <a:fillRect/>
          </a:stretch>
        </p:blipFill>
        <p:spPr>
          <a:xfrm>
            <a:off x="7802322" y="181814"/>
            <a:ext cx="514466" cy="646161"/>
          </a:xfrm>
          <a:prstGeom prst="rect">
            <a:avLst/>
          </a:prstGeom>
        </p:spPr>
      </p:pic>
    </p:spTree>
    <p:extLst>
      <p:ext uri="{BB962C8B-B14F-4D97-AF65-F5344CB8AC3E}">
        <p14:creationId xmlns:p14="http://schemas.microsoft.com/office/powerpoint/2010/main" val="1196193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1" name="Rectangle 10"/>
          <p:cNvSpPr/>
          <p:nvPr userDrawn="1"/>
        </p:nvSpPr>
        <p:spPr>
          <a:xfrm>
            <a:off x="0" y="-1"/>
            <a:ext cx="9144000" cy="914400"/>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ound Same Side Corner Rectangle 7"/>
          <p:cNvSpPr/>
          <p:nvPr userDrawn="1"/>
        </p:nvSpPr>
        <p:spPr>
          <a:xfrm flipV="1">
            <a:off x="7007192" y="727078"/>
            <a:ext cx="2136809" cy="828596"/>
          </a:xfrm>
          <a:prstGeom prst="round2SameRect">
            <a:avLst>
              <a:gd name="adj1" fmla="val 29123"/>
              <a:gd name="adj2" fmla="val 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a:grpSpLocks noChangeAspect="1"/>
          </p:cNvGrpSpPr>
          <p:nvPr userDrawn="1"/>
        </p:nvGrpSpPr>
        <p:grpSpPr>
          <a:xfrm>
            <a:off x="7162798" y="200587"/>
            <a:ext cx="1834130" cy="1154500"/>
            <a:chOff x="144380" y="162250"/>
            <a:chExt cx="1423793" cy="896212"/>
          </a:xfrm>
        </p:grpSpPr>
        <p:pic>
          <p:nvPicPr>
            <p:cNvPr id="5"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2811" y="300114"/>
              <a:ext cx="605362" cy="75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380" y="162250"/>
              <a:ext cx="709009" cy="896212"/>
            </a:xfrm>
            <a:prstGeom prst="rect">
              <a:avLst/>
            </a:prstGeom>
          </p:spPr>
        </p:pic>
        <p:cxnSp>
          <p:nvCxnSpPr>
            <p:cNvPr id="7" name="Straight Connector 6"/>
            <p:cNvCxnSpPr>
              <a:cxnSpLocks noChangeAspect="1"/>
            </p:cNvCxnSpPr>
            <p:nvPr userDrawn="1"/>
          </p:nvCxnSpPr>
          <p:spPr>
            <a:xfrm>
              <a:off x="905061" y="163998"/>
              <a:ext cx="0" cy="894464"/>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grpSp>
      <p:sp>
        <p:nvSpPr>
          <p:cNvPr id="9" name="TextBox 8"/>
          <p:cNvSpPr txBox="1"/>
          <p:nvPr userDrawn="1"/>
        </p:nvSpPr>
        <p:spPr>
          <a:xfrm>
            <a:off x="259882" y="117236"/>
            <a:ext cx="6755843" cy="492443"/>
          </a:xfrm>
          <a:prstGeom prst="rect">
            <a:avLst/>
          </a:prstGeom>
          <a:noFill/>
        </p:spPr>
        <p:txBody>
          <a:bodyPr wrap="square" rtlCol="0" anchor="t">
            <a:spAutoFit/>
          </a:bodyPr>
          <a:lstStyle/>
          <a:p>
            <a:pPr algn="l"/>
            <a:r>
              <a:rPr lang="en-US" sz="2600">
                <a:solidFill>
                  <a:schemeClr val="bg1"/>
                </a:solidFill>
                <a:latin typeface="US Army Light" panose="020B0506030202020204" pitchFamily="34" charset="0"/>
              </a:rPr>
              <a:t>U.S. ARMY OFFICE</a:t>
            </a:r>
            <a:r>
              <a:rPr lang="en-US" sz="2600" baseline="0">
                <a:solidFill>
                  <a:schemeClr val="bg1"/>
                </a:solidFill>
                <a:latin typeface="US Army Light" panose="020B0506030202020204" pitchFamily="34" charset="0"/>
              </a:rPr>
              <a:t> OF THE CHIEF OF CHAPLAINS</a:t>
            </a:r>
            <a:endParaRPr lang="en-US" sz="2600">
              <a:solidFill>
                <a:schemeClr val="bg1"/>
              </a:solidFill>
              <a:latin typeface="US Army Light" panose="020B0506030202020204" pitchFamily="34" charset="0"/>
            </a:endParaRPr>
          </a:p>
        </p:txBody>
      </p:sp>
      <p:sp>
        <p:nvSpPr>
          <p:cNvPr id="12" name="Title 1"/>
          <p:cNvSpPr>
            <a:spLocks noGrp="1"/>
          </p:cNvSpPr>
          <p:nvPr>
            <p:ph type="ctrTitle" hasCustomPrompt="1"/>
          </p:nvPr>
        </p:nvSpPr>
        <p:spPr>
          <a:xfrm>
            <a:off x="329909" y="1541517"/>
            <a:ext cx="7772400" cy="1728009"/>
          </a:xfrm>
        </p:spPr>
        <p:txBody>
          <a:bodyPr anchor="ctr">
            <a:normAutofit/>
          </a:bodyPr>
          <a:lstStyle>
            <a:lvl1pPr algn="l">
              <a:defRPr sz="5400"/>
            </a:lvl1pPr>
          </a:lstStyle>
          <a:p>
            <a:r>
              <a:rPr lang="en-US"/>
              <a:t>ENTER TITLE HERE</a:t>
            </a:r>
          </a:p>
        </p:txBody>
      </p:sp>
      <p:sp>
        <p:nvSpPr>
          <p:cNvPr id="13" name="Subtitle 2"/>
          <p:cNvSpPr>
            <a:spLocks noGrp="1"/>
          </p:cNvSpPr>
          <p:nvPr>
            <p:ph type="subTitle" idx="1" hasCustomPrompt="1"/>
          </p:nvPr>
        </p:nvSpPr>
        <p:spPr>
          <a:xfrm>
            <a:off x="329909" y="4432886"/>
            <a:ext cx="6858000" cy="500514"/>
          </a:xfr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DATE HERE (e.g. 13 MAY 2020)</a:t>
            </a:r>
          </a:p>
        </p:txBody>
      </p:sp>
      <p:sp>
        <p:nvSpPr>
          <p:cNvPr id="14" name="Text Placeholder 9"/>
          <p:cNvSpPr>
            <a:spLocks noGrp="1"/>
          </p:cNvSpPr>
          <p:nvPr>
            <p:ph type="body" sz="quarter" idx="13" hasCustomPrompt="1"/>
          </p:nvPr>
        </p:nvSpPr>
        <p:spPr>
          <a:xfrm>
            <a:off x="329909" y="3275285"/>
            <a:ext cx="7772400" cy="615950"/>
          </a:xfrm>
        </p:spPr>
        <p:txBody>
          <a:bodyPr anchor="ctr">
            <a:normAutofit/>
          </a:bodyPr>
          <a:lstStyle>
            <a:lvl1pPr marL="0" indent="0" algn="l">
              <a:buNone/>
              <a:defRPr sz="3000">
                <a:solidFill>
                  <a:srgbClr val="8D8D8D"/>
                </a:solidFill>
                <a:latin typeface="US Army Light" panose="020B0506030202020204" pitchFamily="34" charset="0"/>
              </a:defRPr>
            </a:lvl1pPr>
            <a:lvl2pPr marL="457200" indent="0">
              <a:buNone/>
              <a:defRPr>
                <a:latin typeface="US Army Light" panose="020B0506030202020204" pitchFamily="34" charset="0"/>
              </a:defRPr>
            </a:lvl2pPr>
            <a:lvl3pPr marL="914400" indent="0">
              <a:buNone/>
              <a:defRPr>
                <a:latin typeface="US Army Light" panose="020B0506030202020204" pitchFamily="34" charset="0"/>
              </a:defRPr>
            </a:lvl3pPr>
            <a:lvl4pPr marL="1371600" indent="0">
              <a:buNone/>
              <a:defRPr>
                <a:latin typeface="US Army Light" panose="020B0506030202020204" pitchFamily="34" charset="0"/>
              </a:defRPr>
            </a:lvl4pPr>
            <a:lvl5pPr marL="1828800" indent="0">
              <a:buNone/>
              <a:defRPr>
                <a:latin typeface="US Army Light" panose="020B0506030202020204" pitchFamily="34" charset="0"/>
              </a:defRPr>
            </a:lvl5pPr>
          </a:lstStyle>
          <a:p>
            <a:pPr lvl="0"/>
            <a:r>
              <a:rPr lang="en-US"/>
              <a:t>ENTER SUB-TITLE HERE</a:t>
            </a:r>
          </a:p>
        </p:txBody>
      </p:sp>
      <p:sp>
        <p:nvSpPr>
          <p:cNvPr id="15" name="Text Placeholder 11"/>
          <p:cNvSpPr>
            <a:spLocks noGrp="1"/>
          </p:cNvSpPr>
          <p:nvPr>
            <p:ph type="body" sz="quarter" idx="14" hasCustomPrompt="1"/>
          </p:nvPr>
        </p:nvSpPr>
        <p:spPr>
          <a:xfrm>
            <a:off x="329909" y="5057115"/>
            <a:ext cx="6858000" cy="1276350"/>
          </a:xfrm>
        </p:spPr>
        <p:txBody>
          <a:bodyPr>
            <a:normAutofit/>
          </a:bodyPr>
          <a:lstStyle>
            <a:lvl1pPr marL="0" indent="0" algn="l">
              <a:spcBef>
                <a:spcPts val="400"/>
              </a:spcBef>
              <a:buNone/>
              <a:defRPr sz="2000" baseline="0">
                <a:solidFill>
                  <a:schemeClr val="tx1"/>
                </a:solidFill>
                <a:latin typeface="US Army Light" panose="020B0506030202020204" pitchFamily="34" charset="0"/>
              </a:defRPr>
            </a:lvl1pPr>
            <a:lvl2pPr marL="457200" indent="0">
              <a:buNone/>
              <a:defRPr>
                <a:latin typeface="US Army Light" panose="020B0506030202020204" pitchFamily="34" charset="0"/>
              </a:defRPr>
            </a:lvl2pPr>
            <a:lvl3pPr marL="914400" indent="0">
              <a:buNone/>
              <a:defRPr>
                <a:latin typeface="US Army Light" panose="020B0506030202020204" pitchFamily="34" charset="0"/>
              </a:defRPr>
            </a:lvl3pPr>
            <a:lvl4pPr marL="1371600" indent="0">
              <a:buNone/>
              <a:defRPr>
                <a:latin typeface="US Army Light" panose="020B0506030202020204" pitchFamily="34" charset="0"/>
              </a:defRPr>
            </a:lvl4pPr>
            <a:lvl5pPr marL="1828800" indent="0">
              <a:buNone/>
              <a:defRPr>
                <a:latin typeface="US Army Light" panose="020B0506030202020204" pitchFamily="34" charset="0"/>
              </a:defRPr>
            </a:lvl5pPr>
          </a:lstStyle>
          <a:p>
            <a:pPr lvl="0"/>
            <a:r>
              <a:rPr lang="en-US"/>
              <a:t>ENTER AUTHOR(S) HERE</a:t>
            </a:r>
          </a:p>
        </p:txBody>
      </p:sp>
      <p:sp>
        <p:nvSpPr>
          <p:cNvPr id="16" name="Text Placeholder 15"/>
          <p:cNvSpPr>
            <a:spLocks noGrp="1"/>
          </p:cNvSpPr>
          <p:nvPr>
            <p:ph type="body" sz="quarter" idx="15"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7" name="Footer Placeholder 2">
            <a:extLst>
              <a:ext uri="{FF2B5EF4-FFF2-40B4-BE49-F238E27FC236}">
                <a16:creationId xmlns:a16="http://schemas.microsoft.com/office/drawing/2014/main" id="{6E499756-2521-4EE3-AF46-22C8A20A9B6C}"/>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1907735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solidFill>
                <a:latin typeface="US Army Light" panose="020B0506030202020204" pitchFamily="34" charset="0"/>
              </a:defRPr>
            </a:lvl1pPr>
          </a:lstStyle>
          <a:p>
            <a:fld id="{78D47517-698C-454D-A14C-F122AA0606EB}" type="slidenum">
              <a:rPr lang="en-US" smtClean="0"/>
              <a:pPr/>
              <a:t>‹#›</a:t>
            </a:fld>
            <a:endParaRPr lang="en-US"/>
          </a:p>
        </p:txBody>
      </p:sp>
      <p:sp>
        <p:nvSpPr>
          <p:cNvPr id="8" name="Footer Placeholder 2">
            <a:extLst>
              <a:ext uri="{FF2B5EF4-FFF2-40B4-BE49-F238E27FC236}">
                <a16:creationId xmlns:a16="http://schemas.microsoft.com/office/drawing/2014/main" id="{655E0B77-7B4F-4E9F-8C64-21D3325A1B1D}"/>
              </a:ext>
            </a:extLst>
          </p:cNvPr>
          <p:cNvSpPr txBox="1">
            <a:spLocks/>
          </p:cNvSpPr>
          <p:nvPr userDrawn="1"/>
        </p:nvSpPr>
        <p:spPr>
          <a:xfrm>
            <a:off x="3030424" y="-75143"/>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9" name="Footer Placeholder 2">
            <a:extLst>
              <a:ext uri="{FF2B5EF4-FFF2-40B4-BE49-F238E27FC236}">
                <a16:creationId xmlns:a16="http://schemas.microsoft.com/office/drawing/2014/main" id="{D6361400-7159-4D69-8200-4D6FD4B4CC6B}"/>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4134157524"/>
      </p:ext>
    </p:extLst>
  </p:cSld>
  <p:clrMap bg1="lt1" tx1="dk1" bg2="lt2" tx2="dk2" accent1="accent1" accent2="accent2" accent3="accent3" accent4="accent4" accent5="accent5" accent6="accent6" hlink="hlink" folHlink="folHlink"/>
  <p:sldLayoutIdLst>
    <p:sldLayoutId id="2147483685" r:id="rId1"/>
    <p:sldLayoutId id="2147483663" r:id="rId2"/>
    <p:sldLayoutId id="2147483686" r:id="rId3"/>
    <p:sldLayoutId id="2147483665" r:id="rId4"/>
    <p:sldLayoutId id="2147483664" r:id="rId5"/>
    <p:sldLayoutId id="2147483666" r:id="rId6"/>
    <p:sldLayoutId id="2147483667" r:id="rId7"/>
    <p:sldLayoutId id="2147483668" r:id="rId8"/>
  </p:sldLayoutIdLst>
  <p:hf hdr="0" dt="0"/>
  <p:txStyles>
    <p:titleStyle>
      <a:lvl1pPr algn="l" defTabSz="914400" rtl="0" eaLnBrk="1" latinLnBrk="0" hangingPunct="1">
        <a:lnSpc>
          <a:spcPct val="90000"/>
        </a:lnSpc>
        <a:spcBef>
          <a:spcPct val="0"/>
        </a:spcBef>
        <a:buNone/>
        <a:defRPr sz="4400" kern="1200">
          <a:solidFill>
            <a:schemeClr val="tx1"/>
          </a:solidFill>
          <a:latin typeface="US Army Light" panose="020B050603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solidFill>
                <a:latin typeface="US Army Light" panose="020B0506030202020204" pitchFamily="34" charset="0"/>
              </a:defRPr>
            </a:lvl1pPr>
          </a:lstStyle>
          <a:p>
            <a:fld id="{78D47517-698C-454D-A14C-F122AA0606EB}" type="slidenum">
              <a:rPr lang="en-US" smtClean="0"/>
              <a:pPr/>
              <a:t>‹#›</a:t>
            </a:fld>
            <a:endParaRPr lang="en-US"/>
          </a:p>
        </p:txBody>
      </p:sp>
      <p:sp>
        <p:nvSpPr>
          <p:cNvPr id="8" name="Footer Placeholder 2">
            <a:extLst>
              <a:ext uri="{FF2B5EF4-FFF2-40B4-BE49-F238E27FC236}">
                <a16:creationId xmlns:a16="http://schemas.microsoft.com/office/drawing/2014/main" id="{BF224D0E-BB4D-4A56-BF7E-38645E1E350F}"/>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9" name="Footer Placeholder 2">
            <a:extLst>
              <a:ext uri="{FF2B5EF4-FFF2-40B4-BE49-F238E27FC236}">
                <a16:creationId xmlns:a16="http://schemas.microsoft.com/office/drawing/2014/main" id="{8D74DD7A-129F-4A20-8E82-FB16393DC4FD}"/>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1623978337"/>
      </p:ext>
    </p:extLst>
  </p:cSld>
  <p:clrMap bg1="lt1" tx1="dk1" bg2="lt2" tx2="dk2" accent1="accent1" accent2="accent2" accent3="accent3" accent4="accent4" accent5="accent5" accent6="accent6" hlink="hlink" folHlink="folHlink"/>
  <p:sldLayoutIdLst>
    <p:sldLayoutId id="2147483688" r:id="rId1"/>
    <p:sldLayoutId id="2147483691" r:id="rId2"/>
    <p:sldLayoutId id="2147483689" r:id="rId3"/>
    <p:sldLayoutId id="2147483693" r:id="rId4"/>
    <p:sldLayoutId id="2147483692" r:id="rId5"/>
    <p:sldLayoutId id="2147483694" r:id="rId6"/>
    <p:sldLayoutId id="2147483695" r:id="rId7"/>
    <p:sldLayoutId id="2147483696" r:id="rId8"/>
  </p:sldLayoutIdLst>
  <p:hf hdr="0" dt="0"/>
  <p:txStyles>
    <p:titleStyle>
      <a:lvl1pPr algn="l" defTabSz="914400" rtl="0" eaLnBrk="1" latinLnBrk="0" hangingPunct="1">
        <a:lnSpc>
          <a:spcPct val="90000"/>
        </a:lnSpc>
        <a:spcBef>
          <a:spcPct val="0"/>
        </a:spcBef>
        <a:buNone/>
        <a:defRPr sz="4400" kern="1200">
          <a:solidFill>
            <a:schemeClr val="tx1"/>
          </a:solidFill>
          <a:latin typeface="US Army Light" panose="020B050603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illiam.a.martin2.mil@army.mi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usarmy.pentagon.hqda-occh.mbx.chaplain-corps-operations@army.mi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 y="4364610"/>
            <a:ext cx="9143999" cy="860487"/>
          </a:xfrm>
        </p:spPr>
        <p:txBody>
          <a:bodyPr>
            <a:normAutofit/>
          </a:bodyPr>
          <a:lstStyle/>
          <a:p>
            <a:pPr algn="ctr"/>
            <a:r>
              <a:rPr lang="en-US" dirty="0"/>
              <a:t>What UMTs Need to Know</a:t>
            </a:r>
          </a:p>
        </p:txBody>
      </p:sp>
      <p:sp>
        <p:nvSpPr>
          <p:cNvPr id="7" name="Text Placeholder 6"/>
          <p:cNvSpPr>
            <a:spLocks noGrp="1"/>
          </p:cNvSpPr>
          <p:nvPr>
            <p:ph type="body" sz="quarter" idx="15"/>
          </p:nvPr>
        </p:nvSpPr>
        <p:spPr/>
        <p:txBody>
          <a:bodyPr/>
          <a:lstStyle/>
          <a:p>
            <a:r>
              <a:rPr lang="en-US" dirty="0"/>
              <a:t>ASSISTANT DIRECTORATE FOR PROPONENCY</a:t>
            </a:r>
          </a:p>
        </p:txBody>
      </p:sp>
      <p:sp>
        <p:nvSpPr>
          <p:cNvPr id="11" name="Title 2"/>
          <p:cNvSpPr txBox="1">
            <a:spLocks/>
          </p:cNvSpPr>
          <p:nvPr/>
        </p:nvSpPr>
        <p:spPr>
          <a:xfrm>
            <a:off x="0" y="1648830"/>
            <a:ext cx="9143999" cy="2715780"/>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5400" kern="1200">
                <a:solidFill>
                  <a:schemeClr val="tx1"/>
                </a:solidFill>
                <a:latin typeface="US Army Light" panose="020B0506030202020204" pitchFamily="34" charset="0"/>
                <a:ea typeface="+mj-ea"/>
                <a:cs typeface="+mj-cs"/>
              </a:defRPr>
            </a:lvl1pPr>
          </a:lstStyle>
          <a:p>
            <a:pPr algn="ctr"/>
            <a:r>
              <a:rPr lang="en-US" sz="4800" dirty="0"/>
              <a:t>OFFICE OF THE CHIEF OF CHAPLAINS</a:t>
            </a:r>
          </a:p>
          <a:p>
            <a:pPr algn="ctr"/>
            <a:r>
              <a:rPr lang="en-US" sz="4800" dirty="0"/>
              <a:t> </a:t>
            </a:r>
          </a:p>
          <a:p>
            <a:pPr algn="ctr"/>
            <a:r>
              <a:rPr lang="en-US" sz="7100" b="1" dirty="0"/>
              <a:t>Historically Addressing Religion</a:t>
            </a:r>
          </a:p>
          <a:p>
            <a:pPr algn="ctr"/>
            <a:endParaRPr lang="en-US" sz="7100" b="1" dirty="0"/>
          </a:p>
          <a:p>
            <a:pPr algn="ctr"/>
            <a:r>
              <a:rPr lang="en-US" sz="7100" b="1" dirty="0"/>
              <a:t>RELIGIOUS </a:t>
            </a:r>
          </a:p>
          <a:p>
            <a:pPr algn="ctr"/>
            <a:r>
              <a:rPr lang="en-US" sz="7100" b="1" cap="all" dirty="0"/>
              <a:t>accommodation</a:t>
            </a:r>
          </a:p>
        </p:txBody>
      </p:sp>
      <p:sp>
        <p:nvSpPr>
          <p:cNvPr id="12" name="Text Placeholder 5"/>
          <p:cNvSpPr txBox="1">
            <a:spLocks/>
          </p:cNvSpPr>
          <p:nvPr/>
        </p:nvSpPr>
        <p:spPr>
          <a:xfrm>
            <a:off x="279760" y="5209170"/>
            <a:ext cx="6858000" cy="161700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400"/>
              </a:spcBef>
              <a:buFont typeface="Arial" panose="020B0604020202020204" pitchFamily="34" charset="0"/>
              <a:buNone/>
              <a:defRPr sz="2000" kern="1200" baseline="0">
                <a:solidFill>
                  <a:schemeClr val="tx1"/>
                </a:solidFill>
                <a:latin typeface="US Army Light" panose="020B050603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US Army Light" panose="020B050603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US Army Light" panose="020B050603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US Army Light" panose="020B050603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US Army Light"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US Army" panose="020B0506030202020204" pitchFamily="34" charset="0"/>
                <a:cs typeface="Arial" panose="020B0604020202020204" pitchFamily="34" charset="0"/>
              </a:rPr>
              <a:t>CH (LTC) BILL MARTIN</a:t>
            </a:r>
          </a:p>
          <a:p>
            <a:r>
              <a:rPr lang="en-US" sz="1600" dirty="0">
                <a:latin typeface="US Army" panose="020B0506030202020204" pitchFamily="34" charset="0"/>
                <a:cs typeface="Arial" panose="020B0604020202020204" pitchFamily="34" charset="0"/>
              </a:rPr>
              <a:t>OCCH Religious Accommodations Officer</a:t>
            </a:r>
          </a:p>
          <a:p>
            <a:r>
              <a:rPr lang="en-US" sz="1600" dirty="0">
                <a:latin typeface="US Army" panose="020B0506030202020204" pitchFamily="34" charset="0"/>
                <a:cs typeface="Arial" panose="020B0604020202020204" pitchFamily="34" charset="0"/>
                <a:hlinkClick r:id="rId3"/>
              </a:rPr>
              <a:t>william.a.martin2.mil@army.mil</a:t>
            </a:r>
            <a:endParaRPr lang="en-US" sz="1600" dirty="0">
              <a:latin typeface="US Army" panose="020B0506030202020204" pitchFamily="34" charset="0"/>
              <a:cs typeface="Arial" panose="020B0604020202020204" pitchFamily="34" charset="0"/>
            </a:endParaRPr>
          </a:p>
          <a:p>
            <a:endParaRPr lang="en-US" sz="1600" dirty="0">
              <a:latin typeface="US Army" panose="020B0506030202020204" pitchFamily="34" charset="0"/>
              <a:cs typeface="Arial" panose="020B0604020202020204" pitchFamily="34" charset="0"/>
            </a:endParaRPr>
          </a:p>
          <a:p>
            <a:pPr marL="0" marR="0">
              <a:spcBef>
                <a:spcPts val="0"/>
              </a:spcBef>
              <a:spcAft>
                <a:spcPts val="0"/>
              </a:spcAft>
            </a:pPr>
            <a:r>
              <a:rPr lang="en-US" sz="1600" dirty="0">
                <a:effectLst/>
                <a:latin typeface="US Army" panose="020B0506030202020204" pitchFamily="34" charset="0"/>
                <a:ea typeface="Times New Roman" panose="02020603050405020304" pitchFamily="18" charset="0"/>
                <a:cs typeface="Arial" panose="020B0604020202020204" pitchFamily="34" charset="0"/>
              </a:rPr>
              <a:t>OCCH Religious Accommodation mailbox:</a:t>
            </a:r>
            <a:endParaRPr lang="en-US" sz="1600" dirty="0">
              <a:effectLst/>
              <a:latin typeface="US Army" panose="020B050603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600" u="sng" dirty="0">
                <a:solidFill>
                  <a:srgbClr val="0563C1"/>
                </a:solidFill>
                <a:effectLst/>
                <a:latin typeface="US Army" panose="020B0506030202020204" pitchFamily="34" charset="0"/>
                <a:ea typeface="Times New Roman" panose="02020603050405020304" pitchFamily="18" charset="0"/>
                <a:cs typeface="Arial" panose="020B0604020202020204" pitchFamily="34" charset="0"/>
                <a:hlinkClick r:id="rId4"/>
              </a:rPr>
              <a:t>usarmy.pentagon.hqda-occh.mbx.chaplain-corps-operations@army.mil</a:t>
            </a:r>
            <a:r>
              <a:rPr lang="en-US" sz="1600" dirty="0">
                <a:effectLst/>
                <a:latin typeface="US Army" panose="020B0506030202020204" pitchFamily="34" charset="0"/>
                <a:ea typeface="Times New Roman" panose="02020603050405020304" pitchFamily="18" charset="0"/>
                <a:cs typeface="Arial" panose="020B0604020202020204" pitchFamily="34" charset="0"/>
              </a:rPr>
              <a:t> </a:t>
            </a:r>
            <a:endParaRPr lang="en-US" sz="1600" dirty="0">
              <a:effectLst/>
              <a:latin typeface="US Army" panose="020B050603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5BFF645A-F3CE-468F-9FFD-AB9E51370687}"/>
              </a:ext>
            </a:extLst>
          </p:cNvPr>
          <p:cNvSpPr txBox="1"/>
          <p:nvPr/>
        </p:nvSpPr>
        <p:spPr>
          <a:xfrm>
            <a:off x="6764592" y="6489292"/>
            <a:ext cx="2369574" cy="338554"/>
          </a:xfrm>
          <a:prstGeom prst="rect">
            <a:avLst/>
          </a:prstGeom>
          <a:noFill/>
        </p:spPr>
        <p:txBody>
          <a:bodyPr wrap="square" rtlCol="0">
            <a:spAutoFit/>
          </a:bodyPr>
          <a:lstStyle/>
          <a:p>
            <a:pPr algn="r"/>
            <a:r>
              <a:rPr lang="en-US" sz="1600" dirty="0">
                <a:latin typeface="US Army" panose="020B0506030202020204" pitchFamily="34" charset="0"/>
                <a:cs typeface="Arial" panose="020B0604020202020204" pitchFamily="34" charset="0"/>
              </a:rPr>
              <a:t>13 March 2023</a:t>
            </a:r>
          </a:p>
        </p:txBody>
      </p:sp>
    </p:spTree>
    <p:extLst>
      <p:ext uri="{BB962C8B-B14F-4D97-AF65-F5344CB8AC3E}">
        <p14:creationId xmlns:p14="http://schemas.microsoft.com/office/powerpoint/2010/main" val="4191530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D54F226A-03CE-4093-B349-435ADB3B5193}"/>
              </a:ext>
            </a:extLst>
          </p:cNvPr>
          <p:cNvSpPr txBox="1">
            <a:spLocks/>
          </p:cNvSpPr>
          <p:nvPr/>
        </p:nvSpPr>
        <p:spPr>
          <a:xfrm>
            <a:off x="-5249" y="1080412"/>
            <a:ext cx="9144000" cy="384358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u="sng" kern="0" dirty="0">
                <a:cs typeface="Arial" panose="020B0604020202020204" pitchFamily="34" charset="0"/>
              </a:rPr>
              <a:t>Regulatory Religion Description</a:t>
            </a:r>
            <a:r>
              <a:rPr lang="en-US" sz="2400" kern="0" dirty="0">
                <a:cs typeface="Arial" panose="020B0604020202020204" pitchFamily="34" charset="0"/>
              </a:rPr>
              <a:t> </a:t>
            </a:r>
          </a:p>
          <a:p>
            <a:pPr marL="283464" indent="-283464">
              <a:lnSpc>
                <a:spcPct val="100000"/>
              </a:lnSpc>
            </a:pPr>
            <a:r>
              <a:rPr lang="en-US" sz="2400" kern="0" dirty="0">
                <a:cs typeface="Arial" panose="020B0604020202020204" pitchFamily="34" charset="0"/>
              </a:rPr>
              <a:t>“A </a:t>
            </a:r>
            <a:r>
              <a:rPr lang="en-US" sz="2400" b="1" u="sng" kern="0" dirty="0">
                <a:cs typeface="Arial" panose="020B0604020202020204" pitchFamily="34" charset="0"/>
              </a:rPr>
              <a:t>set of beliefs</a:t>
            </a:r>
            <a:r>
              <a:rPr lang="en-US" sz="2400" b="1" kern="0" dirty="0">
                <a:cs typeface="Arial" panose="020B0604020202020204" pitchFamily="34" charset="0"/>
              </a:rPr>
              <a:t> </a:t>
            </a:r>
            <a:r>
              <a:rPr lang="en-US" sz="2400" kern="0" dirty="0">
                <a:cs typeface="Arial" panose="020B0604020202020204" pitchFamily="34" charset="0"/>
              </a:rPr>
              <a:t>concerning a </a:t>
            </a:r>
            <a:r>
              <a:rPr lang="en-US" sz="2400" b="1" u="sng" kern="0" dirty="0">
                <a:cs typeface="Arial" panose="020B0604020202020204" pitchFamily="34" charset="0"/>
              </a:rPr>
              <a:t>divine or transcendent</a:t>
            </a:r>
            <a:r>
              <a:rPr lang="en-US" sz="2400" kern="0" dirty="0">
                <a:cs typeface="Arial" panose="020B0604020202020204" pitchFamily="34" charset="0"/>
              </a:rPr>
              <a:t> cause, nature, and purpose of the universe typically accompanied with </a:t>
            </a:r>
            <a:r>
              <a:rPr lang="en-US" sz="2400" b="1" u="sng" kern="0" dirty="0">
                <a:cs typeface="Arial" panose="020B0604020202020204" pitchFamily="34" charset="0"/>
              </a:rPr>
              <a:t>devotional and ritual observances</a:t>
            </a:r>
            <a:r>
              <a:rPr lang="en-US" sz="2400" u="sng" kern="0" dirty="0">
                <a:cs typeface="Arial" panose="020B0604020202020204" pitchFamily="34" charset="0"/>
              </a:rPr>
              <a:t> along with </a:t>
            </a:r>
            <a:r>
              <a:rPr lang="en-US" sz="2400" b="1" u="sng" kern="0" dirty="0">
                <a:cs typeface="Arial" panose="020B0604020202020204" pitchFamily="34" charset="0"/>
              </a:rPr>
              <a:t>an accompanying moral code </a:t>
            </a:r>
            <a:r>
              <a:rPr lang="en-US" sz="2400" kern="0" dirty="0">
                <a:cs typeface="Arial" panose="020B0604020202020204" pitchFamily="34" charset="0"/>
              </a:rPr>
              <a:t>governing the conduct of human affairs.”  </a:t>
            </a:r>
            <a:endParaRPr lang="en-US" kern="0" dirty="0">
              <a:cs typeface="Arial" panose="020B0604020202020204" pitchFamily="34" charset="0"/>
            </a:endParaRPr>
          </a:p>
          <a:p>
            <a:pPr marL="283464" indent="-283464">
              <a:lnSpc>
                <a:spcPct val="100000"/>
              </a:lnSpc>
            </a:pPr>
            <a:r>
              <a:rPr lang="en-US" sz="2400" kern="0" dirty="0">
                <a:cs typeface="Arial" panose="020B0604020202020204" pitchFamily="34" charset="0"/>
              </a:rPr>
              <a:t>This description is </a:t>
            </a:r>
            <a:r>
              <a:rPr lang="en-US" kern="0" dirty="0">
                <a:cs typeface="Arial" panose="020B0604020202020204" pitchFamily="34" charset="0"/>
              </a:rPr>
              <a:t>n</a:t>
            </a:r>
            <a:r>
              <a:rPr lang="en-US" sz="2400" kern="0" dirty="0">
                <a:cs typeface="Arial" panose="020B0604020202020204" pitchFamily="34" charset="0"/>
              </a:rPr>
              <a:t>ested in </a:t>
            </a:r>
            <a:r>
              <a:rPr lang="en-US" sz="2400" u="sng" kern="0" dirty="0">
                <a:cs typeface="Arial" panose="020B0604020202020204" pitchFamily="34" charset="0"/>
              </a:rPr>
              <a:t>DA PAM 165-19, 2-3c</a:t>
            </a:r>
            <a:r>
              <a:rPr lang="en-US" sz="2400" kern="0" dirty="0">
                <a:cs typeface="Arial" panose="020B0604020202020204" pitchFamily="34" charset="0"/>
              </a:rPr>
              <a:t> &amp; </a:t>
            </a:r>
            <a:r>
              <a:rPr lang="en-US" sz="2400" u="sng" kern="0" dirty="0">
                <a:cs typeface="Arial" panose="020B0604020202020204" pitchFamily="34" charset="0"/>
              </a:rPr>
              <a:t>FM 7-22, 10-7</a:t>
            </a:r>
          </a:p>
          <a:p>
            <a:pPr marL="283464" indent="-283464">
              <a:lnSpc>
                <a:spcPct val="100000"/>
              </a:lnSpc>
            </a:pPr>
            <a:r>
              <a:rPr lang="en-US" sz="2400" kern="0" dirty="0">
                <a:cs typeface="Arial" panose="020B0604020202020204" pitchFamily="34" charset="0"/>
              </a:rPr>
              <a:t>Policy drafters based this regulatory </a:t>
            </a:r>
            <a:r>
              <a:rPr lang="en-US" kern="0" dirty="0">
                <a:cs typeface="Arial" panose="020B0604020202020204" pitchFamily="34" charset="0"/>
              </a:rPr>
              <a:t>religion description </a:t>
            </a:r>
            <a:r>
              <a:rPr lang="en-US" sz="2400" kern="0" dirty="0">
                <a:cs typeface="Arial" panose="020B0604020202020204" pitchFamily="34" charset="0"/>
              </a:rPr>
              <a:t>directly on the legal religion criteria</a:t>
            </a:r>
            <a:r>
              <a:rPr lang="en-US" sz="2400" u="sng" kern="0" dirty="0">
                <a:cs typeface="Arial" panose="020B0604020202020204" pitchFamily="34" charset="0"/>
              </a:rPr>
              <a:t> </a:t>
            </a:r>
          </a:p>
        </p:txBody>
      </p:sp>
      <p:sp>
        <p:nvSpPr>
          <p:cNvPr id="3" name="Slide Number Placeholder 2"/>
          <p:cNvSpPr>
            <a:spLocks noGrp="1"/>
          </p:cNvSpPr>
          <p:nvPr>
            <p:ph type="sldNum" sz="quarter" idx="12"/>
          </p:nvPr>
        </p:nvSpPr>
        <p:spPr/>
        <p:txBody>
          <a:bodyPr/>
          <a:lstStyle/>
          <a:p>
            <a:fld id="{486883CC-8FE0-48B2-AFDD-ECB6A95AA855}" type="slidenum">
              <a:rPr lang="en-US" smtClean="0"/>
              <a:pPr/>
              <a:t>10</a:t>
            </a:fld>
            <a:endParaRPr lang="en-US"/>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a:xfrm>
            <a:off x="259882" y="558100"/>
            <a:ext cx="6987940" cy="269875"/>
          </a:xfrm>
        </p:spPr>
        <p:txBody>
          <a:bodyPr/>
          <a:lstStyle/>
          <a:p>
            <a:r>
              <a:rPr lang="en-US" dirty="0"/>
              <a:t>Proponency Assistant Directorate / Army Office of the Chief of Chaplains</a:t>
            </a:r>
          </a:p>
          <a:p>
            <a:endParaRPr lang="en-US" dirty="0"/>
          </a:p>
        </p:txBody>
      </p:sp>
      <p:sp>
        <p:nvSpPr>
          <p:cNvPr id="6" name="Title 5"/>
          <p:cNvSpPr>
            <a:spLocks noGrp="1"/>
          </p:cNvSpPr>
          <p:nvPr>
            <p:ph type="title"/>
          </p:nvPr>
        </p:nvSpPr>
        <p:spPr/>
        <p:txBody>
          <a:bodyPr/>
          <a:lstStyle/>
          <a:p>
            <a:r>
              <a:rPr lang="en-US" sz="3100" dirty="0"/>
              <a:t>Regulatory Religion Criteria</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76999"/>
          </a:xfrm>
          <a:prstGeom prst="rect">
            <a:avLst/>
          </a:prstGeom>
          <a:solidFill>
            <a:srgbClr val="FFC000"/>
          </a:solidFill>
          <a:ln>
            <a:solidFill>
              <a:schemeClr val="tx1"/>
            </a:solidFill>
          </a:ln>
        </p:spPr>
        <p:txBody>
          <a:bodyPr wrap="square" lIns="91440" tIns="45720" rIns="91440" bIns="45720" rtlCol="0" anchor="t">
            <a:spAutoFit/>
          </a:bodyPr>
          <a:lstStyle/>
          <a:p>
            <a:endParaRPr lang="en-US" sz="1200" dirty="0">
              <a:latin typeface="US Army Light" panose="020B0506030202020204" pitchFamily="34" charset="0"/>
            </a:endParaRPr>
          </a:p>
        </p:txBody>
      </p:sp>
    </p:spTree>
    <p:extLst>
      <p:ext uri="{BB962C8B-B14F-4D97-AF65-F5344CB8AC3E}">
        <p14:creationId xmlns:p14="http://schemas.microsoft.com/office/powerpoint/2010/main" val="3143264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pPr/>
              <a:t>11</a:t>
            </a:fld>
            <a:endParaRPr lang="en-US"/>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a:xfrm>
            <a:off x="259882" y="558100"/>
            <a:ext cx="7173305" cy="269875"/>
          </a:xfrm>
        </p:spPr>
        <p:txBody>
          <a:bodyPr/>
          <a:lstStyle/>
          <a:p>
            <a:r>
              <a:rPr lang="en-US" dirty="0"/>
              <a:t>Proponency Assistant Directorate / Army Office of the Chief of Chaplains</a:t>
            </a:r>
          </a:p>
          <a:p>
            <a:endParaRPr lang="en-US" dirty="0"/>
          </a:p>
        </p:txBody>
      </p:sp>
      <p:sp>
        <p:nvSpPr>
          <p:cNvPr id="6" name="Title 5"/>
          <p:cNvSpPr>
            <a:spLocks noGrp="1"/>
          </p:cNvSpPr>
          <p:nvPr>
            <p:ph type="title"/>
          </p:nvPr>
        </p:nvSpPr>
        <p:spPr/>
        <p:txBody>
          <a:bodyPr/>
          <a:lstStyle/>
          <a:p>
            <a:r>
              <a:rPr lang="en-US" sz="3100" dirty="0"/>
              <a:t>What is Religion?</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76999"/>
          </a:xfrm>
          <a:prstGeom prst="rect">
            <a:avLst/>
          </a:prstGeom>
          <a:solidFill>
            <a:srgbClr val="FFC000"/>
          </a:solidFill>
          <a:ln>
            <a:solidFill>
              <a:schemeClr val="tx1"/>
            </a:solidFill>
          </a:ln>
        </p:spPr>
        <p:txBody>
          <a:bodyPr wrap="square" lIns="91440" tIns="45720" rIns="91440" bIns="45720" rtlCol="0" anchor="t">
            <a:spAutoFit/>
          </a:bodyPr>
          <a:lstStyle/>
          <a:p>
            <a:endParaRPr lang="en-US" sz="1200" dirty="0">
              <a:latin typeface="US Army Light" panose="020B0506030202020204" pitchFamily="34" charset="0"/>
            </a:endParaRPr>
          </a:p>
        </p:txBody>
      </p:sp>
      <p:sp>
        <p:nvSpPr>
          <p:cNvPr id="10" name="Content Placeholder 1">
            <a:extLst>
              <a:ext uri="{FF2B5EF4-FFF2-40B4-BE49-F238E27FC236}">
                <a16:creationId xmlns:a16="http://schemas.microsoft.com/office/drawing/2014/main" id="{D54F226A-03CE-4093-B349-435ADB3B5193}"/>
              </a:ext>
            </a:extLst>
          </p:cNvPr>
          <p:cNvSpPr txBox="1">
            <a:spLocks/>
          </p:cNvSpPr>
          <p:nvPr/>
        </p:nvSpPr>
        <p:spPr>
          <a:xfrm>
            <a:off x="0" y="1148539"/>
            <a:ext cx="9144000" cy="52309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64" indent="-283464">
              <a:lnSpc>
                <a:spcPct val="100000"/>
              </a:lnSpc>
            </a:pPr>
            <a:r>
              <a:rPr lang="en-US" sz="2400" u="sng" kern="0" dirty="0">
                <a:cs typeface="Arial" panose="020B0604020202020204" pitchFamily="34" charset="0"/>
              </a:rPr>
              <a:t>DA PAM 165-19</a:t>
            </a:r>
            <a:r>
              <a:rPr lang="en-US" sz="2400" kern="0" dirty="0">
                <a:cs typeface="Arial" panose="020B0604020202020204" pitchFamily="34" charset="0"/>
              </a:rPr>
              <a:t>, paragraph 2-3c &amp; </a:t>
            </a:r>
            <a:r>
              <a:rPr lang="en-US" sz="2400" u="sng" kern="0" dirty="0">
                <a:cs typeface="Arial" panose="020B0604020202020204" pitchFamily="34" charset="0"/>
              </a:rPr>
              <a:t>FM 7-22</a:t>
            </a:r>
            <a:r>
              <a:rPr lang="en-US" sz="2400" kern="0" dirty="0">
                <a:cs typeface="Arial" panose="020B0604020202020204" pitchFamily="34" charset="0"/>
              </a:rPr>
              <a:t>, paragraph 10-7</a:t>
            </a:r>
            <a:endParaRPr lang="en-US" kern="0" dirty="0">
              <a:cs typeface="Arial" panose="020B0604020202020204" pitchFamily="34" charset="0"/>
            </a:endParaRPr>
          </a:p>
          <a:p>
            <a:pPr marL="0" indent="0">
              <a:lnSpc>
                <a:spcPct val="100000"/>
              </a:lnSpc>
              <a:buNone/>
            </a:pPr>
            <a:r>
              <a:rPr lang="en-US" sz="2400" u="sng" kern="0" dirty="0">
                <a:cs typeface="Arial" panose="020B0604020202020204" pitchFamily="34" charset="0"/>
              </a:rPr>
              <a:t>LAW Wording</a:t>
            </a:r>
            <a:r>
              <a:rPr lang="en-US" sz="2400" kern="0" dirty="0">
                <a:cs typeface="Arial" panose="020B0604020202020204" pitchFamily="34" charset="0"/>
              </a:rPr>
              <a:t>				</a:t>
            </a:r>
            <a:r>
              <a:rPr lang="en-US" sz="2400" u="sng" kern="0" dirty="0">
                <a:cs typeface="Arial" panose="020B0604020202020204" pitchFamily="34" charset="0"/>
              </a:rPr>
              <a:t>REGULATION Wording</a:t>
            </a:r>
          </a:p>
          <a:p>
            <a:pPr marL="0" indent="0">
              <a:lnSpc>
                <a:spcPct val="100000"/>
              </a:lnSpc>
              <a:buNone/>
            </a:pPr>
            <a:r>
              <a:rPr lang="en-US" sz="2400" kern="0" dirty="0">
                <a:cs typeface="Arial" panose="020B0604020202020204" pitchFamily="34" charset="0"/>
              </a:rPr>
              <a:t>Fundamental &amp; Ultimate	     	Transcendent or divine</a:t>
            </a:r>
          </a:p>
          <a:p>
            <a:pPr marL="0" indent="0">
              <a:lnSpc>
                <a:spcPct val="100000"/>
              </a:lnSpc>
              <a:buNone/>
            </a:pPr>
            <a:r>
              <a:rPr lang="en-US" kern="0" dirty="0">
                <a:cs typeface="Arial" panose="020B0604020202020204" pitchFamily="34" charset="0"/>
              </a:rPr>
              <a:t>Comprehensive belief system    	Set of beliefs</a:t>
            </a:r>
          </a:p>
          <a:p>
            <a:pPr marL="0" indent="0">
              <a:lnSpc>
                <a:spcPct val="100000"/>
              </a:lnSpc>
              <a:buNone/>
            </a:pPr>
            <a:r>
              <a:rPr lang="en-US" kern="0" dirty="0">
                <a:cs typeface="Arial" panose="020B0604020202020204" pitchFamily="34" charset="0"/>
              </a:rPr>
              <a:t>Formal &amp; External Signs	     	Devotion &amp; ritual with moral code</a:t>
            </a:r>
            <a:endParaRPr lang="en-US" sz="2400" kern="0" dirty="0">
              <a:cs typeface="Arial" panose="020B0604020202020204" pitchFamily="34" charset="0"/>
            </a:endParaRPr>
          </a:p>
          <a:p>
            <a:pPr marL="0" indent="0">
              <a:lnSpc>
                <a:spcPct val="100000"/>
              </a:lnSpc>
              <a:buNone/>
            </a:pPr>
            <a:endParaRPr lang="en-US" sz="2400" kern="0" dirty="0">
              <a:cs typeface="Arial" panose="020B0604020202020204" pitchFamily="34" charset="0"/>
            </a:endParaRPr>
          </a:p>
        </p:txBody>
      </p:sp>
      <p:sp>
        <p:nvSpPr>
          <p:cNvPr id="2" name="Isosceles Triangle 1">
            <a:extLst>
              <a:ext uri="{FF2B5EF4-FFF2-40B4-BE49-F238E27FC236}">
                <a16:creationId xmlns:a16="http://schemas.microsoft.com/office/drawing/2014/main" id="{1284B6EE-BA20-4F6A-A189-2CF1FB79C51B}"/>
              </a:ext>
            </a:extLst>
          </p:cNvPr>
          <p:cNvSpPr/>
          <p:nvPr/>
        </p:nvSpPr>
        <p:spPr>
          <a:xfrm>
            <a:off x="2740890" y="3577854"/>
            <a:ext cx="3662217" cy="2225414"/>
          </a:xfrm>
          <a:prstGeom prst="triangle">
            <a:avLst/>
          </a:prstGeom>
          <a:solidFill>
            <a:srgbClr val="FFC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400" b="1" dirty="0">
                <a:solidFill>
                  <a:schemeClr val="tx1"/>
                </a:solidFill>
                <a:latin typeface="US Army" panose="020B0506030202020204" pitchFamily="34" charset="0"/>
              </a:rPr>
              <a:t>Religion</a:t>
            </a:r>
          </a:p>
          <a:p>
            <a:pPr algn="ctr"/>
            <a:r>
              <a:rPr lang="en-US" sz="2400" b="1" dirty="0">
                <a:solidFill>
                  <a:schemeClr val="tx1"/>
                </a:solidFill>
                <a:latin typeface="US Army" panose="020B0506030202020204" pitchFamily="34" charset="0"/>
              </a:rPr>
              <a:t>Iron </a:t>
            </a:r>
          </a:p>
          <a:p>
            <a:pPr algn="ctr"/>
            <a:r>
              <a:rPr lang="en-US" sz="2400" b="1" dirty="0">
                <a:solidFill>
                  <a:schemeClr val="tx1"/>
                </a:solidFill>
                <a:latin typeface="US Army" panose="020B0506030202020204" pitchFamily="34" charset="0"/>
              </a:rPr>
              <a:t>Triangle</a:t>
            </a:r>
          </a:p>
          <a:p>
            <a:pPr algn="ctr"/>
            <a:endParaRPr lang="en-US" sz="2400" b="1" dirty="0">
              <a:solidFill>
                <a:schemeClr val="tx1"/>
              </a:solidFill>
              <a:latin typeface="US Army" panose="020B0506030202020204" pitchFamily="34" charset="0"/>
            </a:endParaRPr>
          </a:p>
        </p:txBody>
      </p:sp>
      <p:sp>
        <p:nvSpPr>
          <p:cNvPr id="7" name="TextBox 6">
            <a:extLst>
              <a:ext uri="{FF2B5EF4-FFF2-40B4-BE49-F238E27FC236}">
                <a16:creationId xmlns:a16="http://schemas.microsoft.com/office/drawing/2014/main" id="{06C1EACE-CF0A-4F96-9215-66DDDC5A1E02}"/>
              </a:ext>
            </a:extLst>
          </p:cNvPr>
          <p:cNvSpPr txBox="1"/>
          <p:nvPr/>
        </p:nvSpPr>
        <p:spPr>
          <a:xfrm>
            <a:off x="1806245" y="4161562"/>
            <a:ext cx="1961805" cy="830997"/>
          </a:xfrm>
          <a:prstGeom prst="rect">
            <a:avLst/>
          </a:prstGeom>
          <a:noFill/>
        </p:spPr>
        <p:txBody>
          <a:bodyPr wrap="square" rtlCol="0">
            <a:spAutoFit/>
          </a:bodyPr>
          <a:lstStyle/>
          <a:p>
            <a:pPr algn="ctr"/>
            <a:r>
              <a:rPr lang="en-US" sz="2400" dirty="0">
                <a:latin typeface="US Army" panose="020B0506030202020204" pitchFamily="34" charset="0"/>
              </a:rPr>
              <a:t>Transcendent / </a:t>
            </a:r>
            <a:r>
              <a:rPr lang="en-US" sz="2400" u="sng" dirty="0">
                <a:latin typeface="US Army" panose="020B0506030202020204" pitchFamily="34" charset="0"/>
              </a:rPr>
              <a:t>d</a:t>
            </a:r>
            <a:r>
              <a:rPr lang="en-US" sz="2400" dirty="0">
                <a:latin typeface="US Army" panose="020B0506030202020204" pitchFamily="34" charset="0"/>
              </a:rPr>
              <a:t>ivine</a:t>
            </a:r>
          </a:p>
        </p:txBody>
      </p:sp>
      <p:sp>
        <p:nvSpPr>
          <p:cNvPr id="11" name="TextBox 10">
            <a:extLst>
              <a:ext uri="{FF2B5EF4-FFF2-40B4-BE49-F238E27FC236}">
                <a16:creationId xmlns:a16="http://schemas.microsoft.com/office/drawing/2014/main" id="{9BFF5F10-D147-410F-99A7-805BEA8ECA15}"/>
              </a:ext>
            </a:extLst>
          </p:cNvPr>
          <p:cNvSpPr txBox="1"/>
          <p:nvPr/>
        </p:nvSpPr>
        <p:spPr>
          <a:xfrm>
            <a:off x="5548361" y="4161561"/>
            <a:ext cx="2164845" cy="830997"/>
          </a:xfrm>
          <a:prstGeom prst="rect">
            <a:avLst/>
          </a:prstGeom>
          <a:noFill/>
        </p:spPr>
        <p:txBody>
          <a:bodyPr wrap="square" rtlCol="0">
            <a:spAutoFit/>
          </a:bodyPr>
          <a:lstStyle/>
          <a:p>
            <a:pPr algn="ctr"/>
            <a:r>
              <a:rPr lang="en-US" sz="2400" dirty="0">
                <a:latin typeface="US Army" panose="020B0506030202020204" pitchFamily="34" charset="0"/>
              </a:rPr>
              <a:t>Comprehensive Belief System</a:t>
            </a:r>
          </a:p>
        </p:txBody>
      </p:sp>
      <p:sp>
        <p:nvSpPr>
          <p:cNvPr id="12" name="TextBox 11">
            <a:extLst>
              <a:ext uri="{FF2B5EF4-FFF2-40B4-BE49-F238E27FC236}">
                <a16:creationId xmlns:a16="http://schemas.microsoft.com/office/drawing/2014/main" id="{2C3FF743-0A86-4BCA-9211-8B241DE6364A}"/>
              </a:ext>
            </a:extLst>
          </p:cNvPr>
          <p:cNvSpPr txBox="1"/>
          <p:nvPr/>
        </p:nvSpPr>
        <p:spPr>
          <a:xfrm>
            <a:off x="3281217" y="5950187"/>
            <a:ext cx="2581565" cy="461665"/>
          </a:xfrm>
          <a:prstGeom prst="rect">
            <a:avLst/>
          </a:prstGeom>
          <a:noFill/>
        </p:spPr>
        <p:txBody>
          <a:bodyPr wrap="square" rtlCol="0">
            <a:spAutoFit/>
          </a:bodyPr>
          <a:lstStyle/>
          <a:p>
            <a:pPr algn="ctr"/>
            <a:r>
              <a:rPr lang="en-US" sz="2400" dirty="0">
                <a:latin typeface="US Army" panose="020B0506030202020204" pitchFamily="34" charset="0"/>
              </a:rPr>
              <a:t>External Signs</a:t>
            </a:r>
          </a:p>
        </p:txBody>
      </p:sp>
    </p:spTree>
    <p:extLst>
      <p:ext uri="{BB962C8B-B14F-4D97-AF65-F5344CB8AC3E}">
        <p14:creationId xmlns:p14="http://schemas.microsoft.com/office/powerpoint/2010/main" val="2937881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pPr/>
              <a:t>12</a:t>
            </a:fld>
            <a:endParaRPr lang="en-US"/>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a:xfrm>
            <a:off x="259882" y="558100"/>
            <a:ext cx="7074983" cy="269875"/>
          </a:xfrm>
        </p:spPr>
        <p:txBody>
          <a:bodyPr/>
          <a:lstStyle/>
          <a:p>
            <a:r>
              <a:rPr lang="en-US" dirty="0"/>
              <a:t>Proponency Assistant Directorate / Army Office of the Chief of Chaplains</a:t>
            </a:r>
          </a:p>
          <a:p>
            <a:endParaRPr lang="en-US" dirty="0"/>
          </a:p>
        </p:txBody>
      </p:sp>
      <p:sp>
        <p:nvSpPr>
          <p:cNvPr id="6" name="Title 5"/>
          <p:cNvSpPr>
            <a:spLocks noGrp="1"/>
          </p:cNvSpPr>
          <p:nvPr>
            <p:ph type="title"/>
          </p:nvPr>
        </p:nvSpPr>
        <p:spPr/>
        <p:txBody>
          <a:bodyPr/>
          <a:lstStyle/>
          <a:p>
            <a:r>
              <a:rPr lang="en-US" sz="3100" dirty="0"/>
              <a:t>RFRA Religion Standard</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76999"/>
          </a:xfrm>
          <a:prstGeom prst="rect">
            <a:avLst/>
          </a:prstGeom>
          <a:solidFill>
            <a:srgbClr val="FFC000"/>
          </a:solidFill>
          <a:ln>
            <a:solidFill>
              <a:schemeClr val="tx1"/>
            </a:solidFill>
          </a:ln>
        </p:spPr>
        <p:txBody>
          <a:bodyPr wrap="square" lIns="91440" tIns="45720" rIns="91440" bIns="45720" rtlCol="0" anchor="t">
            <a:spAutoFit/>
          </a:bodyPr>
          <a:lstStyle/>
          <a:p>
            <a:endParaRPr lang="en-US" sz="1200" dirty="0">
              <a:latin typeface="US Army Light" panose="020B0506030202020204" pitchFamily="34" charset="0"/>
            </a:endParaRPr>
          </a:p>
        </p:txBody>
      </p:sp>
      <p:sp>
        <p:nvSpPr>
          <p:cNvPr id="10" name="Content Placeholder 1">
            <a:extLst>
              <a:ext uri="{FF2B5EF4-FFF2-40B4-BE49-F238E27FC236}">
                <a16:creationId xmlns:a16="http://schemas.microsoft.com/office/drawing/2014/main" id="{D54F226A-03CE-4093-B349-435ADB3B5193}"/>
              </a:ext>
            </a:extLst>
          </p:cNvPr>
          <p:cNvSpPr txBox="1">
            <a:spLocks/>
          </p:cNvSpPr>
          <p:nvPr/>
        </p:nvSpPr>
        <p:spPr>
          <a:xfrm>
            <a:off x="0" y="1148539"/>
            <a:ext cx="9144000" cy="52309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64" indent="-283464">
              <a:lnSpc>
                <a:spcPct val="100000"/>
              </a:lnSpc>
            </a:pPr>
            <a:r>
              <a:rPr lang="en-US" dirty="0">
                <a:cs typeface="Arial" panose="020B0604020202020204" pitchFamily="34" charset="0"/>
              </a:rPr>
              <a:t>AR 600-20 requires interviewing chaplain to evaluate a request for religious basis  </a:t>
            </a:r>
          </a:p>
          <a:p>
            <a:pPr marL="283464" indent="-283464">
              <a:lnSpc>
                <a:spcPct val="100000"/>
              </a:lnSpc>
            </a:pPr>
            <a:r>
              <a:rPr lang="en-US" sz="2400" kern="0" dirty="0">
                <a:cs typeface="Arial" panose="020B0604020202020204" pitchFamily="34" charset="0"/>
              </a:rPr>
              <a:t>Individual Religious Standard vs Established Religion </a:t>
            </a:r>
          </a:p>
          <a:p>
            <a:pPr marL="283464" indent="-283464">
              <a:lnSpc>
                <a:spcPct val="100000"/>
              </a:lnSpc>
            </a:pPr>
            <a:r>
              <a:rPr lang="en-US" sz="2400" dirty="0">
                <a:cs typeface="Arial" panose="020B0604020202020204" pitchFamily="34" charset="0"/>
              </a:rPr>
              <a:t>When the belief exists </a:t>
            </a:r>
            <a:r>
              <a:rPr lang="en-US" sz="2400" b="1" dirty="0">
                <a:cs typeface="Arial" panose="020B0604020202020204" pitchFamily="34" charset="0"/>
              </a:rPr>
              <a:t>within the claimed religion</a:t>
            </a:r>
            <a:r>
              <a:rPr lang="en-US" sz="2400" dirty="0">
                <a:cs typeface="Arial" panose="020B0604020202020204" pitchFamily="34" charset="0"/>
              </a:rPr>
              <a:t>, then: </a:t>
            </a:r>
          </a:p>
          <a:p>
            <a:pPr marL="631825" indent="-342900">
              <a:buAutoNum type="arabicParenR"/>
            </a:pPr>
            <a:r>
              <a:rPr lang="en-US" sz="2400" dirty="0">
                <a:cs typeface="Arial" panose="020B0604020202020204" pitchFamily="34" charset="0"/>
              </a:rPr>
              <a:t>the belief more fully expresses </a:t>
            </a:r>
            <a:r>
              <a:rPr lang="en-US" sz="2400" u="sng" dirty="0">
                <a:cs typeface="Arial" panose="020B0604020202020204" pitchFamily="34" charset="0"/>
              </a:rPr>
              <a:t>formal and external religious signs</a:t>
            </a:r>
            <a:r>
              <a:rPr lang="en-US" sz="2400" dirty="0">
                <a:cs typeface="Arial" panose="020B0604020202020204" pitchFamily="34" charset="0"/>
              </a:rPr>
              <a:t>, and </a:t>
            </a:r>
          </a:p>
          <a:p>
            <a:pPr marL="631825" indent="-342900">
              <a:buAutoNum type="arabicParenR"/>
            </a:pPr>
            <a:r>
              <a:rPr lang="en-US" sz="2400" dirty="0">
                <a:cs typeface="Arial" panose="020B0604020202020204" pitchFamily="34" charset="0"/>
              </a:rPr>
              <a:t>demonstrates connection with </a:t>
            </a:r>
            <a:r>
              <a:rPr lang="en-US" sz="2400" u="sng" dirty="0">
                <a:cs typeface="Arial" panose="020B0604020202020204" pitchFamily="34" charset="0"/>
              </a:rPr>
              <a:t>transcendence</a:t>
            </a:r>
            <a:r>
              <a:rPr lang="en-US" sz="2400" dirty="0">
                <a:cs typeface="Arial" panose="020B0604020202020204" pitchFamily="34" charset="0"/>
              </a:rPr>
              <a:t> and a </a:t>
            </a:r>
            <a:r>
              <a:rPr lang="en-US" sz="2400" u="sng" dirty="0">
                <a:cs typeface="Arial" panose="020B0604020202020204" pitchFamily="34" charset="0"/>
              </a:rPr>
              <a:t>comprehensive belief system</a:t>
            </a:r>
          </a:p>
          <a:p>
            <a:pPr>
              <a:lnSpc>
                <a:spcPct val="100000"/>
              </a:lnSpc>
            </a:pPr>
            <a:r>
              <a:rPr lang="en-US" sz="2400" dirty="0">
                <a:cs typeface="Arial" panose="020B0604020202020204" pitchFamily="34" charset="0"/>
              </a:rPr>
              <a:t>A belief that is not religious cannot constitute a sincerely held religious belief. </a:t>
            </a:r>
          </a:p>
          <a:p>
            <a:pPr marL="0" indent="0">
              <a:lnSpc>
                <a:spcPct val="100000"/>
              </a:lnSpc>
              <a:buNone/>
            </a:pPr>
            <a:endParaRPr lang="en-US" sz="2400" kern="0" dirty="0">
              <a:cs typeface="Arial" panose="020B0604020202020204" pitchFamily="34" charset="0"/>
            </a:endParaRPr>
          </a:p>
        </p:txBody>
      </p:sp>
    </p:spTree>
    <p:extLst>
      <p:ext uri="{BB962C8B-B14F-4D97-AF65-F5344CB8AC3E}">
        <p14:creationId xmlns:p14="http://schemas.microsoft.com/office/powerpoint/2010/main" val="2615230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pPr/>
              <a:t>13</a:t>
            </a:fld>
            <a:endParaRPr lang="en-US"/>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a:xfrm>
            <a:off x="259882" y="558100"/>
            <a:ext cx="6987940" cy="269875"/>
          </a:xfrm>
        </p:spPr>
        <p:txBody>
          <a:bodyPr/>
          <a:lstStyle/>
          <a:p>
            <a:r>
              <a:rPr lang="en-US" dirty="0"/>
              <a:t>Proponency Assistant Directorate / Army Office of the Chief of Chaplains</a:t>
            </a:r>
          </a:p>
          <a:p>
            <a:endParaRPr lang="en-US" dirty="0"/>
          </a:p>
        </p:txBody>
      </p:sp>
      <p:sp>
        <p:nvSpPr>
          <p:cNvPr id="6" name="Title 5"/>
          <p:cNvSpPr>
            <a:spLocks noGrp="1"/>
          </p:cNvSpPr>
          <p:nvPr>
            <p:ph type="title"/>
          </p:nvPr>
        </p:nvSpPr>
        <p:spPr/>
        <p:txBody>
          <a:bodyPr/>
          <a:lstStyle/>
          <a:p>
            <a:r>
              <a:rPr lang="en-US" sz="3100" dirty="0"/>
              <a:t>Sincerity of Belief</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84693"/>
          </a:xfrm>
          <a:prstGeom prst="rect">
            <a:avLst/>
          </a:prstGeom>
          <a:solidFill>
            <a:srgbClr val="FFC000"/>
          </a:solidFill>
          <a:ln>
            <a:solidFill>
              <a:schemeClr val="tx1"/>
            </a:solidFill>
          </a:ln>
        </p:spPr>
        <p:txBody>
          <a:bodyPr wrap="square" lIns="91440" tIns="45720" rIns="91440" bIns="45720" rtlCol="0" anchor="t">
            <a:spAutoFit/>
          </a:bodyPr>
          <a:lstStyle/>
          <a:p>
            <a:endParaRPr lang="en-US" sz="1250" dirty="0">
              <a:latin typeface="US Army Light" panose="020B0506030202020204" pitchFamily="34" charset="0"/>
            </a:endParaRPr>
          </a:p>
        </p:txBody>
      </p:sp>
      <p:sp>
        <p:nvSpPr>
          <p:cNvPr id="10" name="Content Placeholder 1">
            <a:extLst>
              <a:ext uri="{FF2B5EF4-FFF2-40B4-BE49-F238E27FC236}">
                <a16:creationId xmlns:a16="http://schemas.microsoft.com/office/drawing/2014/main" id="{DBE5D04D-4AE5-49A5-818F-68F16B44CAB9}"/>
              </a:ext>
            </a:extLst>
          </p:cNvPr>
          <p:cNvSpPr txBox="1">
            <a:spLocks/>
          </p:cNvSpPr>
          <p:nvPr/>
        </p:nvSpPr>
        <p:spPr>
          <a:xfrm>
            <a:off x="0" y="1135475"/>
            <a:ext cx="9144000" cy="52309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u="sng" dirty="0">
                <a:cs typeface="Arial" panose="020B0604020202020204" pitchFamily="34" charset="0"/>
              </a:rPr>
              <a:t>Can we even seek to determine a Soldier’s sincerity? The law says yes</a:t>
            </a:r>
            <a:r>
              <a:rPr lang="en-US" dirty="0">
                <a:cs typeface="Arial" panose="020B0604020202020204" pitchFamily="34" charset="0"/>
              </a:rPr>
              <a:t>.</a:t>
            </a:r>
            <a:endParaRPr lang="en-US" sz="2400" b="1" u="sng" dirty="0">
              <a:solidFill>
                <a:prstClr val="black"/>
              </a:solidFill>
            </a:endParaRPr>
          </a:p>
          <a:p>
            <a:pPr marL="112713" lvl="0" indent="-112713"/>
            <a:r>
              <a:rPr lang="en-US" sz="2400" dirty="0">
                <a:solidFill>
                  <a:prstClr val="black"/>
                </a:solidFill>
              </a:rPr>
              <a:t>Courts conduct meaningful reviews of sincerity, which look into an applicant’s </a:t>
            </a:r>
            <a:r>
              <a:rPr lang="en-US" sz="2400" i="1" dirty="0">
                <a:solidFill>
                  <a:prstClr val="black"/>
                </a:solidFill>
              </a:rPr>
              <a:t>demeanor, motivations, and actions</a:t>
            </a:r>
            <a:r>
              <a:rPr lang="en-US" sz="2400" dirty="0">
                <a:solidFill>
                  <a:prstClr val="black"/>
                </a:solidFill>
              </a:rPr>
              <a:t>. </a:t>
            </a:r>
            <a:r>
              <a:rPr lang="en-US" sz="2400" u="sng" dirty="0">
                <a:solidFill>
                  <a:prstClr val="black"/>
                </a:solidFill>
              </a:rPr>
              <a:t>United States v. Sterling</a:t>
            </a:r>
            <a:r>
              <a:rPr lang="en-US" sz="2400" dirty="0">
                <a:solidFill>
                  <a:prstClr val="black"/>
                </a:solidFill>
              </a:rPr>
              <a:t>, 75 MJ 407 (CAAF 2016).</a:t>
            </a:r>
          </a:p>
          <a:p>
            <a:pPr marL="112713" lvl="0" indent="-112713"/>
            <a:r>
              <a:rPr lang="en-US" sz="2400" dirty="0">
                <a:solidFill>
                  <a:prstClr val="black"/>
                </a:solidFill>
              </a:rPr>
              <a:t>“</a:t>
            </a:r>
            <a:r>
              <a:rPr lang="en-US" sz="2400" i="1" dirty="0">
                <a:solidFill>
                  <a:prstClr val="black"/>
                </a:solidFill>
              </a:rPr>
              <a:t>Neither the Government nor a court has to accept a defendant’s mere say-so</a:t>
            </a:r>
            <a:r>
              <a:rPr lang="en-US" sz="2400" dirty="0">
                <a:solidFill>
                  <a:prstClr val="black"/>
                </a:solidFill>
              </a:rPr>
              <a:t>.”  </a:t>
            </a:r>
            <a:r>
              <a:rPr lang="en-US" sz="2400" u="sng" dirty="0">
                <a:solidFill>
                  <a:prstClr val="black"/>
                </a:solidFill>
              </a:rPr>
              <a:t>Id</a:t>
            </a:r>
            <a:r>
              <a:rPr lang="en-US" sz="2400" dirty="0">
                <a:solidFill>
                  <a:prstClr val="black"/>
                </a:solidFill>
              </a:rPr>
              <a:t>. at 415. </a:t>
            </a:r>
          </a:p>
          <a:p>
            <a:pPr marL="112713" lvl="0" indent="-112713"/>
            <a:r>
              <a:rPr lang="en-US" sz="2400" dirty="0">
                <a:solidFill>
                  <a:prstClr val="black"/>
                </a:solidFill>
              </a:rPr>
              <a:t>While religious practices include individual expressions of religious beliefs, an applicant must have a subjectively honest belief that the practice is important to his free exercise of religion.  </a:t>
            </a:r>
            <a:r>
              <a:rPr lang="en-US" sz="2400" u="sng" dirty="0">
                <a:solidFill>
                  <a:prstClr val="black"/>
                </a:solidFill>
              </a:rPr>
              <a:t>Sossamon v. Lone Star State of Tex.</a:t>
            </a:r>
            <a:r>
              <a:rPr lang="en-US" sz="2400" dirty="0">
                <a:solidFill>
                  <a:prstClr val="black"/>
                </a:solidFill>
              </a:rPr>
              <a:t>, 560 F.3d 316 (5th Cir. 2009).  </a:t>
            </a:r>
          </a:p>
          <a:p>
            <a:pPr marL="112713" lvl="0" indent="-112713"/>
            <a:r>
              <a:rPr lang="en-US" sz="2400" i="1" dirty="0">
                <a:solidFill>
                  <a:prstClr val="black"/>
                </a:solidFill>
              </a:rPr>
              <a:t>Determining sincerity is a factual inquiry </a:t>
            </a:r>
            <a:r>
              <a:rPr lang="en-US" sz="2400" dirty="0">
                <a:solidFill>
                  <a:prstClr val="black"/>
                </a:solidFill>
              </a:rPr>
              <a:t>and an individual’s “sincerity in espousing [a] practice is largely a </a:t>
            </a:r>
            <a:r>
              <a:rPr lang="en-US" sz="2400" i="1" dirty="0">
                <a:solidFill>
                  <a:prstClr val="black"/>
                </a:solidFill>
              </a:rPr>
              <a:t>matter of individual credibility</a:t>
            </a:r>
            <a:r>
              <a:rPr lang="en-US" sz="2400" dirty="0">
                <a:solidFill>
                  <a:prstClr val="black"/>
                </a:solidFill>
              </a:rPr>
              <a:t>.”  </a:t>
            </a:r>
            <a:r>
              <a:rPr lang="en-US" sz="2400" u="sng" dirty="0">
                <a:solidFill>
                  <a:prstClr val="black"/>
                </a:solidFill>
              </a:rPr>
              <a:t>Tagore v. United States</a:t>
            </a:r>
            <a:r>
              <a:rPr lang="en-US" sz="2400" dirty="0">
                <a:solidFill>
                  <a:prstClr val="black"/>
                </a:solidFill>
              </a:rPr>
              <a:t>, 735 F.3d 324, 328 (5th Cir. 2013).  </a:t>
            </a:r>
          </a:p>
          <a:p>
            <a:pPr marL="0" indent="284163">
              <a:buNone/>
            </a:pPr>
            <a:endParaRPr lang="en-US" sz="1000" dirty="0">
              <a:cs typeface="Arial" panose="020B0604020202020204" pitchFamily="34" charset="0"/>
            </a:endParaRPr>
          </a:p>
          <a:p>
            <a:pPr marL="972820" lvl="3" indent="0">
              <a:lnSpc>
                <a:spcPct val="100000"/>
              </a:lnSpc>
              <a:spcBef>
                <a:spcPts val="0"/>
              </a:spcBef>
              <a:buNone/>
            </a:pPr>
            <a:endParaRPr lang="en-US" sz="2400" dirty="0"/>
          </a:p>
        </p:txBody>
      </p:sp>
    </p:spTree>
    <p:extLst>
      <p:ext uri="{BB962C8B-B14F-4D97-AF65-F5344CB8AC3E}">
        <p14:creationId xmlns:p14="http://schemas.microsoft.com/office/powerpoint/2010/main" val="1034471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pPr/>
              <a:t>14</a:t>
            </a:fld>
            <a:endParaRPr lang="en-US"/>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a:xfrm>
            <a:off x="259882" y="558100"/>
            <a:ext cx="6987940" cy="269875"/>
          </a:xfrm>
        </p:spPr>
        <p:txBody>
          <a:bodyPr/>
          <a:lstStyle/>
          <a:p>
            <a:r>
              <a:rPr lang="en-US" dirty="0"/>
              <a:t>Proponency Assistant Directorate / Army Office of the Chief of Chaplains</a:t>
            </a:r>
          </a:p>
          <a:p>
            <a:endParaRPr lang="en-US" dirty="0"/>
          </a:p>
        </p:txBody>
      </p:sp>
      <p:sp>
        <p:nvSpPr>
          <p:cNvPr id="6" name="Title 5"/>
          <p:cNvSpPr>
            <a:spLocks noGrp="1"/>
          </p:cNvSpPr>
          <p:nvPr>
            <p:ph type="title"/>
          </p:nvPr>
        </p:nvSpPr>
        <p:spPr/>
        <p:txBody>
          <a:bodyPr/>
          <a:lstStyle/>
          <a:p>
            <a:r>
              <a:rPr lang="en-US" sz="3100" dirty="0"/>
              <a:t>Sincerity of Belief</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84693"/>
          </a:xfrm>
          <a:prstGeom prst="rect">
            <a:avLst/>
          </a:prstGeom>
          <a:solidFill>
            <a:srgbClr val="FFC000"/>
          </a:solidFill>
          <a:ln>
            <a:solidFill>
              <a:schemeClr val="tx1"/>
            </a:solidFill>
          </a:ln>
        </p:spPr>
        <p:txBody>
          <a:bodyPr wrap="square" lIns="91440" tIns="45720" rIns="91440" bIns="45720" rtlCol="0" anchor="t">
            <a:spAutoFit/>
          </a:bodyPr>
          <a:lstStyle/>
          <a:p>
            <a:endParaRPr lang="en-US" sz="1250" dirty="0">
              <a:latin typeface="US Army Light" panose="020B0506030202020204" pitchFamily="34" charset="0"/>
            </a:endParaRPr>
          </a:p>
        </p:txBody>
      </p:sp>
      <p:sp>
        <p:nvSpPr>
          <p:cNvPr id="10" name="Content Placeholder 1">
            <a:extLst>
              <a:ext uri="{FF2B5EF4-FFF2-40B4-BE49-F238E27FC236}">
                <a16:creationId xmlns:a16="http://schemas.microsoft.com/office/drawing/2014/main" id="{DBE5D04D-4AE5-49A5-818F-68F16B44CAB9}"/>
              </a:ext>
            </a:extLst>
          </p:cNvPr>
          <p:cNvSpPr txBox="1">
            <a:spLocks/>
          </p:cNvSpPr>
          <p:nvPr/>
        </p:nvSpPr>
        <p:spPr>
          <a:xfrm>
            <a:off x="0" y="1135475"/>
            <a:ext cx="9144000" cy="52309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Arial" panose="020B0604020202020204" pitchFamily="34" charset="0"/>
              </a:rPr>
              <a:t>What is Sincerity?</a:t>
            </a:r>
          </a:p>
          <a:p>
            <a:pPr marL="0" indent="285750">
              <a:buNone/>
            </a:pPr>
            <a:r>
              <a:rPr lang="en-US" dirty="0">
                <a:cs typeface="Arial" panose="020B0604020202020204" pitchFamily="34" charset="0"/>
              </a:rPr>
              <a:t>1) AR 600-20 requires the </a:t>
            </a:r>
            <a:r>
              <a:rPr lang="en-US" b="1" dirty="0">
                <a:cs typeface="Arial" panose="020B0604020202020204" pitchFamily="34" charset="0"/>
              </a:rPr>
              <a:t>Soldier</a:t>
            </a:r>
            <a:r>
              <a:rPr lang="en-US" dirty="0">
                <a:cs typeface="Arial" panose="020B0604020202020204" pitchFamily="34" charset="0"/>
              </a:rPr>
              <a:t> to </a:t>
            </a:r>
            <a:r>
              <a:rPr lang="en-US" u="sng" dirty="0">
                <a:cs typeface="Arial" panose="020B0604020202020204" pitchFamily="34" charset="0"/>
              </a:rPr>
              <a:t>demonstrate</a:t>
            </a:r>
            <a:r>
              <a:rPr lang="en-US" dirty="0">
                <a:cs typeface="Arial" panose="020B0604020202020204" pitchFamily="34" charset="0"/>
              </a:rPr>
              <a:t> sincerity of belief, and requires the </a:t>
            </a:r>
            <a:r>
              <a:rPr lang="en-US" b="1" dirty="0">
                <a:cs typeface="Arial" panose="020B0604020202020204" pitchFamily="34" charset="0"/>
              </a:rPr>
              <a:t>interviewing chaplain </a:t>
            </a:r>
            <a:r>
              <a:rPr lang="en-US" dirty="0">
                <a:cs typeface="Arial" panose="020B0604020202020204" pitchFamily="34" charset="0"/>
              </a:rPr>
              <a:t>to </a:t>
            </a:r>
            <a:r>
              <a:rPr lang="en-US" u="sng" dirty="0">
                <a:cs typeface="Arial" panose="020B0604020202020204" pitchFamily="34" charset="0"/>
              </a:rPr>
              <a:t>determine</a:t>
            </a:r>
            <a:r>
              <a:rPr lang="en-US" dirty="0">
                <a:cs typeface="Arial" panose="020B0604020202020204" pitchFamily="34" charset="0"/>
              </a:rPr>
              <a:t> the Soldier’s sincerity of belief from the Soldier’s demonstration</a:t>
            </a:r>
          </a:p>
          <a:p>
            <a:pPr marL="0" indent="284163">
              <a:buNone/>
            </a:pPr>
            <a:r>
              <a:rPr lang="en-US" dirty="0">
                <a:cs typeface="Arial" panose="020B0604020202020204" pitchFamily="34" charset="0"/>
              </a:rPr>
              <a:t>2) Sincerity is NOT, I </a:t>
            </a:r>
            <a:r>
              <a:rPr lang="en-US" b="1" u="sng" dirty="0">
                <a:cs typeface="Arial" panose="020B0604020202020204" pitchFamily="34" charset="0"/>
              </a:rPr>
              <a:t>sincerely</a:t>
            </a:r>
            <a:r>
              <a:rPr lang="en-US" dirty="0">
                <a:cs typeface="Arial" panose="020B0604020202020204" pitchFamily="34" charset="0"/>
              </a:rPr>
              <a:t> want a beard, or I </a:t>
            </a:r>
            <a:r>
              <a:rPr lang="en-US" b="1" u="sng" dirty="0">
                <a:cs typeface="Arial" panose="020B0604020202020204" pitchFamily="34" charset="0"/>
              </a:rPr>
              <a:t>sincerely</a:t>
            </a:r>
            <a:r>
              <a:rPr lang="en-US" b="1" dirty="0">
                <a:cs typeface="Arial" panose="020B0604020202020204" pitchFamily="34" charset="0"/>
              </a:rPr>
              <a:t> </a:t>
            </a:r>
            <a:r>
              <a:rPr lang="en-US" dirty="0">
                <a:cs typeface="Arial" panose="020B0604020202020204" pitchFamily="34" charset="0"/>
              </a:rPr>
              <a:t>do not want to cut my hair, or I </a:t>
            </a:r>
            <a:r>
              <a:rPr lang="en-US" b="1" u="sng" dirty="0">
                <a:cs typeface="Arial" panose="020B0604020202020204" pitchFamily="34" charset="0"/>
              </a:rPr>
              <a:t>sincerely</a:t>
            </a:r>
            <a:r>
              <a:rPr lang="en-US" b="1" dirty="0">
                <a:cs typeface="Arial" panose="020B0604020202020204" pitchFamily="34" charset="0"/>
              </a:rPr>
              <a:t> </a:t>
            </a:r>
            <a:r>
              <a:rPr lang="en-US" dirty="0">
                <a:cs typeface="Arial" panose="020B0604020202020204" pitchFamily="34" charset="0"/>
              </a:rPr>
              <a:t>do not want the flu vaccine</a:t>
            </a:r>
          </a:p>
          <a:p>
            <a:pPr marL="0" indent="284163">
              <a:buNone/>
            </a:pPr>
            <a:r>
              <a:rPr lang="en-US" dirty="0">
                <a:cs typeface="Arial" panose="020B0604020202020204" pitchFamily="34" charset="0"/>
              </a:rPr>
              <a:t>3) Sincerity is congruence between religious belief and practice </a:t>
            </a:r>
          </a:p>
          <a:p>
            <a:pPr marL="0" indent="284163">
              <a:buNone/>
            </a:pPr>
            <a:endParaRPr lang="en-US" sz="1000" dirty="0">
              <a:cs typeface="Arial" panose="020B0604020202020204" pitchFamily="34" charset="0"/>
            </a:endParaRPr>
          </a:p>
          <a:p>
            <a:pPr marL="972820" lvl="3" indent="0">
              <a:lnSpc>
                <a:spcPct val="100000"/>
              </a:lnSpc>
              <a:spcBef>
                <a:spcPts val="0"/>
              </a:spcBef>
              <a:buNone/>
            </a:pPr>
            <a:endParaRPr lang="en-US" sz="2400" dirty="0"/>
          </a:p>
          <a:p>
            <a:pPr marL="0" lvl="3" indent="0">
              <a:lnSpc>
                <a:spcPct val="100000"/>
              </a:lnSpc>
              <a:spcBef>
                <a:spcPts val="0"/>
              </a:spcBef>
              <a:buNone/>
            </a:pPr>
            <a:r>
              <a:rPr lang="en-US" sz="2400" dirty="0"/>
              <a:t>The RA Interview Questionnaire is a great tool to help determine sincerity. Although OTJAG cautions that no chaplain or commander may mandate its use, OTJAG concurs it is the preferred TTP to determine religious basis and sincerity. </a:t>
            </a:r>
          </a:p>
        </p:txBody>
      </p:sp>
    </p:spTree>
    <p:extLst>
      <p:ext uri="{BB962C8B-B14F-4D97-AF65-F5344CB8AC3E}">
        <p14:creationId xmlns:p14="http://schemas.microsoft.com/office/powerpoint/2010/main" val="3800921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pPr/>
              <a:t>15</a:t>
            </a:fld>
            <a:endParaRPr lang="en-US"/>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a:xfrm>
            <a:off x="259882" y="558100"/>
            <a:ext cx="6987940" cy="269875"/>
          </a:xfrm>
        </p:spPr>
        <p:txBody>
          <a:bodyPr/>
          <a:lstStyle/>
          <a:p>
            <a:r>
              <a:rPr lang="en-US" dirty="0"/>
              <a:t>Proponency Assistant Directorate / Army Office of the Chief of Chaplains</a:t>
            </a:r>
          </a:p>
          <a:p>
            <a:endParaRPr lang="en-US" dirty="0"/>
          </a:p>
        </p:txBody>
      </p:sp>
      <p:sp>
        <p:nvSpPr>
          <p:cNvPr id="6" name="Title 5"/>
          <p:cNvSpPr>
            <a:spLocks noGrp="1"/>
          </p:cNvSpPr>
          <p:nvPr>
            <p:ph type="title"/>
          </p:nvPr>
        </p:nvSpPr>
        <p:spPr/>
        <p:txBody>
          <a:bodyPr/>
          <a:lstStyle/>
          <a:p>
            <a:r>
              <a:rPr lang="en-US" sz="3100" dirty="0"/>
              <a:t>Sincerity of Belief</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84693"/>
          </a:xfrm>
          <a:prstGeom prst="rect">
            <a:avLst/>
          </a:prstGeom>
          <a:solidFill>
            <a:srgbClr val="FFC000"/>
          </a:solidFill>
          <a:ln>
            <a:solidFill>
              <a:schemeClr val="tx1"/>
            </a:solidFill>
          </a:ln>
        </p:spPr>
        <p:txBody>
          <a:bodyPr wrap="square" lIns="91440" tIns="45720" rIns="91440" bIns="45720" rtlCol="0" anchor="t">
            <a:spAutoFit/>
          </a:bodyPr>
          <a:lstStyle/>
          <a:p>
            <a:endParaRPr lang="en-US" sz="1250" dirty="0">
              <a:latin typeface="US Army Light" panose="020B0506030202020204" pitchFamily="34" charset="0"/>
            </a:endParaRPr>
          </a:p>
        </p:txBody>
      </p:sp>
      <p:sp>
        <p:nvSpPr>
          <p:cNvPr id="10" name="Content Placeholder 1">
            <a:extLst>
              <a:ext uri="{FF2B5EF4-FFF2-40B4-BE49-F238E27FC236}">
                <a16:creationId xmlns:a16="http://schemas.microsoft.com/office/drawing/2014/main" id="{DBE5D04D-4AE5-49A5-818F-68F16B44CAB9}"/>
              </a:ext>
            </a:extLst>
          </p:cNvPr>
          <p:cNvSpPr txBox="1">
            <a:spLocks/>
          </p:cNvSpPr>
          <p:nvPr/>
        </p:nvSpPr>
        <p:spPr>
          <a:xfrm>
            <a:off x="0" y="1135475"/>
            <a:ext cx="9144000" cy="52309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Arial" panose="020B0604020202020204" pitchFamily="34" charset="0"/>
              </a:rPr>
              <a:t>A Soldier demonstrates indicators of sincerity or insincerity</a:t>
            </a:r>
          </a:p>
          <a:p>
            <a:pPr marL="0" indent="284163">
              <a:buNone/>
            </a:pPr>
            <a:r>
              <a:rPr lang="en-US" dirty="0">
                <a:cs typeface="Arial" panose="020B0604020202020204" pitchFamily="34" charset="0"/>
              </a:rPr>
              <a:t>1) Possible Indicators vs. Discriminators of Sincerity of Belief</a:t>
            </a:r>
          </a:p>
          <a:p>
            <a:pPr marL="914400" lvl="1" indent="-342900"/>
            <a:r>
              <a:rPr lang="en-US" sz="2400" dirty="0">
                <a:cs typeface="Arial" panose="020B0604020202020204" pitchFamily="34" charset="0"/>
              </a:rPr>
              <a:t>Understanding of the religion, teachings, and faith practices</a:t>
            </a:r>
          </a:p>
          <a:p>
            <a:pPr marL="914400" lvl="1" indent="-342900"/>
            <a:r>
              <a:rPr lang="en-US" sz="2400" dirty="0">
                <a:cs typeface="Arial" panose="020B0604020202020204" pitchFamily="34" charset="0"/>
              </a:rPr>
              <a:t>Activity in a religious community</a:t>
            </a:r>
          </a:p>
          <a:p>
            <a:pPr marL="914400" lvl="1" indent="-342900"/>
            <a:r>
              <a:rPr lang="en-US" sz="2400" dirty="0">
                <a:cs typeface="Arial" panose="020B0604020202020204" pitchFamily="34" charset="0"/>
              </a:rPr>
              <a:t>Longevity of belief/practice</a:t>
            </a:r>
          </a:p>
          <a:p>
            <a:pPr marL="914400" lvl="1" indent="-342900"/>
            <a:r>
              <a:rPr lang="en-US" sz="2400" dirty="0">
                <a:cs typeface="Arial" panose="020B0604020202020204" pitchFamily="34" charset="0"/>
              </a:rPr>
              <a:t>Whole of Life impact (consistency w/ expressed religious belief)</a:t>
            </a:r>
          </a:p>
          <a:p>
            <a:pPr marL="0" indent="284163">
              <a:buNone/>
            </a:pPr>
            <a:r>
              <a:rPr lang="en-US" dirty="0">
                <a:cs typeface="Arial" panose="020B0604020202020204" pitchFamily="34" charset="0"/>
              </a:rPr>
              <a:t>2) The more the practice appears within the claimed religion, the more clearly it demonstrates </a:t>
            </a:r>
            <a:r>
              <a:rPr lang="en-US" b="1" dirty="0">
                <a:cs typeface="Arial" panose="020B0604020202020204" pitchFamily="34" charset="0"/>
              </a:rPr>
              <a:t>sincerity of belief</a:t>
            </a:r>
            <a:r>
              <a:rPr lang="en-US" dirty="0">
                <a:cs typeface="Arial" panose="020B0604020202020204" pitchFamily="34" charset="0"/>
              </a:rPr>
              <a:t>. </a:t>
            </a:r>
          </a:p>
          <a:p>
            <a:pPr marL="0" indent="284163">
              <a:buNone/>
            </a:pPr>
            <a:r>
              <a:rPr lang="en-US" dirty="0">
                <a:cs typeface="Arial" panose="020B0604020202020204" pitchFamily="34" charset="0"/>
              </a:rPr>
              <a:t>3) However, RFRA and the </a:t>
            </a:r>
            <a:r>
              <a:rPr lang="en-US" b="1" dirty="0">
                <a:cs typeface="Arial" panose="020B0604020202020204" pitchFamily="34" charset="0"/>
              </a:rPr>
              <a:t>individual</a:t>
            </a:r>
            <a:r>
              <a:rPr lang="en-US" dirty="0">
                <a:cs typeface="Arial" panose="020B0604020202020204" pitchFamily="34" charset="0"/>
              </a:rPr>
              <a:t> person’s sincere religious belief remains the legal standard, and </a:t>
            </a:r>
            <a:r>
              <a:rPr lang="en-US" b="1" dirty="0">
                <a:cs typeface="Arial" panose="020B0604020202020204" pitchFamily="34" charset="0"/>
              </a:rPr>
              <a:t>not commonly held practices and mainstream beliefs</a:t>
            </a:r>
            <a:r>
              <a:rPr lang="en-US" dirty="0">
                <a:cs typeface="Arial" panose="020B0604020202020204" pitchFamily="34" charset="0"/>
              </a:rPr>
              <a:t>.</a:t>
            </a:r>
          </a:p>
          <a:p>
            <a:pPr marL="0" indent="284163">
              <a:buNone/>
            </a:pPr>
            <a:endParaRPr lang="en-US" dirty="0">
              <a:cs typeface="Arial" panose="020B0604020202020204" pitchFamily="34" charset="0"/>
            </a:endParaRPr>
          </a:p>
          <a:p>
            <a:pPr marL="972820" lvl="3" indent="0">
              <a:lnSpc>
                <a:spcPct val="100000"/>
              </a:lnSpc>
              <a:spcBef>
                <a:spcPts val="0"/>
              </a:spcBef>
              <a:buNone/>
            </a:pPr>
            <a:endParaRPr lang="en-US" sz="2400" dirty="0"/>
          </a:p>
        </p:txBody>
      </p:sp>
    </p:spTree>
    <p:extLst>
      <p:ext uri="{BB962C8B-B14F-4D97-AF65-F5344CB8AC3E}">
        <p14:creationId xmlns:p14="http://schemas.microsoft.com/office/powerpoint/2010/main" val="344717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latin typeface="Arial" panose="020B0604020202020204" pitchFamily="34" charset="0"/>
                <a:cs typeface="Arial" panose="020B0604020202020204" pitchFamily="34" charset="0"/>
              </a:rPr>
              <a:t>Practical Exercise</a:t>
            </a:r>
          </a:p>
        </p:txBody>
      </p:sp>
      <p:sp>
        <p:nvSpPr>
          <p:cNvPr id="7" name="TextBox 6"/>
          <p:cNvSpPr txBox="1"/>
          <p:nvPr/>
        </p:nvSpPr>
        <p:spPr>
          <a:xfrm>
            <a:off x="212725" y="968160"/>
            <a:ext cx="8843140" cy="563231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You sister BN UMT brings you some of their chaplain interview memos to review and get your advice if they are correct. Review the following examples and determine: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Is there a </a:t>
            </a:r>
            <a:r>
              <a:rPr lang="en-US" b="1" dirty="0">
                <a:latin typeface="Arial" panose="020B0604020202020204" pitchFamily="34" charset="0"/>
                <a:cs typeface="Arial" panose="020B0604020202020204" pitchFamily="34" charset="0"/>
              </a:rPr>
              <a:t>religious</a:t>
            </a:r>
            <a:r>
              <a:rPr lang="en-US" dirty="0">
                <a:latin typeface="Arial" panose="020B0604020202020204" pitchFamily="34" charset="0"/>
                <a:cs typeface="Arial" panose="020B0604020202020204" pitchFamily="34" charset="0"/>
              </a:rPr>
              <a:t> basis for the request?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What is the origin of the belief system - Is the </a:t>
            </a:r>
            <a:r>
              <a:rPr lang="en-US" b="1" dirty="0">
                <a:latin typeface="Arial" panose="020B0604020202020204" pitchFamily="34" charset="0"/>
                <a:cs typeface="Arial" panose="020B0604020202020204" pitchFamily="34" charset="0"/>
              </a:rPr>
              <a:t>source of the belief transcendent</a:t>
            </a:r>
            <a:r>
              <a:rPr lang="en-US"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Is the requesting belief driving the practice a stand-alone belief, or is it </a:t>
            </a:r>
            <a:r>
              <a:rPr lang="en-US" b="1" dirty="0">
                <a:latin typeface="Arial" panose="020B0604020202020204" pitchFamily="34" charset="0"/>
                <a:cs typeface="Arial" panose="020B0604020202020204" pitchFamily="34" charset="0"/>
              </a:rPr>
              <a:t>part of a larger belief system</a:t>
            </a:r>
            <a:r>
              <a:rPr lang="en-US"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Is it a cultural belief, personal philosophy, or preference instead?</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Is this a </a:t>
            </a:r>
            <a:r>
              <a:rPr lang="en-US" b="1" dirty="0">
                <a:latin typeface="Arial" panose="020B0604020202020204" pitchFamily="34" charset="0"/>
                <a:cs typeface="Arial" panose="020B0604020202020204" pitchFamily="34" charset="0"/>
              </a:rPr>
              <a:t>sincere belief</a:t>
            </a:r>
            <a:r>
              <a:rPr lang="en-US"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What are the </a:t>
            </a:r>
            <a:r>
              <a:rPr lang="en-US" b="1" dirty="0">
                <a:latin typeface="Arial" panose="020B0604020202020204" pitchFamily="34" charset="0"/>
                <a:cs typeface="Arial" panose="020B0604020202020204" pitchFamily="34" charset="0"/>
              </a:rPr>
              <a:t>indicators</a:t>
            </a:r>
            <a:r>
              <a:rPr lang="en-US" dirty="0">
                <a:latin typeface="Arial" panose="020B0604020202020204" pitchFamily="34" charset="0"/>
                <a:cs typeface="Arial" panose="020B0604020202020204" pitchFamily="34" charset="0"/>
              </a:rPr>
              <a:t> for sincerity?  </a:t>
            </a:r>
            <a:r>
              <a:rPr lang="en-US" b="1" dirty="0">
                <a:latin typeface="Arial" panose="020B0604020202020204" pitchFamily="34" charset="0"/>
                <a:cs typeface="Arial" panose="020B0604020202020204" pitchFamily="34" charset="0"/>
              </a:rPr>
              <a:t>Indicators</a:t>
            </a:r>
            <a:r>
              <a:rPr lang="en-US" dirty="0">
                <a:latin typeface="Arial" panose="020B0604020202020204" pitchFamily="34" charset="0"/>
                <a:cs typeface="Arial" panose="020B0604020202020204" pitchFamily="34" charset="0"/>
              </a:rPr>
              <a:t> for insincerity?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How is the requestor’s practices and way of life </a:t>
            </a:r>
            <a:r>
              <a:rPr lang="en-US" b="1" dirty="0">
                <a:latin typeface="Arial" panose="020B0604020202020204" pitchFamily="34" charset="0"/>
                <a:cs typeface="Arial" panose="020B0604020202020204" pitchFamily="34" charset="0"/>
              </a:rPr>
              <a:t>congruent</a:t>
            </a:r>
            <a:r>
              <a:rPr lang="en-US" dirty="0">
                <a:latin typeface="Arial" panose="020B0604020202020204" pitchFamily="34" charset="0"/>
                <a:cs typeface="Arial" panose="020B0604020202020204" pitchFamily="34" charset="0"/>
              </a:rPr>
              <a:t> with the belief system.</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Does the policy (uniform, vaccine, etc.) impact their free exercise of religion</a:t>
            </a:r>
            <a:r>
              <a:rPr lang="en-US" dirty="0">
                <a:latin typeface="Arial" panose="020B0604020202020204" pitchFamily="34" charset="0"/>
                <a:cs typeface="Arial" panose="020B0604020202020204" pitchFamily="34" charset="0"/>
              </a:rPr>
              <a:t>?  If so, </a:t>
            </a:r>
            <a:r>
              <a:rPr lang="en-US" b="1" dirty="0">
                <a:latin typeface="Arial" panose="020B0604020202020204" pitchFamily="34" charset="0"/>
                <a:cs typeface="Arial" panose="020B0604020202020204" pitchFamily="34" charset="0"/>
              </a:rPr>
              <a:t>how</a:t>
            </a:r>
            <a:r>
              <a:rPr lang="en-US"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fontAlgn="base"/>
            <a:r>
              <a:rPr lang="en-US" dirty="0">
                <a:latin typeface="Arial" panose="020B0604020202020204" pitchFamily="34" charset="0"/>
                <a:cs typeface="Arial" panose="020B0604020202020204" pitchFamily="34" charset="0"/>
              </a:rPr>
              <a:t>Does the interviewing chaplain summarize the interview? If so, does s/he: ​</a:t>
            </a:r>
          </a:p>
          <a:p>
            <a:pPr marL="285750" indent="-285750" fontAlgn="base">
              <a:buFont typeface="Arial" panose="020B0604020202020204" pitchFamily="34" charset="0"/>
              <a:buChar char="•"/>
            </a:pPr>
            <a:r>
              <a:rPr lang="en-US" dirty="0">
                <a:latin typeface="Arial" panose="020B0604020202020204" pitchFamily="34" charset="0"/>
                <a:cs typeface="Arial" panose="020B0604020202020204" pitchFamily="34" charset="0"/>
              </a:rPr>
              <a:t>address the religious nature of the request? ​</a:t>
            </a:r>
          </a:p>
          <a:p>
            <a:pPr marL="285750" indent="-285750" fontAlgn="base">
              <a:buFont typeface="Arial" panose="020B0604020202020204" pitchFamily="34" charset="0"/>
              <a:buChar char="•"/>
            </a:pPr>
            <a:r>
              <a:rPr lang="en-US" dirty="0">
                <a:latin typeface="Arial" panose="020B0604020202020204" pitchFamily="34" charset="0"/>
                <a:cs typeface="Arial" panose="020B0604020202020204" pitchFamily="34" charset="0"/>
              </a:rPr>
              <a:t>address the sincerity of belief?​</a:t>
            </a:r>
          </a:p>
          <a:p>
            <a:pPr fontAlgn="base"/>
            <a:r>
              <a:rPr lang="en-US" dirty="0">
                <a:latin typeface="Arial" panose="020B0604020202020204" pitchFamily="34" charset="0"/>
                <a:cs typeface="Arial" panose="020B0604020202020204" pitchFamily="34" charset="0"/>
              </a:rPr>
              <a:t>​</a:t>
            </a:r>
          </a:p>
          <a:p>
            <a:pPr fontAlgn="base"/>
            <a:r>
              <a:rPr lang="en-US" dirty="0">
                <a:latin typeface="Arial" panose="020B0604020202020204" pitchFamily="34" charset="0"/>
                <a:cs typeface="Arial" panose="020B0604020202020204" pitchFamily="34" charset="0"/>
              </a:rPr>
              <a:t>Per the law and policy </a:t>
            </a:r>
            <a:r>
              <a:rPr lang="en-US" i="1" dirty="0">
                <a:latin typeface="Arial" panose="020B0604020202020204" pitchFamily="34" charset="0"/>
                <a:cs typeface="Arial" panose="020B0604020202020204" pitchFamily="34" charset="0"/>
              </a:rPr>
              <a:t>religion </a:t>
            </a:r>
            <a:r>
              <a:rPr lang="en-US" dirty="0">
                <a:latin typeface="Arial" panose="020B0604020202020204" pitchFamily="34" charset="0"/>
                <a:cs typeface="Arial" panose="020B0604020202020204" pitchFamily="34" charset="0"/>
              </a:rPr>
              <a:t>criteria, is the chaplain's memorandum accurate? </a:t>
            </a:r>
          </a:p>
        </p:txBody>
      </p:sp>
      <p:sp>
        <p:nvSpPr>
          <p:cNvPr id="3" name="AutoShape 2" descr="https://powerpoint.dod.online.office365.us/pods/GetClipboardImage.ashx?Id=903cf890-12f5-4f38-80d6-8d4b593cef33&amp;DC=GX3&amp;pkey=99da2c7f-9cfd-4571-955c-669d309a3d43&amp;wdwaccluster=GX3"/>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powerpoint.dod.online.office365.us/pods/GetClipboardImage.ashx?Id=903cf890-12f5-4f38-80d6-8d4b593cef33&amp;DC=GX3&amp;pkey=99da2c7f-9cfd-4571-955c-669d309a3d43&amp;wdwaccluster=GX3"/>
          <p:cNvSpPr>
            <a:spLocks noChangeAspect="1" noChangeArrowheads="1"/>
          </p:cNvSpPr>
          <p:nvPr/>
        </p:nvSpPr>
        <p:spPr bwMode="auto">
          <a:xfrm>
            <a:off x="36512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powerpoint.dod.online.office365.us/pods/GetClipboardImage.ashx?Id=05aabf7e-6584-4d50-a9e9-f81453fb78be&amp;DC=GX3&amp;pkey=b8bb58b0-5c42-4b24-80b2-4f37deed71e4&amp;wdwaccluster=GX3"/>
          <p:cNvSpPr>
            <a:spLocks noChangeAspect="1" noChangeArrowheads="1"/>
          </p:cNvSpPr>
          <p:nvPr/>
        </p:nvSpPr>
        <p:spPr bwMode="auto">
          <a:xfrm>
            <a:off x="517525" y="1603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https://powerpoint.dod.online.office365.us/pods/GetClipboardImage.ashx?Id=d8a8849c-15f4-400b-b60b-c8bd373b7efc&amp;DC=GX3&amp;pkey=2311c2af-bb35-4c74-834b-7bf94da2aa45&amp;wdwaccluster=GX3"/>
          <p:cNvSpPr>
            <a:spLocks noChangeAspect="1" noChangeArrowheads="1"/>
          </p:cNvSpPr>
          <p:nvPr/>
        </p:nvSpPr>
        <p:spPr bwMode="auto">
          <a:xfrm>
            <a:off x="669925" y="3127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110817"/>
            <a:ext cx="6987940" cy="584238"/>
          </a:xfrm>
        </p:spPr>
        <p:txBody>
          <a:bodyPr>
            <a:noAutofit/>
          </a:bodyPr>
          <a:lstStyle/>
          <a:p>
            <a:r>
              <a:rPr lang="en-US" sz="2400" b="1" dirty="0">
                <a:latin typeface="Arial" panose="020B0604020202020204" pitchFamily="34" charset="0"/>
                <a:cs typeface="Arial" panose="020B0604020202020204" pitchFamily="34" charset="0"/>
              </a:rPr>
              <a:t>Practical Exercise: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Example 1 – SSG Ham </a:t>
            </a:r>
            <a:r>
              <a:rPr lang="en-US" sz="2400" b="1" dirty="0" err="1">
                <a:latin typeface="Arial" panose="020B0604020202020204" pitchFamily="34" charset="0"/>
                <a:cs typeface="Arial" panose="020B0604020202020204" pitchFamily="34" charset="0"/>
              </a:rPr>
              <a:t>Mersmash</a:t>
            </a:r>
            <a:endParaRPr lang="en-US" sz="2400" b="1" dirty="0">
              <a:latin typeface="Arial" panose="020B0604020202020204" pitchFamily="34" charset="0"/>
              <a:cs typeface="Arial" panose="020B0604020202020204" pitchFamily="34" charset="0"/>
            </a:endParaRPr>
          </a:p>
        </p:txBody>
      </p:sp>
      <p:sp>
        <p:nvSpPr>
          <p:cNvPr id="16" name="Rectangle 2">
            <a:extLst>
              <a:ext uri="{FF2B5EF4-FFF2-40B4-BE49-F238E27FC236}">
                <a16:creationId xmlns:a16="http://schemas.microsoft.com/office/drawing/2014/main" id="{468760A6-E7CB-4F20-B76F-9EE7A8A4819D}"/>
              </a:ext>
            </a:extLst>
          </p:cNvPr>
          <p:cNvSpPr>
            <a:spLocks noChangeArrowheads="1"/>
          </p:cNvSpPr>
          <p:nvPr/>
        </p:nvSpPr>
        <p:spPr bwMode="auto">
          <a:xfrm>
            <a:off x="96715" y="955532"/>
            <a:ext cx="89154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6350" eaLnBrk="0" fontAlgn="base" hangingPunct="0">
              <a:spcBef>
                <a:spcPct val="0"/>
              </a:spcBef>
              <a:spcAft>
                <a:spcPct val="0"/>
              </a:spcAft>
              <a:tabLst>
                <a:tab pos="668338" algn="l"/>
              </a:tabLst>
              <a:defRPr>
                <a:solidFill>
                  <a:schemeClr val="tx1"/>
                </a:solidFill>
                <a:latin typeface="Arial" panose="020B0604020202020204" pitchFamily="34" charset="0"/>
              </a:defRPr>
            </a:lvl1pPr>
            <a:lvl2pPr eaLnBrk="0" fontAlgn="base" hangingPunct="0">
              <a:spcBef>
                <a:spcPct val="0"/>
              </a:spcBef>
              <a:spcAft>
                <a:spcPct val="0"/>
              </a:spcAft>
              <a:tabLst>
                <a:tab pos="668338" algn="l"/>
              </a:tabLst>
              <a:defRPr>
                <a:solidFill>
                  <a:schemeClr val="tx1"/>
                </a:solidFill>
                <a:latin typeface="Arial" panose="020B0604020202020204" pitchFamily="34" charset="0"/>
              </a:defRPr>
            </a:lvl2pPr>
            <a:lvl3pPr eaLnBrk="0" fontAlgn="base" hangingPunct="0">
              <a:spcBef>
                <a:spcPct val="0"/>
              </a:spcBef>
              <a:spcAft>
                <a:spcPct val="0"/>
              </a:spcAft>
              <a:tabLst>
                <a:tab pos="668338" algn="l"/>
              </a:tabLst>
              <a:defRPr>
                <a:solidFill>
                  <a:schemeClr val="tx1"/>
                </a:solidFill>
                <a:latin typeface="Arial" panose="020B0604020202020204" pitchFamily="34" charset="0"/>
              </a:defRPr>
            </a:lvl3pPr>
            <a:lvl4pPr eaLnBrk="0" fontAlgn="base" hangingPunct="0">
              <a:spcBef>
                <a:spcPct val="0"/>
              </a:spcBef>
              <a:spcAft>
                <a:spcPct val="0"/>
              </a:spcAft>
              <a:tabLst>
                <a:tab pos="668338" algn="l"/>
              </a:tabLst>
              <a:defRPr>
                <a:solidFill>
                  <a:schemeClr val="tx1"/>
                </a:solidFill>
                <a:latin typeface="Arial" panose="020B0604020202020204" pitchFamily="34" charset="0"/>
              </a:defRPr>
            </a:lvl4pPr>
            <a:lvl5pPr eaLnBrk="0" fontAlgn="base" hangingPunct="0">
              <a:spcBef>
                <a:spcPct val="0"/>
              </a:spcBef>
              <a:spcAft>
                <a:spcPct val="0"/>
              </a:spcAft>
              <a:tabLst>
                <a:tab pos="668338" algn="l"/>
              </a:tabLst>
              <a:defRPr>
                <a:solidFill>
                  <a:schemeClr val="tx1"/>
                </a:solidFill>
                <a:latin typeface="Arial" panose="020B0604020202020204" pitchFamily="34" charset="0"/>
              </a:defRPr>
            </a:lvl5pPr>
            <a:lvl6pPr eaLnBrk="0" fontAlgn="base" hangingPunct="0">
              <a:spcBef>
                <a:spcPct val="0"/>
              </a:spcBef>
              <a:spcAft>
                <a:spcPct val="0"/>
              </a:spcAft>
              <a:tabLst>
                <a:tab pos="668338" algn="l"/>
              </a:tabLst>
              <a:defRPr>
                <a:solidFill>
                  <a:schemeClr val="tx1"/>
                </a:solidFill>
                <a:latin typeface="Arial" panose="020B0604020202020204" pitchFamily="34" charset="0"/>
              </a:defRPr>
            </a:lvl6pPr>
            <a:lvl7pPr eaLnBrk="0" fontAlgn="base" hangingPunct="0">
              <a:spcBef>
                <a:spcPct val="0"/>
              </a:spcBef>
              <a:spcAft>
                <a:spcPct val="0"/>
              </a:spcAft>
              <a:tabLst>
                <a:tab pos="668338" algn="l"/>
              </a:tabLst>
              <a:defRPr>
                <a:solidFill>
                  <a:schemeClr val="tx1"/>
                </a:solidFill>
                <a:latin typeface="Arial" panose="020B0604020202020204" pitchFamily="34" charset="0"/>
              </a:defRPr>
            </a:lvl7pPr>
            <a:lvl8pPr eaLnBrk="0" fontAlgn="base" hangingPunct="0">
              <a:spcBef>
                <a:spcPct val="0"/>
              </a:spcBef>
              <a:spcAft>
                <a:spcPct val="0"/>
              </a:spcAft>
              <a:tabLst>
                <a:tab pos="668338" algn="l"/>
              </a:tabLst>
              <a:defRPr>
                <a:solidFill>
                  <a:schemeClr val="tx1"/>
                </a:solidFill>
                <a:latin typeface="Arial" panose="020B0604020202020204" pitchFamily="34" charset="0"/>
              </a:defRPr>
            </a:lvl8pPr>
            <a:lvl9pPr eaLnBrk="0" fontAlgn="base" hangingPunct="0">
              <a:spcBef>
                <a:spcPct val="0"/>
              </a:spcBef>
              <a:spcAft>
                <a:spcPct val="0"/>
              </a:spcAft>
              <a:tabLst>
                <a:tab pos="668338" algn="l"/>
              </a:tabLst>
              <a:defRPr>
                <a:solidFill>
                  <a:schemeClr val="tx1"/>
                </a:solidFill>
                <a:latin typeface="Arial" panose="020B0604020202020204" pitchFamily="34" charset="0"/>
              </a:defRPr>
            </a:lvl9pPr>
          </a:lstStyle>
          <a:p>
            <a:pPr indent="0"/>
            <a:r>
              <a:rPr kumimoji="0" lang="en-US" altLang="en-US" b="0" i="0" u="none" strike="noStrike" cap="none" normalizeH="0" baseline="0" dirty="0">
                <a:ln>
                  <a:noFill/>
                </a:ln>
                <a:solidFill>
                  <a:schemeClr val="tx1"/>
                </a:solidFill>
                <a:effectLst/>
                <a:ea typeface="Arial" panose="020B0604020202020204" pitchFamily="34" charset="0"/>
              </a:rPr>
              <a:t>1. I request a religious accommodation to wear a beard in accordance with AR 670-1 uniform and grooming standards, and per my sincere individual connection with the Divine </a:t>
            </a:r>
            <a:r>
              <a:rPr kumimoji="0" lang="en-US" altLang="en-US" b="0" i="1" u="none" strike="noStrike" cap="none" normalizeH="0" baseline="0" dirty="0" err="1">
                <a:ln>
                  <a:noFill/>
                </a:ln>
                <a:solidFill>
                  <a:schemeClr val="tx1"/>
                </a:solidFill>
                <a:effectLst/>
                <a:ea typeface="Arial" panose="020B0604020202020204" pitchFamily="34" charset="0"/>
              </a:rPr>
              <a:t>Aesir</a:t>
            </a:r>
            <a:r>
              <a:rPr kumimoji="0" lang="en-US" altLang="en-US" b="0" i="0" u="none" strike="noStrike" cap="none" normalizeH="0" baseline="0" dirty="0">
                <a:ln>
                  <a:noFill/>
                </a:ln>
                <a:solidFill>
                  <a:schemeClr val="tx1"/>
                </a:solidFill>
                <a:effectLst/>
                <a:ea typeface="Arial" panose="020B0604020202020204" pitchFamily="34" charset="0"/>
              </a:rPr>
              <a:t> (Nordic pantheon), and especially Odin, the All-Father.  </a:t>
            </a:r>
            <a:endParaRPr kumimoji="0" lang="en-US" altLang="en-US" b="0" i="0" u="none" strike="noStrike" cap="none" normalizeH="0" baseline="0" dirty="0">
              <a:ln>
                <a:noFill/>
              </a:ln>
              <a:solidFill>
                <a:schemeClr val="tx1"/>
              </a:solidFill>
              <a:effectLst/>
            </a:endParaRPr>
          </a:p>
          <a:p>
            <a:pPr lvl="0" indent="0"/>
            <a:endParaRPr lang="en-US" altLang="en-US" dirty="0"/>
          </a:p>
          <a:p>
            <a:pPr lvl="0" indent="0"/>
            <a:r>
              <a:rPr kumimoji="0" lang="en-US" altLang="en-US" b="0" i="0" u="none" strike="noStrike" cap="none" normalizeH="0" baseline="0" dirty="0">
                <a:ln>
                  <a:noFill/>
                </a:ln>
                <a:solidFill>
                  <a:schemeClr val="tx1"/>
                </a:solidFill>
                <a:effectLst/>
                <a:ea typeface="Arial" panose="020B0604020202020204" pitchFamily="34" charset="0"/>
              </a:rPr>
              <a:t>2. This request is based on my Norse Pagan religious practice. The Norse gods speak to me. When I was 18 and first discovered </a:t>
            </a:r>
            <a:r>
              <a:rPr kumimoji="0" lang="en-US" altLang="en-US" b="0" i="1" u="none" strike="noStrike" cap="none" normalizeH="0" baseline="0" dirty="0">
                <a:ln>
                  <a:noFill/>
                </a:ln>
                <a:solidFill>
                  <a:schemeClr val="tx1"/>
                </a:solidFill>
                <a:effectLst/>
                <a:ea typeface="Arial" panose="020B0604020202020204" pitchFamily="34" charset="0"/>
              </a:rPr>
              <a:t>Asatru</a:t>
            </a:r>
            <a:r>
              <a:rPr kumimoji="0" lang="en-US" altLang="en-US" b="0" i="0" u="none" strike="noStrike" cap="none" normalizeH="0" baseline="0" dirty="0">
                <a:ln>
                  <a:noFill/>
                </a:ln>
                <a:solidFill>
                  <a:schemeClr val="tx1"/>
                </a:solidFill>
                <a:effectLst/>
                <a:ea typeface="Arial" panose="020B0604020202020204" pitchFamily="34" charset="0"/>
              </a:rPr>
              <a:t> (Nordic name for “Nordic Paganism”), it felt like I was discovering the name for something I'd always felt. The Norse gods' example guides me and makes me strive to be a better person and a better Soldier. Despite this, I was initially hesitant to reveal my religion in the Army for fear of persecution. Following my </a:t>
            </a:r>
            <a:r>
              <a:rPr lang="en-US" altLang="en-US" dirty="0">
                <a:ea typeface="Arial" panose="020B0604020202020204" pitchFamily="34" charset="0"/>
              </a:rPr>
              <a:t>2022 deployment</a:t>
            </a:r>
            <a:r>
              <a:rPr kumimoji="0" lang="en-US" altLang="en-US" b="0" i="0" u="none" strike="noStrike" cap="none" normalizeH="0" baseline="0" dirty="0">
                <a:ln>
                  <a:noFill/>
                </a:ln>
                <a:solidFill>
                  <a:schemeClr val="tx1"/>
                </a:solidFill>
                <a:effectLst/>
                <a:ea typeface="Arial" panose="020B0604020202020204" pitchFamily="34" charset="0"/>
              </a:rPr>
              <a:t>, I saw that the Army was dedicated to acceptance of all religions, so I began speaking to my chaplain about requesting accommodation. </a:t>
            </a:r>
          </a:p>
          <a:p>
            <a:pPr marR="0" lvl="0" indent="0" algn="l" defTabSz="914400" rtl="0" eaLnBrk="0" fontAlgn="base" latinLnBrk="0" hangingPunct="0">
              <a:spcBef>
                <a:spcPct val="0"/>
              </a:spcBef>
              <a:spcAft>
                <a:spcPct val="0"/>
              </a:spcAft>
              <a:buClrTx/>
              <a:buSzTx/>
              <a:tabLst>
                <a:tab pos="668338" algn="l"/>
              </a:tabLst>
            </a:pPr>
            <a:endParaRPr kumimoji="0" lang="en-US" altLang="en-US" b="0" i="0" u="none" strike="noStrike" cap="none" normalizeH="0" baseline="0" dirty="0">
              <a:ln>
                <a:noFill/>
              </a:ln>
              <a:solidFill>
                <a:schemeClr val="tx1"/>
              </a:solidFill>
              <a:effectLst/>
              <a:ea typeface="Arial" panose="020B0604020202020204" pitchFamily="34" charset="0"/>
            </a:endParaRPr>
          </a:p>
          <a:p>
            <a:pPr marR="0" lvl="0" indent="0" algn="l" defTabSz="914400" rtl="0" eaLnBrk="0" fontAlgn="base" latinLnBrk="0" hangingPunct="0">
              <a:spcBef>
                <a:spcPct val="0"/>
              </a:spcBef>
              <a:spcAft>
                <a:spcPct val="0"/>
              </a:spcAft>
              <a:buClrTx/>
              <a:buSzTx/>
              <a:tabLst>
                <a:tab pos="668338" algn="l"/>
              </a:tabLst>
            </a:pPr>
            <a:r>
              <a:rPr kumimoji="0" lang="en-US" altLang="en-US" b="0" i="0" u="none" strike="noStrike" cap="none" normalizeH="0" baseline="0" dirty="0">
                <a:ln>
                  <a:noFill/>
                </a:ln>
                <a:solidFill>
                  <a:schemeClr val="tx1"/>
                </a:solidFill>
                <a:effectLst/>
                <a:ea typeface="Arial" panose="020B0604020202020204" pitchFamily="34" charset="0"/>
              </a:rPr>
              <a:t>3. All the Norse gods are described as having beards, except for the gender-fluid Loki. Norse </a:t>
            </a:r>
            <a:r>
              <a:rPr kumimoji="0" lang="en-US" altLang="en-US" b="0" i="1" u="none" strike="noStrike" cap="none" normalizeH="0" baseline="0" dirty="0">
                <a:ln>
                  <a:noFill/>
                </a:ln>
                <a:solidFill>
                  <a:schemeClr val="tx1"/>
                </a:solidFill>
                <a:effectLst/>
                <a:ea typeface="Arial" panose="020B0604020202020204" pitchFamily="34" charset="0"/>
              </a:rPr>
              <a:t>Eddas</a:t>
            </a:r>
            <a:r>
              <a:rPr kumimoji="0" lang="en-US" altLang="en-US" b="0" i="0" u="none" strike="noStrike" cap="none" normalizeH="0" baseline="0" dirty="0">
                <a:ln>
                  <a:noFill/>
                </a:ln>
                <a:solidFill>
                  <a:schemeClr val="tx1"/>
                </a:solidFill>
                <a:effectLst/>
                <a:ea typeface="Arial" panose="020B0604020202020204" pitchFamily="34" charset="0"/>
              </a:rPr>
              <a:t> (1000-year-old heroic poems) describe Loki as being a liar, a coward, and having no honor. In Norse texts, such as the </a:t>
            </a:r>
            <a:r>
              <a:rPr kumimoji="0" lang="en-US" altLang="en-US" b="0" i="1" u="none" strike="noStrike" cap="none" normalizeH="0" baseline="0" dirty="0" err="1">
                <a:ln>
                  <a:noFill/>
                </a:ln>
                <a:solidFill>
                  <a:schemeClr val="tx1"/>
                </a:solidFill>
                <a:effectLst/>
                <a:ea typeface="Arial" panose="020B0604020202020204" pitchFamily="34" charset="0"/>
              </a:rPr>
              <a:t>Havamal</a:t>
            </a:r>
            <a:r>
              <a:rPr kumimoji="0" lang="en-US" altLang="en-US" b="0" i="0" u="none" strike="noStrike" cap="none" normalizeH="0" baseline="0" dirty="0">
                <a:ln>
                  <a:noFill/>
                </a:ln>
                <a:solidFill>
                  <a:schemeClr val="tx1"/>
                </a:solidFill>
                <a:effectLst/>
                <a:ea typeface="Arial" panose="020B0604020202020204" pitchFamily="34" charset="0"/>
              </a:rPr>
              <a:t> (Words of the High One [Odin]) beards are a symbol of manhood, honor, warrior-ethos, and closeness with the gods. I can not expect my prayers to reach </a:t>
            </a:r>
            <a:r>
              <a:rPr lang="en-US" altLang="en-US" dirty="0">
                <a:ea typeface="Arial" panose="020B0604020202020204" pitchFamily="34" charset="0"/>
              </a:rPr>
              <a:t>the All-Father or even </a:t>
            </a:r>
            <a:r>
              <a:rPr kumimoji="0" lang="en-US" altLang="en-US" b="0" i="0" u="none" strike="noStrike" cap="none" normalizeH="0" baseline="0" dirty="0">
                <a:ln>
                  <a:noFill/>
                </a:ln>
                <a:solidFill>
                  <a:schemeClr val="tx1"/>
                </a:solidFill>
                <a:effectLst/>
                <a:ea typeface="Arial" panose="020B0604020202020204" pitchFamily="34" charset="0"/>
              </a:rPr>
              <a:t>pass into Valhalla without a beard. </a:t>
            </a:r>
            <a:endParaRPr lang="en-US" altLang="en-US" dirty="0">
              <a:ea typeface="Arial" panose="020B0604020202020204" pitchFamily="34" charset="0"/>
            </a:endParaRPr>
          </a:p>
          <a:p>
            <a:pPr marL="0" marR="0" lvl="0" indent="6350" algn="l" defTabSz="914400" rtl="0" eaLnBrk="0" fontAlgn="base" latinLnBrk="0" hangingPunct="0">
              <a:spcBef>
                <a:spcPct val="0"/>
              </a:spcBef>
              <a:spcAft>
                <a:spcPct val="0"/>
              </a:spcAft>
              <a:buClrTx/>
              <a:buSzTx/>
              <a:buFontTx/>
              <a:buChar char="•"/>
              <a:tabLst>
                <a:tab pos="668338" algn="l"/>
              </a:tabLst>
            </a:pPr>
            <a:endParaRPr kumimoji="0" lang="en-US" altLang="en-US" b="0" i="0" u="none" strike="noStrike" cap="none" normalizeH="0" baseline="0" dirty="0">
              <a:ln>
                <a:noFill/>
              </a:ln>
              <a:solidFill>
                <a:schemeClr val="tx1"/>
              </a:solidFill>
              <a:effectLst/>
              <a:ea typeface="Arial" panose="020B0604020202020204" pitchFamily="34" charset="0"/>
            </a:endParaRPr>
          </a:p>
        </p:txBody>
      </p:sp>
    </p:spTree>
    <p:extLst>
      <p:ext uri="{BB962C8B-B14F-4D97-AF65-F5344CB8AC3E}">
        <p14:creationId xmlns:p14="http://schemas.microsoft.com/office/powerpoint/2010/main" val="386796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365" y="943234"/>
            <a:ext cx="8830236" cy="2585323"/>
          </a:xfrm>
          <a:prstGeom prst="rect">
            <a:avLst/>
          </a:prstGeom>
        </p:spPr>
        <p:txBody>
          <a:bodyPr wrap="square">
            <a:spAutoFit/>
          </a:bodyPr>
          <a:lstStyle/>
          <a:p>
            <a:pPr fontAlgn="base"/>
            <a:r>
              <a:rPr lang="en-US" dirty="0">
                <a:solidFill>
                  <a:srgbClr val="000000"/>
                </a:solidFill>
                <a:latin typeface="Arial" panose="020B0604020202020204" pitchFamily="34" charset="0"/>
              </a:rPr>
              <a:t>1. On 01 NOV 22, I conducted an in-person interview with SSG </a:t>
            </a:r>
            <a:r>
              <a:rPr lang="en-US" sz="1800" dirty="0">
                <a:latin typeface="Arial" panose="020B0604020202020204" pitchFamily="34" charset="0"/>
                <a:cs typeface="Arial" panose="020B0604020202020204" pitchFamily="34" charset="0"/>
              </a:rPr>
              <a:t>Ham </a:t>
            </a:r>
            <a:r>
              <a:rPr lang="en-US" sz="1800" dirty="0" err="1">
                <a:latin typeface="Arial" panose="020B0604020202020204" pitchFamily="34" charset="0"/>
                <a:cs typeface="Arial" panose="020B0604020202020204" pitchFamily="34" charset="0"/>
              </a:rPr>
              <a:t>Mersmash</a:t>
            </a:r>
            <a:r>
              <a:rPr lang="en-US" sz="1800" dirty="0">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rPr>
              <a:t>regarding his request for religious accommodation.​</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2. SSG </a:t>
            </a:r>
            <a:r>
              <a:rPr lang="en-US" dirty="0" err="1">
                <a:solidFill>
                  <a:srgbClr val="000000"/>
                </a:solidFill>
                <a:latin typeface="Arial" panose="020B0604020202020204" pitchFamily="34" charset="0"/>
              </a:rPr>
              <a:t>Mersmash</a:t>
            </a:r>
            <a:r>
              <a:rPr lang="en-US" dirty="0">
                <a:solidFill>
                  <a:srgbClr val="000000"/>
                </a:solidFill>
                <a:latin typeface="Arial" panose="020B0604020202020204" pitchFamily="34" charset="0"/>
              </a:rPr>
              <a:t> requests a religious accommodation to wear a beard.  </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3. SSG </a:t>
            </a:r>
            <a:r>
              <a:rPr lang="en-US" dirty="0" err="1">
                <a:solidFill>
                  <a:srgbClr val="000000"/>
                </a:solidFill>
                <a:latin typeface="Arial" panose="020B0604020202020204" pitchFamily="34" charset="0"/>
              </a:rPr>
              <a:t>Mersmash</a:t>
            </a:r>
            <a:r>
              <a:rPr lang="en-US" dirty="0">
                <a:solidFill>
                  <a:srgbClr val="000000"/>
                </a:solidFill>
                <a:latin typeface="Arial" panose="020B0604020202020204" pitchFamily="34" charset="0"/>
              </a:rPr>
              <a:t> was very nice to speak with. We both like college sports. I think he needs his request accommodated because he is an important member of the unit.</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4. I recommend approval for SSG </a:t>
            </a:r>
            <a:r>
              <a:rPr lang="en-US" dirty="0" err="1">
                <a:solidFill>
                  <a:srgbClr val="000000"/>
                </a:solidFill>
                <a:latin typeface="Arial" panose="020B0604020202020204" pitchFamily="34" charset="0"/>
              </a:rPr>
              <a:t>Mersmash’s</a:t>
            </a:r>
            <a:r>
              <a:rPr lang="en-US" dirty="0">
                <a:solidFill>
                  <a:srgbClr val="000000"/>
                </a:solidFill>
                <a:latin typeface="Arial" panose="020B0604020202020204" pitchFamily="34" charset="0"/>
              </a:rPr>
              <a:t> request.</a:t>
            </a:r>
            <a:endParaRPr lang="en-US" dirty="0">
              <a:solidFill>
                <a:srgbClr val="000000"/>
              </a:solidFill>
              <a:latin typeface="Segoe UI" panose="020B0502040204020203" pitchFamily="34" charset="0"/>
            </a:endParaRPr>
          </a:p>
        </p:txBody>
      </p:sp>
      <p:sp>
        <p:nvSpPr>
          <p:cNvPr id="6" name="Rectangle 5"/>
          <p:cNvSpPr/>
          <p:nvPr/>
        </p:nvSpPr>
        <p:spPr>
          <a:xfrm>
            <a:off x="161365" y="112237"/>
            <a:ext cx="7736542" cy="830997"/>
          </a:xfrm>
          <a:prstGeom prst="rect">
            <a:avLst/>
          </a:prstGeom>
        </p:spPr>
        <p:txBody>
          <a:bodyPr wrap="square">
            <a:spAutoFit/>
          </a:bodyPr>
          <a:lstStyle/>
          <a:p>
            <a:r>
              <a:rPr lang="en-US" sz="2400" b="1" dirty="0">
                <a:solidFill>
                  <a:schemeClr val="bg1"/>
                </a:solidFill>
                <a:latin typeface="Arial" panose="020B0604020202020204" pitchFamily="34" charset="0"/>
              </a:rPr>
              <a:t>Interviewing Chaplains Memo </a:t>
            </a:r>
          </a:p>
          <a:p>
            <a:r>
              <a:rPr lang="en-US" sz="2400" b="1" dirty="0">
                <a:solidFill>
                  <a:schemeClr val="bg1"/>
                </a:solidFill>
                <a:latin typeface="Arial" panose="020B0604020202020204" pitchFamily="34" charset="0"/>
              </a:rPr>
              <a:t>Example 1 – SSG </a:t>
            </a:r>
            <a:r>
              <a:rPr lang="en-US" sz="2400" b="1" dirty="0">
                <a:solidFill>
                  <a:schemeClr val="bg1"/>
                </a:solidFill>
                <a:latin typeface="Arial" panose="020B0604020202020204" pitchFamily="34" charset="0"/>
                <a:cs typeface="Arial" panose="020B0604020202020204" pitchFamily="34" charset="0"/>
              </a:rPr>
              <a:t>Ham </a:t>
            </a:r>
            <a:r>
              <a:rPr lang="en-US" sz="2400" b="1" dirty="0" err="1">
                <a:solidFill>
                  <a:schemeClr val="bg1"/>
                </a:solidFill>
                <a:latin typeface="Arial" panose="020B0604020202020204" pitchFamily="34" charset="0"/>
                <a:cs typeface="Arial" panose="020B0604020202020204" pitchFamily="34" charset="0"/>
              </a:rPr>
              <a:t>Mersmash</a:t>
            </a:r>
            <a:r>
              <a:rPr lang="en-US" sz="2400" b="1" dirty="0">
                <a:solidFill>
                  <a:schemeClr val="bg1"/>
                </a:solidFill>
                <a:latin typeface="Arial" panose="020B0604020202020204" pitchFamily="34" charset="0"/>
                <a:cs typeface="Arial" panose="020B0604020202020204" pitchFamily="34" charset="0"/>
              </a:rPr>
              <a:t> </a:t>
            </a:r>
            <a:r>
              <a:rPr lang="en-US" sz="2400" b="1" dirty="0">
                <a:solidFill>
                  <a:schemeClr val="bg1"/>
                </a:solidFill>
                <a:latin typeface="Arial" panose="020B0604020202020204" pitchFamily="34" charset="0"/>
              </a:rPr>
              <a:t>​</a:t>
            </a:r>
            <a:endParaRPr lang="en-US" sz="2400" b="1" dirty="0">
              <a:solidFill>
                <a:schemeClr val="bg1"/>
              </a:solidFill>
            </a:endParaRPr>
          </a:p>
        </p:txBody>
      </p:sp>
    </p:spTree>
    <p:extLst>
      <p:ext uri="{BB962C8B-B14F-4D97-AF65-F5344CB8AC3E}">
        <p14:creationId xmlns:p14="http://schemas.microsoft.com/office/powerpoint/2010/main" val="2456835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165902"/>
            <a:ext cx="6987940" cy="584238"/>
          </a:xfrm>
        </p:spPr>
        <p:txBody>
          <a:bodyPr>
            <a:noAutofit/>
          </a:bodyPr>
          <a:lstStyle/>
          <a:p>
            <a:r>
              <a:rPr lang="en-US" sz="2400" b="1" dirty="0">
                <a:latin typeface="Arial" panose="020B0604020202020204" pitchFamily="34" charset="0"/>
                <a:cs typeface="Arial" panose="020B0604020202020204" pitchFamily="34" charset="0"/>
              </a:rPr>
              <a:t>Practical Exercise: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Example 2 – SFC Zara </a:t>
            </a:r>
            <a:r>
              <a:rPr lang="en-US" sz="2400" b="1" dirty="0" err="1">
                <a:latin typeface="Arial" panose="020B0604020202020204" pitchFamily="34" charset="0"/>
                <a:cs typeface="Arial" panose="020B0604020202020204" pitchFamily="34" charset="0"/>
              </a:rPr>
              <a:t>Thustra</a:t>
            </a:r>
            <a:endParaRPr lang="en-US" sz="2400" b="1" dirty="0">
              <a:latin typeface="Arial" panose="020B0604020202020204" pitchFamily="34" charset="0"/>
              <a:cs typeface="Arial" panose="020B0604020202020204" pitchFamily="34" charset="0"/>
            </a:endParaRPr>
          </a:p>
        </p:txBody>
      </p:sp>
      <p:sp>
        <p:nvSpPr>
          <p:cNvPr id="7" name="TextBox 6"/>
          <p:cNvSpPr txBox="1"/>
          <p:nvPr/>
        </p:nvSpPr>
        <p:spPr>
          <a:xfrm>
            <a:off x="2" y="953265"/>
            <a:ext cx="9143999" cy="563231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 I request religious accommodation to wear a head covering similar to a Muslim hijab.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 I do not believe in god. I believe in the truth that nothing matters, that there is nothing above the ceiling of humanity, and that in the end you will be nothing.  We call ourselves modern Nihilists, but you may know us as “secular humanists.” Nihilists believe in what the philosopher Nietzsche taught, and we exercise the “will to power.” I believe that I am the </a:t>
            </a:r>
            <a:r>
              <a:rPr lang="en-US" i="1" dirty="0">
                <a:latin typeface="Arial" panose="020B0604020202020204" pitchFamily="34" charset="0"/>
                <a:cs typeface="Arial" panose="020B0604020202020204" pitchFamily="34" charset="0"/>
              </a:rPr>
              <a:t>Uber Mensch</a:t>
            </a:r>
            <a:r>
              <a:rPr lang="en-US" dirty="0">
                <a:latin typeface="Arial" panose="020B0604020202020204" pitchFamily="34" charset="0"/>
                <a:cs typeface="Arial" panose="020B0604020202020204" pitchFamily="34" charset="0"/>
              </a:rPr>
              <a:t>, the </a:t>
            </a:r>
            <a:r>
              <a:rPr lang="en-US" i="1" dirty="0">
                <a:latin typeface="Arial" panose="020B0604020202020204" pitchFamily="34" charset="0"/>
                <a:cs typeface="Arial" panose="020B0604020202020204" pitchFamily="34" charset="0"/>
              </a:rPr>
              <a:t>Super Person, </a:t>
            </a:r>
            <a:r>
              <a:rPr lang="en-US" dirty="0">
                <a:latin typeface="Arial" panose="020B0604020202020204" pitchFamily="34" charset="0"/>
                <a:cs typeface="Arial" panose="020B0604020202020204" pitchFamily="34" charset="0"/>
              </a:rPr>
              <a:t>and therefore can self-determine what I wear on my body.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3. To understand what is meant by Nihilism and what it means to be a modern Nihilist, you must first understand what it is not. In fact, there is no evidence for any gods, therefore no reason to believe in any of them. While we do celebrate Satan as a literary figure, we just see that symbolically as the unbowed will in the face of the oppressor god. Nihilists see this as a secular symbol, and simply a call to action to not remain idle in the shadow of injustice and oppression.</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4. Muslims should not be the only ones to get to wear a head scarf. It is a symbol of a woman’s power under her restraint. Nihilists believe what we want to, and no one can tell us how to practice our secular humanism and therefore what to wear. I prefer to wear a head scarf to demonstrate the sanctity and inviolability of my body as my temple. </a:t>
            </a:r>
          </a:p>
        </p:txBody>
      </p:sp>
    </p:spTree>
    <p:extLst>
      <p:ext uri="{BB962C8B-B14F-4D97-AF65-F5344CB8AC3E}">
        <p14:creationId xmlns:p14="http://schemas.microsoft.com/office/powerpoint/2010/main" val="178474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
            <a:extLst>
              <a:ext uri="{FF2B5EF4-FFF2-40B4-BE49-F238E27FC236}">
                <a16:creationId xmlns:a16="http://schemas.microsoft.com/office/drawing/2014/main" id="{667DEA56-5B1A-448D-AE08-E36A92B7F50B}"/>
              </a:ext>
            </a:extLst>
          </p:cNvPr>
          <p:cNvSpPr txBox="1">
            <a:spLocks/>
          </p:cNvSpPr>
          <p:nvPr/>
        </p:nvSpPr>
        <p:spPr>
          <a:xfrm>
            <a:off x="0" y="1094901"/>
            <a:ext cx="9453366" cy="555701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1370" lvl="2" indent="-285750">
              <a:lnSpc>
                <a:spcPct val="150000"/>
              </a:lnSpc>
              <a:spcBef>
                <a:spcPts val="0"/>
              </a:spcBef>
            </a:pPr>
            <a:r>
              <a:rPr lang="en-US" sz="2400" dirty="0"/>
              <a:t>AR 600-20 directs RA Process and Authorities</a:t>
            </a:r>
          </a:p>
          <a:p>
            <a:pPr marL="801370" lvl="2" indent="-285750">
              <a:lnSpc>
                <a:spcPct val="150000"/>
              </a:lnSpc>
              <a:spcBef>
                <a:spcPts val="0"/>
              </a:spcBef>
            </a:pPr>
            <a:r>
              <a:rPr lang="en-US" sz="2400" dirty="0"/>
              <a:t>Chaplains are the Command Team’s religion SME</a:t>
            </a:r>
          </a:p>
          <a:p>
            <a:pPr marL="801370" lvl="2" indent="-285750">
              <a:lnSpc>
                <a:spcPct val="150000"/>
              </a:lnSpc>
              <a:spcBef>
                <a:spcPts val="0"/>
              </a:spcBef>
            </a:pPr>
            <a:r>
              <a:rPr lang="en-US" sz="2400" dirty="0"/>
              <a:t>RFRA is the RA Standard</a:t>
            </a:r>
          </a:p>
          <a:p>
            <a:pPr marL="801370" lvl="2" indent="-285750">
              <a:lnSpc>
                <a:spcPct val="150000"/>
              </a:lnSpc>
              <a:spcBef>
                <a:spcPts val="0"/>
              </a:spcBef>
            </a:pPr>
            <a:r>
              <a:rPr lang="en-US" sz="2400" dirty="0"/>
              <a:t>Legal and Regulatory Foundation</a:t>
            </a:r>
          </a:p>
          <a:p>
            <a:pPr marL="801370" lvl="2" indent="-285750">
              <a:lnSpc>
                <a:spcPct val="150000"/>
              </a:lnSpc>
              <a:spcBef>
                <a:spcPts val="0"/>
              </a:spcBef>
            </a:pPr>
            <a:r>
              <a:rPr lang="en-US" sz="2400" dirty="0"/>
              <a:t>Religion</a:t>
            </a:r>
          </a:p>
          <a:p>
            <a:pPr marL="801370" lvl="2" indent="-285750">
              <a:lnSpc>
                <a:spcPct val="150000"/>
              </a:lnSpc>
              <a:spcBef>
                <a:spcPts val="0"/>
              </a:spcBef>
            </a:pPr>
            <a:r>
              <a:rPr lang="en-US" sz="2400" dirty="0"/>
              <a:t>Sincerity</a:t>
            </a:r>
          </a:p>
          <a:p>
            <a:pPr marL="801370" lvl="2" indent="-285750">
              <a:lnSpc>
                <a:spcPct val="150000"/>
              </a:lnSpc>
              <a:spcBef>
                <a:spcPts val="0"/>
              </a:spcBef>
            </a:pPr>
            <a:r>
              <a:rPr lang="en-US" sz="2400" dirty="0"/>
              <a:t>RA Decision Authorities</a:t>
            </a:r>
          </a:p>
          <a:p>
            <a:pPr marL="515620" lvl="2" indent="0">
              <a:lnSpc>
                <a:spcPct val="150000"/>
              </a:lnSpc>
              <a:spcBef>
                <a:spcPts val="0"/>
              </a:spcBef>
              <a:buNone/>
            </a:pPr>
            <a:endParaRPr lang="en-US" sz="2400" dirty="0"/>
          </a:p>
          <a:p>
            <a:pPr marL="801370" lvl="2" indent="-285750">
              <a:lnSpc>
                <a:spcPct val="150000"/>
              </a:lnSpc>
              <a:spcBef>
                <a:spcPts val="0"/>
              </a:spcBef>
            </a:pPr>
            <a:endParaRPr lang="en-US" sz="2400" dirty="0"/>
          </a:p>
        </p:txBody>
      </p:sp>
      <p:sp>
        <p:nvSpPr>
          <p:cNvPr id="3" name="Slide Number Placeholder 2"/>
          <p:cNvSpPr>
            <a:spLocks noGrp="1"/>
          </p:cNvSpPr>
          <p:nvPr>
            <p:ph type="sldNum" sz="quarter" idx="12"/>
          </p:nvPr>
        </p:nvSpPr>
        <p:spPr/>
        <p:txBody>
          <a:bodyPr/>
          <a:lstStyle/>
          <a:p>
            <a:fld id="{486883CC-8FE0-48B2-AFDD-ECB6A95AA855}" type="slidenum">
              <a:rPr lang="en-US" smtClean="0"/>
              <a:pPr/>
              <a:t>2</a:t>
            </a:fld>
            <a:endParaRPr lang="en-US"/>
          </a:p>
        </p:txBody>
      </p:sp>
      <p:sp>
        <p:nvSpPr>
          <p:cNvPr id="4" name="Footer Placeholder 3"/>
          <p:cNvSpPr>
            <a:spLocks noGrp="1"/>
          </p:cNvSpPr>
          <p:nvPr>
            <p:ph type="ftr" sz="quarter" idx="4294967295"/>
          </p:nvPr>
        </p:nvSpPr>
        <p:spPr/>
        <p:txBody>
          <a:bodyPr/>
          <a:lstStyle/>
          <a:p>
            <a:r>
              <a:rPr lang="en-US"/>
              <a:t>UNCLASSIFIED // PRE-DECISIONAL // FOUO</a:t>
            </a:r>
          </a:p>
        </p:txBody>
      </p:sp>
      <p:sp>
        <p:nvSpPr>
          <p:cNvPr id="6" name="Title 5"/>
          <p:cNvSpPr>
            <a:spLocks noGrp="1"/>
          </p:cNvSpPr>
          <p:nvPr>
            <p:ph type="title"/>
          </p:nvPr>
        </p:nvSpPr>
        <p:spPr/>
        <p:txBody>
          <a:bodyPr/>
          <a:lstStyle/>
          <a:p>
            <a:r>
              <a:rPr lang="en-US" dirty="0"/>
              <a:t>AGENDA</a:t>
            </a:r>
          </a:p>
        </p:txBody>
      </p:sp>
      <p:sp>
        <p:nvSpPr>
          <p:cNvPr id="2" name="Text Placeholder 1"/>
          <p:cNvSpPr>
            <a:spLocks noGrp="1"/>
          </p:cNvSpPr>
          <p:nvPr>
            <p:ph type="body" sz="quarter" idx="16"/>
          </p:nvPr>
        </p:nvSpPr>
        <p:spPr>
          <a:xfrm>
            <a:off x="259882" y="558100"/>
            <a:ext cx="7133976" cy="269875"/>
          </a:xfrm>
        </p:spPr>
        <p:txBody>
          <a:bodyPr/>
          <a:lstStyle/>
          <a:p>
            <a:r>
              <a:rPr lang="en-US" dirty="0"/>
              <a:t>Proponency Assistant Directorate / Army Office of the Chief of Chaplains</a:t>
            </a:r>
          </a:p>
        </p:txBody>
      </p:sp>
    </p:spTree>
    <p:extLst>
      <p:ext uri="{BB962C8B-B14F-4D97-AF65-F5344CB8AC3E}">
        <p14:creationId xmlns:p14="http://schemas.microsoft.com/office/powerpoint/2010/main" val="3462872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365" y="943234"/>
            <a:ext cx="8830236" cy="3139321"/>
          </a:xfrm>
          <a:prstGeom prst="rect">
            <a:avLst/>
          </a:prstGeom>
        </p:spPr>
        <p:txBody>
          <a:bodyPr wrap="square">
            <a:spAutoFit/>
          </a:bodyPr>
          <a:lstStyle/>
          <a:p>
            <a:pPr indent="233363" fontAlgn="base">
              <a:buAutoNum type="arabicPeriod"/>
            </a:pPr>
            <a:r>
              <a:rPr lang="en-US" dirty="0">
                <a:solidFill>
                  <a:srgbClr val="000000"/>
                </a:solidFill>
                <a:latin typeface="Arial" panose="020B0604020202020204" pitchFamily="34" charset="0"/>
              </a:rPr>
              <a:t>On 17 JAN 23, I conducted an in-person interview with SFC Zara </a:t>
            </a:r>
            <a:r>
              <a:rPr lang="en-US" dirty="0" err="1">
                <a:solidFill>
                  <a:srgbClr val="000000"/>
                </a:solidFill>
                <a:latin typeface="Arial" panose="020B0604020202020204" pitchFamily="34" charset="0"/>
              </a:rPr>
              <a:t>Thustra</a:t>
            </a:r>
            <a:r>
              <a:rPr lang="en-US" dirty="0">
                <a:solidFill>
                  <a:srgbClr val="000000"/>
                </a:solidFill>
                <a:latin typeface="Arial" panose="020B0604020202020204" pitchFamily="34" charset="0"/>
              </a:rPr>
              <a:t> regarding her request for religious accommodation.​</a:t>
            </a:r>
          </a:p>
          <a:p>
            <a:pPr fontAlgn="base"/>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2. SFC </a:t>
            </a:r>
            <a:r>
              <a:rPr lang="en-US" dirty="0" err="1">
                <a:solidFill>
                  <a:srgbClr val="000000"/>
                </a:solidFill>
                <a:latin typeface="Arial" panose="020B0604020202020204" pitchFamily="34" charset="0"/>
              </a:rPr>
              <a:t>Thustra</a:t>
            </a:r>
            <a:r>
              <a:rPr lang="en-US" dirty="0">
                <a:solidFill>
                  <a:srgbClr val="000000"/>
                </a:solidFill>
                <a:latin typeface="Arial" panose="020B0604020202020204" pitchFamily="34" charset="0"/>
              </a:rPr>
              <a:t> requests a religious accommodation to wear a head covering  under Army Regulation (AR) 600-20, para. 5-6.​</a:t>
            </a:r>
          </a:p>
          <a:p>
            <a:pPr fontAlgn="base"/>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3. SFC </a:t>
            </a:r>
            <a:r>
              <a:rPr lang="en-US" dirty="0" err="1">
                <a:solidFill>
                  <a:srgbClr val="000000"/>
                </a:solidFill>
                <a:latin typeface="Arial" panose="020B0604020202020204" pitchFamily="34" charset="0"/>
              </a:rPr>
              <a:t>Thustra’s</a:t>
            </a:r>
            <a:r>
              <a:rPr lang="en-US" dirty="0">
                <a:solidFill>
                  <a:srgbClr val="000000"/>
                </a:solidFill>
                <a:latin typeface="Arial" panose="020B0604020202020204" pitchFamily="34" charset="0"/>
              </a:rPr>
              <a:t> request is religious.  </a:t>
            </a:r>
          </a:p>
          <a:p>
            <a:pPr fontAlgn="base"/>
            <a:r>
              <a:rPr lang="en-US" dirty="0">
                <a:solidFill>
                  <a:srgbClr val="000000"/>
                </a:solidFill>
                <a:latin typeface="Arial" panose="020B0604020202020204" pitchFamily="34" charset="0"/>
              </a:rPr>
              <a:t> ​</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4. SFC </a:t>
            </a:r>
            <a:r>
              <a:rPr lang="en-US" dirty="0" err="1">
                <a:solidFill>
                  <a:srgbClr val="000000"/>
                </a:solidFill>
                <a:latin typeface="Arial" panose="020B0604020202020204" pitchFamily="34" charset="0"/>
              </a:rPr>
              <a:t>Thustra</a:t>
            </a:r>
            <a:r>
              <a:rPr lang="en-US" dirty="0">
                <a:solidFill>
                  <a:srgbClr val="000000"/>
                </a:solidFill>
                <a:latin typeface="Arial" panose="020B0604020202020204" pitchFamily="34" charset="0"/>
              </a:rPr>
              <a:t> has visited my office many times, and often corners me before command and staff and in the motor pool. She is very sincere about wanting to wear a head scarf.</a:t>
            </a:r>
            <a:endParaRPr lang="en-US" dirty="0">
              <a:solidFill>
                <a:srgbClr val="000000"/>
              </a:solidFill>
              <a:latin typeface="Segoe UI" panose="020B0502040204020203" pitchFamily="34" charset="0"/>
            </a:endParaRPr>
          </a:p>
        </p:txBody>
      </p:sp>
      <p:sp>
        <p:nvSpPr>
          <p:cNvPr id="6" name="Rectangle 5"/>
          <p:cNvSpPr/>
          <p:nvPr/>
        </p:nvSpPr>
        <p:spPr>
          <a:xfrm>
            <a:off x="161365" y="167926"/>
            <a:ext cx="8184776" cy="830997"/>
          </a:xfrm>
          <a:prstGeom prst="rect">
            <a:avLst/>
          </a:prstGeom>
        </p:spPr>
        <p:txBody>
          <a:bodyPr wrap="square">
            <a:spAutoFit/>
          </a:bodyPr>
          <a:lstStyle/>
          <a:p>
            <a:r>
              <a:rPr lang="en-US" sz="2400" b="1" dirty="0">
                <a:solidFill>
                  <a:schemeClr val="bg1"/>
                </a:solidFill>
                <a:latin typeface="Arial" panose="020B0604020202020204" pitchFamily="34" charset="0"/>
              </a:rPr>
              <a:t>Interviewing Chaplains Memo </a:t>
            </a:r>
          </a:p>
          <a:p>
            <a:r>
              <a:rPr lang="en-US" sz="2400" b="1" dirty="0">
                <a:solidFill>
                  <a:schemeClr val="bg1"/>
                </a:solidFill>
                <a:latin typeface="Arial" panose="020B0604020202020204" pitchFamily="34" charset="0"/>
              </a:rPr>
              <a:t>Example 2 – SFC Zara </a:t>
            </a:r>
            <a:r>
              <a:rPr lang="en-US" sz="2400" b="1" dirty="0" err="1">
                <a:solidFill>
                  <a:schemeClr val="bg1"/>
                </a:solidFill>
                <a:latin typeface="Arial" panose="020B0604020202020204" pitchFamily="34" charset="0"/>
              </a:rPr>
              <a:t>Thustra</a:t>
            </a:r>
            <a:endParaRPr lang="en-US" sz="2400" b="1" dirty="0">
              <a:solidFill>
                <a:schemeClr val="bg1"/>
              </a:solidFill>
            </a:endParaRPr>
          </a:p>
        </p:txBody>
      </p:sp>
    </p:spTree>
    <p:extLst>
      <p:ext uri="{BB962C8B-B14F-4D97-AF65-F5344CB8AC3E}">
        <p14:creationId xmlns:p14="http://schemas.microsoft.com/office/powerpoint/2010/main" val="4125631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220172"/>
            <a:ext cx="6987940" cy="584238"/>
          </a:xfrm>
        </p:spPr>
        <p:txBody>
          <a:bodyPr>
            <a:noAutofit/>
          </a:bodyPr>
          <a:lstStyle/>
          <a:p>
            <a:r>
              <a:rPr lang="en-US" sz="2400" b="1" dirty="0">
                <a:latin typeface="Arial" panose="020B0604020202020204" pitchFamily="34" charset="0"/>
                <a:cs typeface="Arial" panose="020B0604020202020204" pitchFamily="34" charset="0"/>
              </a:rPr>
              <a:t>Practical Exercise: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Example 3 – 1LT Jayden Manchester-United</a:t>
            </a:r>
          </a:p>
        </p:txBody>
      </p:sp>
      <p:sp>
        <p:nvSpPr>
          <p:cNvPr id="7" name="TextBox 6"/>
          <p:cNvSpPr txBox="1"/>
          <p:nvPr/>
        </p:nvSpPr>
        <p:spPr>
          <a:xfrm>
            <a:off x="2" y="1005517"/>
            <a:ext cx="9143999" cy="5632311"/>
          </a:xfrm>
          <a:prstGeom prst="rect">
            <a:avLst/>
          </a:prstGeom>
          <a:noFill/>
        </p:spPr>
        <p:txBody>
          <a:bodyPr wrap="square" rtlCol="0">
            <a:spAutoFit/>
          </a:bodyPr>
          <a:lstStyle/>
          <a:p>
            <a:pPr algn="l"/>
            <a:r>
              <a:rPr lang="en-US" b="0" i="0" u="none" strike="noStrike" baseline="0" dirty="0">
                <a:solidFill>
                  <a:srgbClr val="060606"/>
                </a:solidFill>
                <a:latin typeface="Arial" panose="020B0604020202020204" pitchFamily="34" charset="0"/>
                <a:cs typeface="Arial" panose="020B0604020202020204" pitchFamily="34" charset="0"/>
              </a:rPr>
              <a:t>1. I request a religious accommodation for Army Regulation (AR) 670-1 standards to</a:t>
            </a:r>
          </a:p>
          <a:p>
            <a:pPr algn="l"/>
            <a:r>
              <a:rPr lang="en-US" b="0" i="0" u="none" strike="noStrike" baseline="0" dirty="0">
                <a:solidFill>
                  <a:srgbClr val="060606"/>
                </a:solidFill>
                <a:latin typeface="Arial" panose="020B0604020202020204" pitchFamily="34" charset="0"/>
                <a:cs typeface="Arial" panose="020B0604020202020204" pitchFamily="34" charset="0"/>
              </a:rPr>
              <a:t>wear a beard based on my Presbyterian Christian faith as contained in Scripture and the early Church Fathers.</a:t>
            </a:r>
          </a:p>
          <a:p>
            <a:pPr algn="l"/>
            <a:endParaRPr lang="en-US" dirty="0">
              <a:solidFill>
                <a:srgbClr val="060606"/>
              </a:solidFill>
              <a:latin typeface="Arial" panose="020B0604020202020204" pitchFamily="34" charset="0"/>
              <a:cs typeface="Arial" panose="020B0604020202020204" pitchFamily="34" charset="0"/>
            </a:endParaRPr>
          </a:p>
          <a:p>
            <a:r>
              <a:rPr lang="en-US" b="0" i="0" u="none" strike="noStrike" baseline="0" dirty="0">
                <a:solidFill>
                  <a:srgbClr val="060606"/>
                </a:solidFill>
                <a:latin typeface="Arial" panose="020B0604020202020204" pitchFamily="34" charset="0"/>
                <a:cs typeface="Arial" panose="020B0604020202020204" pitchFamily="34" charset="0"/>
              </a:rPr>
              <a:t>2</a:t>
            </a:r>
            <a:r>
              <a:rPr lang="en-US" b="0" i="0" u="none" strike="noStrike" baseline="0" dirty="0">
                <a:solidFill>
                  <a:srgbClr val="080808"/>
                </a:solidFill>
                <a:latin typeface="Arial" panose="020B0604020202020204" pitchFamily="34" charset="0"/>
                <a:cs typeface="Arial" panose="020B0604020202020204" pitchFamily="34" charset="0"/>
              </a:rPr>
              <a:t>. Sacred Scripture supports beard wear: Genesis 1:26-28; Leviticus 19:27; 2 Samuel 10:4-5; Ezra 9:3; </a:t>
            </a:r>
            <a:r>
              <a:rPr lang="pl-PL" b="0" i="0" u="none" strike="noStrike" baseline="0" dirty="0">
                <a:solidFill>
                  <a:srgbClr val="080808"/>
                </a:solidFill>
                <a:latin typeface="Arial" panose="020B0604020202020204" pitchFamily="34" charset="0"/>
                <a:cs typeface="Arial" panose="020B0604020202020204" pitchFamily="34" charset="0"/>
              </a:rPr>
              <a:t>Isaiah 15:2; Jeremiah 41:5.</a:t>
            </a:r>
            <a:r>
              <a:rPr lang="en-US" b="0" i="0" u="none" strike="noStrike" baseline="0" dirty="0">
                <a:solidFill>
                  <a:srgbClr val="080808"/>
                </a:solidFill>
                <a:latin typeface="Arial" panose="020B0604020202020204" pitchFamily="34" charset="0"/>
                <a:cs typeface="Arial" panose="020B0604020202020204" pitchFamily="34" charset="0"/>
              </a:rPr>
              <a:t> Church father </a:t>
            </a:r>
            <a:r>
              <a:rPr lang="en-US" spc="5" dirty="0">
                <a:solidFill>
                  <a:srgbClr val="0A0A0A"/>
                </a:solidFill>
                <a:latin typeface="Arial" panose="020B0604020202020204" pitchFamily="34" charset="0"/>
                <a:ea typeface="Times New Roman" panose="02020603050405020304" pitchFamily="18" charset="0"/>
                <a:cs typeface="Arial" panose="020B0604020202020204" pitchFamily="34" charset="0"/>
              </a:rPr>
              <a:t>Clement of Alexandria said,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"For God has adorned</a:t>
            </a:r>
            <a:r>
              <a:rPr lang="en-US" spc="180"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man, like the lions, with a beard. It is</a:t>
            </a:r>
            <a:r>
              <a:rPr lang="en-US" spc="185"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therefore</a:t>
            </a:r>
            <a:r>
              <a:rPr lang="en-US" spc="115"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impious</a:t>
            </a:r>
            <a:r>
              <a:rPr lang="en-US" spc="45"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to</a:t>
            </a:r>
            <a:r>
              <a:rPr lang="en-US" spc="170"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desecrate</a:t>
            </a:r>
            <a:r>
              <a:rPr lang="en-US" spc="25"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the</a:t>
            </a:r>
            <a:r>
              <a:rPr lang="en-US" spc="85"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symbol</a:t>
            </a:r>
            <a:r>
              <a:rPr lang="en-US" spc="85"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of</a:t>
            </a:r>
            <a:r>
              <a:rPr lang="en-US" spc="100"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manhood.” John Calvin wore his beard to demonstrate sincere allegiance to Christ and challenge the clean-faced priests and authority of Rome. </a:t>
            </a:r>
          </a:p>
          <a:p>
            <a:pPr marL="69850" indent="158750">
              <a:spcBef>
                <a:spcPts val="5"/>
              </a:spcBef>
            </a:pPr>
            <a:endParaRPr lang="en-US" sz="18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b="0" i="0" u="none" strike="noStrike" baseline="0" dirty="0">
                <a:solidFill>
                  <a:srgbClr val="080808"/>
                </a:solidFill>
                <a:latin typeface="Arial" panose="020B0604020202020204" pitchFamily="34" charset="0"/>
                <a:cs typeface="Arial" panose="020B0604020202020204" pitchFamily="34" charset="0"/>
              </a:rPr>
              <a:t>3. </a:t>
            </a:r>
            <a:r>
              <a:rPr lang="en-US" sz="1800" dirty="0">
                <a:effectLst/>
                <a:latin typeface="Arial" panose="020B0604020202020204" pitchFamily="34" charset="0"/>
                <a:ea typeface="Calibri" panose="020F0502020204030204" pitchFamily="34" charset="0"/>
                <a:cs typeface="Arial" panose="020B0604020202020204" pitchFamily="34" charset="0"/>
              </a:rPr>
              <a:t>Eastern Orthodox Christian Soldiers consistently wear beards. It seems some Catholics have intermittently requested. In my Christ-followership, I have pivoted from "contemporary" worship to liturgy, and a re-discovery of our past Christian theological heritage. I do not want the Army to think tha</a:t>
            </a:r>
            <a:r>
              <a:rPr lang="en-US" dirty="0">
                <a:latin typeface="Arial" panose="020B0604020202020204" pitchFamily="34" charset="0"/>
                <a:ea typeface="Calibri" panose="020F0502020204030204" pitchFamily="34" charset="0"/>
                <a:cs typeface="Arial" panose="020B0604020202020204" pitchFamily="34" charset="0"/>
              </a:rPr>
              <a:t>t I as a </a:t>
            </a:r>
            <a:r>
              <a:rPr lang="en-US" sz="1800" dirty="0">
                <a:effectLst/>
                <a:latin typeface="Arial" panose="020B0604020202020204" pitchFamily="34" charset="0"/>
                <a:ea typeface="Calibri" panose="020F0502020204030204" pitchFamily="34" charset="0"/>
                <a:cs typeface="Arial" panose="020B0604020202020204" pitchFamily="34" charset="0"/>
              </a:rPr>
              <a:t>Christian requester insincerely seek a beard. On the contrary, we young Christians are actually seeking the face of God in an ancient manner.  </a:t>
            </a:r>
          </a:p>
          <a:p>
            <a:pPr marL="0" marR="0">
              <a:spcBef>
                <a:spcPts val="0"/>
              </a:spcBef>
              <a:spcAft>
                <a:spcPts val="0"/>
              </a:spcAft>
            </a:pPr>
            <a:endParaRPr lang="en-US"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4. An online search showed that RFRA, DODI 1300.17, and AR 600-20 clarify the right for Soldiers to seek religious </a:t>
            </a:r>
            <a:r>
              <a:rPr lang="en-US" dirty="0">
                <a:latin typeface="Arial" panose="020B0604020202020204" pitchFamily="34" charset="0"/>
                <a:ea typeface="Calibri" panose="020F0502020204030204" pitchFamily="34" charset="0"/>
                <a:cs typeface="Arial" panose="020B0604020202020204" pitchFamily="34" charset="0"/>
              </a:rPr>
              <a:t>a</a:t>
            </a:r>
            <a:r>
              <a:rPr lang="en-US" sz="1800" dirty="0">
                <a:effectLst/>
                <a:latin typeface="Arial" panose="020B0604020202020204" pitchFamily="34" charset="0"/>
                <a:ea typeface="Calibri" panose="020F0502020204030204" pitchFamily="34" charset="0"/>
                <a:cs typeface="Arial" panose="020B0604020202020204" pitchFamily="34" charset="0"/>
              </a:rPr>
              <a:t>ccommodation. Please consider my individual request so that I may freely exercise my religion and fully connect with God.</a:t>
            </a:r>
          </a:p>
        </p:txBody>
      </p:sp>
    </p:spTree>
    <p:extLst>
      <p:ext uri="{BB962C8B-B14F-4D97-AF65-F5344CB8AC3E}">
        <p14:creationId xmlns:p14="http://schemas.microsoft.com/office/powerpoint/2010/main" val="55458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365" y="946858"/>
            <a:ext cx="8830236" cy="5632311"/>
          </a:xfrm>
          <a:prstGeom prst="rect">
            <a:avLst/>
          </a:prstGeom>
        </p:spPr>
        <p:txBody>
          <a:bodyPr wrap="square">
            <a:spAutoFit/>
          </a:bodyPr>
          <a:lstStyle/>
          <a:p>
            <a:pPr fontAlgn="base">
              <a:buAutoNum type="arabicPeriod"/>
            </a:pPr>
            <a:r>
              <a:rPr lang="en-US" dirty="0">
                <a:solidFill>
                  <a:srgbClr val="000000"/>
                </a:solidFill>
                <a:latin typeface="Arial" panose="020B0604020202020204" pitchFamily="34" charset="0"/>
                <a:cs typeface="Arial" panose="020B0604020202020204" pitchFamily="34" charset="0"/>
              </a:rPr>
              <a:t> On 09 FEB 23 I conducted an in-person interview with 1LT Jayden Manchester-United regarding his request for religious accommodation.​</a:t>
            </a:r>
          </a:p>
          <a:p>
            <a:pPr fontAlgn="base">
              <a:buAutoNum type="arabicPeriod"/>
            </a:pPr>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2. 1LT Manchester-United requests a religious accommodation to wear a beard under Army Regulation (AR) 600-20, para. 5-6.​</a:t>
            </a:r>
          </a:p>
          <a:p>
            <a:pPr fontAlgn="base"/>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3. This is not a religious request. 1LT Manchester-United is a Christian from the Presbyterian Church in America (PCA). Wear of the beard is not a central or mandated tenet of the PCA. Instead, he requests to wear a beard in accordance with his individual connection with God. 1LT Manchester-United detailed in our interview several key Scriptural passages and guidance from foundational Christian leaders.</a:t>
            </a:r>
          </a:p>
          <a:p>
            <a:pPr fontAlgn="base"/>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4. 1LT Manchester-United does not demonstrate sincerity of belief. He has been a Presbyterian Christian since 2014. He attends a local church in his faith tradition. His baby son and young wife are baptized into the PCA faith. Further, his pastor sent me an email verifying his worship attendance and support to Sunday School. I am a Presbyterian, too. His request is not religious, so it is insincere.</a:t>
            </a:r>
          </a:p>
          <a:p>
            <a:pPr fontAlgn="base"/>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5. I determine that 1LT Manchester-United does not base his request on a sincerely held religious belief.  </a:t>
            </a:r>
          </a:p>
        </p:txBody>
      </p:sp>
      <p:sp>
        <p:nvSpPr>
          <p:cNvPr id="6" name="Rectangle 5"/>
          <p:cNvSpPr/>
          <p:nvPr/>
        </p:nvSpPr>
        <p:spPr>
          <a:xfrm>
            <a:off x="161365" y="115861"/>
            <a:ext cx="8059271" cy="830997"/>
          </a:xfrm>
          <a:prstGeom prst="rect">
            <a:avLst/>
          </a:prstGeom>
        </p:spPr>
        <p:txBody>
          <a:bodyPr wrap="square">
            <a:spAutoFit/>
          </a:bodyPr>
          <a:lstStyle/>
          <a:p>
            <a:pPr>
              <a:defRPr/>
            </a:pPr>
            <a:r>
              <a:rPr lang="en-US" sz="2400" b="1" dirty="0">
                <a:solidFill>
                  <a:schemeClr val="bg1"/>
                </a:solidFill>
                <a:latin typeface="Arial" panose="020B0604020202020204" pitchFamily="34" charset="0"/>
              </a:rPr>
              <a:t>Interviewing Chaplains Memo </a:t>
            </a:r>
          </a:p>
          <a:p>
            <a:pPr>
              <a:defRPr/>
            </a:pPr>
            <a:r>
              <a:rPr lang="en-US" sz="2400" b="1" dirty="0">
                <a:solidFill>
                  <a:schemeClr val="bg1"/>
                </a:solidFill>
                <a:latin typeface="Arial" panose="020B0604020202020204" pitchFamily="34" charset="0"/>
              </a:rPr>
              <a:t>Example 3 – 1LT Manchester-United​</a:t>
            </a:r>
            <a:endParaRPr lang="en-US" sz="2400" b="1" dirty="0">
              <a:solidFill>
                <a:schemeClr val="bg1"/>
              </a:solidFill>
              <a:latin typeface="Calibri"/>
            </a:endParaRPr>
          </a:p>
        </p:txBody>
      </p:sp>
    </p:spTree>
    <p:extLst>
      <p:ext uri="{BB962C8B-B14F-4D97-AF65-F5344CB8AC3E}">
        <p14:creationId xmlns:p14="http://schemas.microsoft.com/office/powerpoint/2010/main" val="3366544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32" y="165901"/>
            <a:ext cx="6987940" cy="584238"/>
          </a:xfrm>
        </p:spPr>
        <p:txBody>
          <a:bodyPr>
            <a:noAutofit/>
          </a:bodyPr>
          <a:lstStyle/>
          <a:p>
            <a:r>
              <a:rPr lang="en-US" sz="2400" b="1" dirty="0">
                <a:latin typeface="Arial" panose="020B0604020202020204" pitchFamily="34" charset="0"/>
                <a:cs typeface="Arial" panose="020B0604020202020204" pitchFamily="34" charset="0"/>
              </a:rPr>
              <a:t>Practical Exercise: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Example 4 – PFC </a:t>
            </a:r>
            <a:r>
              <a:rPr lang="en-US" sz="2400" b="1" dirty="0" err="1">
                <a:latin typeface="Arial" panose="020B0604020202020204" pitchFamily="34" charset="0"/>
                <a:cs typeface="Arial" panose="020B0604020202020204" pitchFamily="34" charset="0"/>
              </a:rPr>
              <a:t>Larrenz</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Hofar’abia</a:t>
            </a:r>
            <a:endParaRPr lang="en-US" sz="2400" b="1" dirty="0">
              <a:latin typeface="Arial" panose="020B0604020202020204" pitchFamily="34" charset="0"/>
              <a:cs typeface="Arial" panose="020B0604020202020204" pitchFamily="34" charset="0"/>
            </a:endParaRPr>
          </a:p>
        </p:txBody>
      </p:sp>
      <p:sp>
        <p:nvSpPr>
          <p:cNvPr id="7" name="TextBox 6"/>
          <p:cNvSpPr txBox="1"/>
          <p:nvPr/>
        </p:nvSpPr>
        <p:spPr>
          <a:xfrm>
            <a:off x="2" y="953265"/>
            <a:ext cx="9143999" cy="5632311"/>
          </a:xfrm>
          <a:prstGeom prst="rect">
            <a:avLst/>
          </a:prstGeom>
          <a:noFill/>
        </p:spPr>
        <p:txBody>
          <a:bodyPr wrap="square" rtlCol="0">
            <a:spAutoFit/>
          </a:bodyPr>
          <a:lstStyle/>
          <a:p>
            <a:pPr fontAlgn="base"/>
            <a:r>
              <a:rPr lang="en-US" dirty="0">
                <a:solidFill>
                  <a:srgbClr val="000000"/>
                </a:solidFill>
                <a:latin typeface="Arial" panose="020B0604020202020204" pitchFamily="34" charset="0"/>
              </a:rPr>
              <a:t>1. I request religious accommodation to abstain from taking the influenza vaccine due to my Muslim faith. There is a potential for doubt because manufacturers will not confirm there are no pork-gelatin products, which is prohibited to consume in Islam. </a:t>
            </a:r>
          </a:p>
          <a:p>
            <a:pPr fontAlgn="base"/>
            <a:endParaRPr lang="en-US" dirty="0">
              <a:solidFill>
                <a:srgbClr val="000000"/>
              </a:solidFill>
              <a:latin typeface="Arial" panose="020B0604020202020204" pitchFamily="34" charset="0"/>
            </a:endParaRPr>
          </a:p>
          <a:p>
            <a:pPr fontAlgn="base"/>
            <a:r>
              <a:rPr lang="en-US" dirty="0">
                <a:solidFill>
                  <a:srgbClr val="000000"/>
                </a:solidFill>
                <a:latin typeface="Arial" panose="020B0604020202020204" pitchFamily="34" charset="0"/>
              </a:rPr>
              <a:t>2. Companion of the Prophet (PBUH) Al-Hasan ibn Ali reported: "</a:t>
            </a:r>
            <a:r>
              <a:rPr lang="en-US" i="1" dirty="0">
                <a:solidFill>
                  <a:srgbClr val="000000"/>
                </a:solidFill>
                <a:latin typeface="Arial" panose="020B0604020202020204" pitchFamily="34" charset="0"/>
              </a:rPr>
              <a:t>The Messenger of Allah, peace and blessings be upon him, said: Leave what makes you doubt for what does not make you doubt. Verily, truth brings peace of mind and falsehood sows doubt</a:t>
            </a:r>
            <a:r>
              <a:rPr lang="en-US" dirty="0">
                <a:solidFill>
                  <a:srgbClr val="000000"/>
                </a:solidFill>
                <a:latin typeface="Arial" panose="020B0604020202020204" pitchFamily="34" charset="0"/>
              </a:rPr>
              <a:t>." ​</a:t>
            </a:r>
          </a:p>
          <a:p>
            <a:pPr fontAlgn="base">
              <a:buFont typeface="Arial" panose="020B0604020202020204" pitchFamily="34" charset="0"/>
              <a:buChar char="•"/>
            </a:pPr>
            <a:endParaRPr lang="en-US" dirty="0">
              <a:solidFill>
                <a:srgbClr val="000000"/>
              </a:solidFill>
              <a:latin typeface="Arial" panose="020B0604020202020204" pitchFamily="34" charset="0"/>
            </a:endParaRPr>
          </a:p>
          <a:p>
            <a:pPr fontAlgn="base"/>
            <a:r>
              <a:rPr lang="en-US" dirty="0">
                <a:solidFill>
                  <a:srgbClr val="000000"/>
                </a:solidFill>
                <a:latin typeface="Arial" panose="020B0604020202020204" pitchFamily="34" charset="0"/>
              </a:rPr>
              <a:t>3. Saudi Science advisor, the Eminent Dr. Sheikh Saad bin Nasser AI-</a:t>
            </a:r>
            <a:r>
              <a:rPr lang="en-US" dirty="0" err="1">
                <a:solidFill>
                  <a:srgbClr val="000000"/>
                </a:solidFill>
                <a:latin typeface="Arial" panose="020B0604020202020204" pitchFamily="34" charset="0"/>
              </a:rPr>
              <a:t>Shathri</a:t>
            </a:r>
            <a:r>
              <a:rPr lang="en-US" dirty="0">
                <a:solidFill>
                  <a:srgbClr val="000000"/>
                </a:solidFill>
                <a:latin typeface="Arial" panose="020B0604020202020204" pitchFamily="34" charset="0"/>
              </a:rPr>
              <a:t>, said: </a:t>
            </a:r>
          </a:p>
          <a:p>
            <a:pPr fontAlgn="base"/>
            <a:endParaRPr lang="en-US" dirty="0">
              <a:solidFill>
                <a:srgbClr val="000000"/>
              </a:solidFill>
              <a:latin typeface="Arial" panose="020B0604020202020204" pitchFamily="34" charset="0"/>
            </a:endParaRPr>
          </a:p>
          <a:p>
            <a:pPr marL="228600" fontAlgn="base"/>
            <a:r>
              <a:rPr lang="en-US" i="1" dirty="0">
                <a:solidFill>
                  <a:srgbClr val="000000"/>
                </a:solidFill>
                <a:latin typeface="Arial" panose="020B0604020202020204" pitchFamily="34" charset="0"/>
              </a:rPr>
              <a:t>Makers of influenza vaccines indicated there may be pork products in production. Those who partake of the pig are Lawbreakers, no better than Jews. Also, the unclean Nazarenes eat the pig; may Allah speed the Day of Judgment. Therefore, we prevent it, because Islam does not allow taking an action unless the benefit is greater than if the harm is certain. We are certain that the influenza vaccine is harmful and that the benefit that corresponds to this harm is fabricated by the pig-eaters.</a:t>
            </a:r>
          </a:p>
          <a:p>
            <a:pPr fontAlgn="base">
              <a:buFont typeface="Arial" panose="020B0604020202020204" pitchFamily="34" charset="0"/>
              <a:buChar char="•"/>
            </a:pPr>
            <a:endParaRPr lang="en-US" dirty="0">
              <a:solidFill>
                <a:srgbClr val="000000"/>
              </a:solidFill>
              <a:latin typeface="Arial" panose="020B0604020202020204" pitchFamily="34" charset="0"/>
            </a:endParaRPr>
          </a:p>
          <a:p>
            <a:pPr fontAlgn="base"/>
            <a:r>
              <a:rPr lang="en-US" dirty="0">
                <a:solidFill>
                  <a:srgbClr val="000000"/>
                </a:solidFill>
                <a:latin typeface="Arial" panose="020B0604020202020204" pitchFamily="34" charset="0"/>
              </a:rPr>
              <a:t>4. Influenza vaccines may contain </a:t>
            </a:r>
            <a:r>
              <a:rPr lang="en-US" i="1" dirty="0">
                <a:solidFill>
                  <a:srgbClr val="000000"/>
                </a:solidFill>
                <a:latin typeface="Arial" panose="020B0604020202020204" pitchFamily="34" charset="0"/>
              </a:rPr>
              <a:t>Haram</a:t>
            </a:r>
            <a:r>
              <a:rPr lang="en-US" dirty="0">
                <a:solidFill>
                  <a:srgbClr val="000000"/>
                </a:solidFill>
                <a:latin typeface="Arial" panose="020B0604020202020204" pitchFamily="34" charset="0"/>
              </a:rPr>
              <a:t> "unauthorized for Muslims to consume" pork. I am responsible before Allah for my actions. Please support my religious faith. "</a:t>
            </a:r>
            <a:r>
              <a:rPr lang="en-US" i="1" dirty="0">
                <a:solidFill>
                  <a:srgbClr val="000000"/>
                </a:solidFill>
                <a:latin typeface="Arial" panose="020B0604020202020204" pitchFamily="34" charset="0"/>
              </a:rPr>
              <a:t>And cast not yourselves to perdition with your own hands; and then do good</a:t>
            </a:r>
            <a:r>
              <a:rPr lang="en-US" dirty="0">
                <a:solidFill>
                  <a:srgbClr val="000000"/>
                </a:solidFill>
                <a:latin typeface="Arial" panose="020B0604020202020204" pitchFamily="34" charset="0"/>
              </a:rPr>
              <a:t>." (Qur'an 2:195).​</a:t>
            </a:r>
          </a:p>
        </p:txBody>
      </p:sp>
    </p:spTree>
    <p:extLst>
      <p:ext uri="{BB962C8B-B14F-4D97-AF65-F5344CB8AC3E}">
        <p14:creationId xmlns:p14="http://schemas.microsoft.com/office/powerpoint/2010/main" val="332795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365" y="1008400"/>
            <a:ext cx="8830236" cy="5632311"/>
          </a:xfrm>
          <a:prstGeom prst="rect">
            <a:avLst/>
          </a:prstGeom>
        </p:spPr>
        <p:txBody>
          <a:bodyPr wrap="square">
            <a:spAutoFit/>
          </a:bodyPr>
          <a:lstStyle/>
          <a:p>
            <a:pPr fontAlgn="base"/>
            <a:r>
              <a:rPr lang="en-US" dirty="0">
                <a:solidFill>
                  <a:srgbClr val="000000"/>
                </a:solidFill>
                <a:latin typeface="Arial" panose="020B0604020202020204" pitchFamily="34" charset="0"/>
                <a:cs typeface="Arial" panose="020B0604020202020204" pitchFamily="34" charset="0"/>
              </a:rPr>
              <a:t>1. On 29 JAN 23 I conducted an in-person interview with PFC </a:t>
            </a:r>
            <a:r>
              <a:rPr lang="en-US" sz="1800" dirty="0" err="1">
                <a:latin typeface="Arial" panose="020B0604020202020204" pitchFamily="34" charset="0"/>
                <a:cs typeface="Arial" panose="020B0604020202020204" pitchFamily="34" charset="0"/>
              </a:rPr>
              <a:t>Larrenz</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Hofar’abia</a:t>
            </a:r>
            <a:r>
              <a:rPr lang="en-US" dirty="0">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regarding his request for religious accommodation.​</a:t>
            </a:r>
          </a:p>
          <a:p>
            <a:pPr fontAlgn="base"/>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2. PFC </a:t>
            </a:r>
            <a:r>
              <a:rPr lang="en-US" sz="1800" dirty="0" err="1">
                <a:latin typeface="Arial" panose="020B0604020202020204" pitchFamily="34" charset="0"/>
                <a:cs typeface="Arial" panose="020B0604020202020204" pitchFamily="34" charset="0"/>
              </a:rPr>
              <a:t>Hofar’abia</a:t>
            </a:r>
            <a:r>
              <a:rPr lang="en-US" dirty="0">
                <a:solidFill>
                  <a:srgbClr val="000000"/>
                </a:solidFill>
                <a:latin typeface="Arial" panose="020B0604020202020204" pitchFamily="34" charset="0"/>
                <a:cs typeface="Arial" panose="020B0604020202020204" pitchFamily="34" charset="0"/>
              </a:rPr>
              <a:t> requests a religious accommodation exempting him from influenza immunization under Army Regulation (AR) 600-20, para. 5-6.​</a:t>
            </a:r>
          </a:p>
          <a:p>
            <a:pPr fontAlgn="base"/>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3. Islam states that the faithful adherent must emulate the Prophet by, among other ways, keep one’s body pure of spiritual and physical uncleanness. Dietary laws prohibiting unclean animal products guide oral or immunization ingestion, including pork products. This is mandated in the Quran for acceptable Muslim faith and practice. To wit, the requestor seeks religious accommodation on the religious nature of pork products within the influenza vaccine. ​</a:t>
            </a:r>
          </a:p>
          <a:p>
            <a:pPr fontAlgn="base"/>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4. PFC </a:t>
            </a:r>
            <a:r>
              <a:rPr lang="en-US" sz="1800" dirty="0" err="1">
                <a:latin typeface="Arial" panose="020B0604020202020204" pitchFamily="34" charset="0"/>
                <a:cs typeface="Arial" panose="020B0604020202020204" pitchFamily="34" charset="0"/>
              </a:rPr>
              <a:t>Hofar’abia</a:t>
            </a:r>
            <a:r>
              <a:rPr lang="en-US" sz="1800" dirty="0">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is sincere in his practice of Islam. The Islamic society of America’s guidance states that the influenza vaccine is permissible for Muslims. However, the requestor follows guidance from a Muslim leader. I researched the Muslim leader and found that he is indeed a well-respected Saudi leader in worldwide Islam. While this demonstrates some variance with official Islam, US law and Army regulation note that PFC </a:t>
            </a:r>
            <a:r>
              <a:rPr lang="en-US" sz="1800" dirty="0" err="1">
                <a:latin typeface="Arial" panose="020B0604020202020204" pitchFamily="34" charset="0"/>
                <a:cs typeface="Arial" panose="020B0604020202020204" pitchFamily="34" charset="0"/>
              </a:rPr>
              <a:t>Hofar’abia</a:t>
            </a:r>
            <a:r>
              <a:rPr lang="en-US" dirty="0" err="1">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request </a:t>
            </a:r>
            <a:r>
              <a:rPr lang="en-US" dirty="0">
                <a:solidFill>
                  <a:srgbClr val="000000"/>
                </a:solidFill>
                <a:latin typeface="Arial" panose="020B0604020202020204" pitchFamily="34" charset="0"/>
                <a:cs typeface="Arial" panose="020B0604020202020204" pitchFamily="34" charset="0"/>
              </a:rPr>
              <a:t>need not parallel the mandated or central beliefs, only that the request is religious, and sincere. </a:t>
            </a:r>
          </a:p>
        </p:txBody>
      </p:sp>
      <p:sp>
        <p:nvSpPr>
          <p:cNvPr id="6" name="Rectangle 5"/>
          <p:cNvSpPr/>
          <p:nvPr/>
        </p:nvSpPr>
        <p:spPr>
          <a:xfrm>
            <a:off x="368635" y="108253"/>
            <a:ext cx="8059271" cy="830997"/>
          </a:xfrm>
          <a:prstGeom prst="rect">
            <a:avLst/>
          </a:prstGeom>
        </p:spPr>
        <p:txBody>
          <a:bodyPr wrap="square">
            <a:spAutoFit/>
          </a:bodyPr>
          <a:lstStyle/>
          <a:p>
            <a:pPr lvl="0"/>
            <a:r>
              <a:rPr lang="en-US" sz="2400" b="1" dirty="0">
                <a:solidFill>
                  <a:schemeClr val="bg1"/>
                </a:solidFill>
                <a:latin typeface="Arial" panose="020B0604020202020204" pitchFamily="34" charset="0"/>
              </a:rPr>
              <a:t>Interviewing Chaplains Memo </a:t>
            </a:r>
          </a:p>
          <a:p>
            <a:pPr lvl="0"/>
            <a:r>
              <a:rPr lang="en-US" sz="2400" b="1" dirty="0">
                <a:solidFill>
                  <a:schemeClr val="bg1"/>
                </a:solidFill>
                <a:latin typeface="Arial" panose="020B0604020202020204" pitchFamily="34" charset="0"/>
              </a:rPr>
              <a:t>Example 4 – </a:t>
            </a:r>
            <a:r>
              <a:rPr lang="en-US" sz="2400" b="1" dirty="0">
                <a:solidFill>
                  <a:schemeClr val="bg1"/>
                </a:solidFill>
                <a:latin typeface="Arial" panose="020B0604020202020204" pitchFamily="34" charset="0"/>
                <a:cs typeface="Arial" panose="020B0604020202020204" pitchFamily="34" charset="0"/>
              </a:rPr>
              <a:t>PFC </a:t>
            </a:r>
            <a:r>
              <a:rPr lang="en-US" sz="2400" b="1" dirty="0" err="1">
                <a:solidFill>
                  <a:schemeClr val="bg1"/>
                </a:solidFill>
                <a:latin typeface="Arial" panose="020B0604020202020204" pitchFamily="34" charset="0"/>
                <a:cs typeface="Arial" panose="020B0604020202020204" pitchFamily="34" charset="0"/>
              </a:rPr>
              <a:t>Larrenz</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Hofar’abia</a:t>
            </a:r>
            <a:r>
              <a:rPr lang="en-US" sz="2400" b="1" dirty="0">
                <a:solidFill>
                  <a:schemeClr val="bg1"/>
                </a:solidFill>
                <a:latin typeface="Arial" panose="020B0604020202020204" pitchFamily="34" charset="0"/>
              </a:rPr>
              <a:t>​</a:t>
            </a:r>
            <a:endParaRPr lang="en-US" sz="2400" b="1" dirty="0">
              <a:solidFill>
                <a:schemeClr val="bg1"/>
              </a:solidFill>
              <a:latin typeface="Calibri"/>
            </a:endParaRPr>
          </a:p>
        </p:txBody>
      </p:sp>
    </p:spTree>
    <p:extLst>
      <p:ext uri="{BB962C8B-B14F-4D97-AF65-F5344CB8AC3E}">
        <p14:creationId xmlns:p14="http://schemas.microsoft.com/office/powerpoint/2010/main" val="2150037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
            <a:extLst>
              <a:ext uri="{FF2B5EF4-FFF2-40B4-BE49-F238E27FC236}">
                <a16:creationId xmlns:a16="http://schemas.microsoft.com/office/drawing/2014/main" id="{667DEA56-5B1A-448D-AE08-E36A92B7F50B}"/>
              </a:ext>
            </a:extLst>
          </p:cNvPr>
          <p:cNvSpPr txBox="1">
            <a:spLocks/>
          </p:cNvSpPr>
          <p:nvPr/>
        </p:nvSpPr>
        <p:spPr>
          <a:xfrm>
            <a:off x="0" y="1094901"/>
            <a:ext cx="9453366" cy="555701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1370" lvl="2" indent="-285750">
              <a:lnSpc>
                <a:spcPct val="150000"/>
              </a:lnSpc>
              <a:spcBef>
                <a:spcPts val="0"/>
              </a:spcBef>
            </a:pPr>
            <a:r>
              <a:rPr lang="en-US" sz="2400" dirty="0"/>
              <a:t>AR 600-20 directs RA Process and Authorities</a:t>
            </a:r>
          </a:p>
          <a:p>
            <a:pPr marL="801370" lvl="2" indent="-285750">
              <a:lnSpc>
                <a:spcPct val="150000"/>
              </a:lnSpc>
              <a:spcBef>
                <a:spcPts val="0"/>
              </a:spcBef>
            </a:pPr>
            <a:r>
              <a:rPr lang="en-US" sz="2400" dirty="0"/>
              <a:t>Chaplains are the Command Team’s religion SME</a:t>
            </a:r>
          </a:p>
          <a:p>
            <a:pPr marL="801370" lvl="2" indent="-285750">
              <a:lnSpc>
                <a:spcPct val="150000"/>
              </a:lnSpc>
              <a:spcBef>
                <a:spcPts val="0"/>
              </a:spcBef>
            </a:pPr>
            <a:r>
              <a:rPr lang="en-US" sz="2400" dirty="0"/>
              <a:t>RFRA is the RA Standard</a:t>
            </a:r>
          </a:p>
          <a:p>
            <a:pPr marL="801370" lvl="2" indent="-285750">
              <a:lnSpc>
                <a:spcPct val="150000"/>
              </a:lnSpc>
              <a:spcBef>
                <a:spcPts val="0"/>
              </a:spcBef>
            </a:pPr>
            <a:r>
              <a:rPr lang="en-US" sz="2400" dirty="0"/>
              <a:t>Legal and Regulatory Foundation</a:t>
            </a:r>
          </a:p>
          <a:p>
            <a:pPr marL="801370" lvl="2" indent="-285750">
              <a:lnSpc>
                <a:spcPct val="150000"/>
              </a:lnSpc>
              <a:spcBef>
                <a:spcPts val="0"/>
              </a:spcBef>
            </a:pPr>
            <a:r>
              <a:rPr lang="en-US" sz="2400" dirty="0"/>
              <a:t>Religion</a:t>
            </a:r>
          </a:p>
          <a:p>
            <a:pPr marL="801370" lvl="2" indent="-285750">
              <a:lnSpc>
                <a:spcPct val="150000"/>
              </a:lnSpc>
              <a:spcBef>
                <a:spcPts val="0"/>
              </a:spcBef>
            </a:pPr>
            <a:r>
              <a:rPr lang="en-US" sz="2400" dirty="0"/>
              <a:t>Sincerity</a:t>
            </a:r>
          </a:p>
          <a:p>
            <a:pPr marL="801370" lvl="2" indent="-285750">
              <a:lnSpc>
                <a:spcPct val="150000"/>
              </a:lnSpc>
              <a:spcBef>
                <a:spcPts val="0"/>
              </a:spcBef>
            </a:pPr>
            <a:r>
              <a:rPr lang="en-US" sz="2400" dirty="0"/>
              <a:t>RA Decision Authorities</a:t>
            </a:r>
          </a:p>
        </p:txBody>
      </p:sp>
      <p:sp>
        <p:nvSpPr>
          <p:cNvPr id="3" name="Slide Number Placeholder 2"/>
          <p:cNvSpPr>
            <a:spLocks noGrp="1"/>
          </p:cNvSpPr>
          <p:nvPr>
            <p:ph type="sldNum" sz="quarter" idx="12"/>
          </p:nvPr>
        </p:nvSpPr>
        <p:spPr/>
        <p:txBody>
          <a:bodyPr/>
          <a:lstStyle/>
          <a:p>
            <a:fld id="{486883CC-8FE0-48B2-AFDD-ECB6A95AA855}" type="slidenum">
              <a:rPr lang="en-US" smtClean="0"/>
              <a:pPr/>
              <a:t>25</a:t>
            </a:fld>
            <a:endParaRPr lang="en-US"/>
          </a:p>
        </p:txBody>
      </p:sp>
      <p:sp>
        <p:nvSpPr>
          <p:cNvPr id="4" name="Footer Placeholder 3"/>
          <p:cNvSpPr>
            <a:spLocks noGrp="1"/>
          </p:cNvSpPr>
          <p:nvPr>
            <p:ph type="ftr" sz="quarter" idx="4294967295"/>
          </p:nvPr>
        </p:nvSpPr>
        <p:spPr/>
        <p:txBody>
          <a:bodyPr/>
          <a:lstStyle/>
          <a:p>
            <a:r>
              <a:rPr lang="en-US"/>
              <a:t>UNCLASSIFIED // PRE-DECISIONAL // FOUO</a:t>
            </a:r>
          </a:p>
        </p:txBody>
      </p:sp>
      <p:sp>
        <p:nvSpPr>
          <p:cNvPr id="6" name="Title 5"/>
          <p:cNvSpPr>
            <a:spLocks noGrp="1"/>
          </p:cNvSpPr>
          <p:nvPr>
            <p:ph type="title"/>
          </p:nvPr>
        </p:nvSpPr>
        <p:spPr/>
        <p:txBody>
          <a:bodyPr/>
          <a:lstStyle/>
          <a:p>
            <a:r>
              <a:rPr lang="en-US" dirty="0"/>
              <a:t>Summary</a:t>
            </a:r>
          </a:p>
        </p:txBody>
      </p:sp>
      <p:sp>
        <p:nvSpPr>
          <p:cNvPr id="2" name="Text Placeholder 1"/>
          <p:cNvSpPr>
            <a:spLocks noGrp="1"/>
          </p:cNvSpPr>
          <p:nvPr>
            <p:ph type="body" sz="quarter" idx="16"/>
          </p:nvPr>
        </p:nvSpPr>
        <p:spPr>
          <a:xfrm>
            <a:off x="259882" y="558100"/>
            <a:ext cx="6987940" cy="269875"/>
          </a:xfrm>
        </p:spPr>
        <p:txBody>
          <a:bodyPr/>
          <a:lstStyle/>
          <a:p>
            <a:r>
              <a:rPr lang="en-US" dirty="0"/>
              <a:t>Proponency Assistant Directorate / Army Office of the Chief of Chaplains</a:t>
            </a:r>
          </a:p>
        </p:txBody>
      </p:sp>
    </p:spTree>
    <p:extLst>
      <p:ext uri="{BB962C8B-B14F-4D97-AF65-F5344CB8AC3E}">
        <p14:creationId xmlns:p14="http://schemas.microsoft.com/office/powerpoint/2010/main" val="3308011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8C989-D0F8-481E-9CC5-02CBFECEEF15}"/>
              </a:ext>
            </a:extLst>
          </p:cNvPr>
          <p:cNvSpPr>
            <a:spLocks noGrp="1"/>
          </p:cNvSpPr>
          <p:nvPr>
            <p:ph type="title"/>
          </p:nvPr>
        </p:nvSpPr>
        <p:spPr/>
        <p:txBody>
          <a:bodyPr/>
          <a:lstStyle/>
          <a:p>
            <a:pPr algn="ctr"/>
            <a:r>
              <a:rPr lang="en-US" dirty="0">
                <a:latin typeface="US Army" panose="020B0506030202020204" pitchFamily="34" charset="0"/>
              </a:rPr>
              <a:t>End</a:t>
            </a:r>
          </a:p>
        </p:txBody>
      </p:sp>
    </p:spTree>
    <p:extLst>
      <p:ext uri="{BB962C8B-B14F-4D97-AF65-F5344CB8AC3E}">
        <p14:creationId xmlns:p14="http://schemas.microsoft.com/office/powerpoint/2010/main" val="1746375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z="1100" smtClean="0"/>
              <a:pPr/>
              <a:t>3</a:t>
            </a:fld>
            <a:endParaRPr lang="en-US" sz="1100"/>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a:xfrm>
            <a:off x="0" y="649541"/>
            <a:ext cx="7247822" cy="273110"/>
          </a:xfrm>
        </p:spPr>
        <p:txBody>
          <a:bodyPr/>
          <a:lstStyle/>
          <a:p>
            <a:r>
              <a:rPr lang="en-US" dirty="0"/>
              <a:t>Proponency Assistant Directorate / Army Office of the Chief of Chaplains</a:t>
            </a:r>
          </a:p>
          <a:p>
            <a:endParaRPr lang="en-US" dirty="0"/>
          </a:p>
        </p:txBody>
      </p:sp>
      <p:sp>
        <p:nvSpPr>
          <p:cNvPr id="6" name="Title 5"/>
          <p:cNvSpPr>
            <a:spLocks noGrp="1"/>
          </p:cNvSpPr>
          <p:nvPr>
            <p:ph type="title"/>
          </p:nvPr>
        </p:nvSpPr>
        <p:spPr>
          <a:xfrm>
            <a:off x="1" y="66749"/>
            <a:ext cx="7916090" cy="584238"/>
          </a:xfrm>
        </p:spPr>
        <p:txBody>
          <a:bodyPr/>
          <a:lstStyle/>
          <a:p>
            <a:r>
              <a:rPr lang="en-US" sz="2800" dirty="0"/>
              <a:t>BLUF: RA for UMTs</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61610"/>
          </a:xfrm>
          <a:prstGeom prst="rect">
            <a:avLst/>
          </a:prstGeom>
          <a:solidFill>
            <a:srgbClr val="FFC000"/>
          </a:solidFill>
          <a:ln>
            <a:solidFill>
              <a:schemeClr val="tx1"/>
            </a:solidFill>
          </a:ln>
        </p:spPr>
        <p:txBody>
          <a:bodyPr wrap="square" lIns="91440" tIns="45720" rIns="91440" bIns="45720" rtlCol="0" anchor="t">
            <a:spAutoFit/>
          </a:bodyPr>
          <a:lstStyle/>
          <a:p>
            <a:endParaRPr lang="en-US" sz="1100" dirty="0">
              <a:latin typeface="US Army Light" panose="020B0506030202020204" pitchFamily="34" charset="0"/>
            </a:endParaRPr>
          </a:p>
        </p:txBody>
      </p:sp>
      <p:sp>
        <p:nvSpPr>
          <p:cNvPr id="10" name="Content Placeholder 1">
            <a:extLst>
              <a:ext uri="{FF2B5EF4-FFF2-40B4-BE49-F238E27FC236}">
                <a16:creationId xmlns:a16="http://schemas.microsoft.com/office/drawing/2014/main" id="{D54F226A-03CE-4093-B349-435ADB3B5193}"/>
              </a:ext>
            </a:extLst>
          </p:cNvPr>
          <p:cNvSpPr txBox="1">
            <a:spLocks/>
          </p:cNvSpPr>
          <p:nvPr/>
        </p:nvSpPr>
        <p:spPr>
          <a:xfrm>
            <a:off x="0" y="1138096"/>
            <a:ext cx="9144000" cy="5242163"/>
          </a:xfrm>
          <a:prstGeom prst="rect">
            <a:avLst/>
          </a:prstGeom>
          <a:ln w="38100">
            <a:solidFill>
              <a:schemeClr val="tx1"/>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nSpc>
                <a:spcPct val="100000"/>
              </a:lnSpc>
              <a:spcBef>
                <a:spcPts val="0"/>
              </a:spcBef>
              <a:buNone/>
            </a:pPr>
            <a:endParaRPr lang="en-US" sz="1100" dirty="0">
              <a:latin typeface="US Army Light" panose="020B0506030202020204" pitchFamily="34" charset="0"/>
            </a:endParaRPr>
          </a:p>
        </p:txBody>
      </p:sp>
      <p:sp>
        <p:nvSpPr>
          <p:cNvPr id="14" name="TextBox 13">
            <a:extLst>
              <a:ext uri="{FF2B5EF4-FFF2-40B4-BE49-F238E27FC236}">
                <a16:creationId xmlns:a16="http://schemas.microsoft.com/office/drawing/2014/main" id="{E096672C-F560-4EEF-BAB8-0F584D7711F3}"/>
              </a:ext>
            </a:extLst>
          </p:cNvPr>
          <p:cNvSpPr txBox="1"/>
          <p:nvPr/>
        </p:nvSpPr>
        <p:spPr>
          <a:xfrm>
            <a:off x="0" y="1153335"/>
            <a:ext cx="9144000" cy="5078313"/>
          </a:xfrm>
          <a:prstGeom prst="rect">
            <a:avLst/>
          </a:prstGeom>
          <a:noFill/>
        </p:spPr>
        <p:txBody>
          <a:bodyPr wrap="square">
            <a:spAutoFit/>
          </a:bodyPr>
          <a:lstStyle/>
          <a:p>
            <a:pPr marR="0">
              <a:spcBef>
                <a:spcPts val="0"/>
              </a:spcBef>
              <a:spcAft>
                <a:spcPts val="0"/>
              </a:spcAft>
            </a:pPr>
            <a:r>
              <a:rPr lang="en-US" dirty="0">
                <a:effectLst/>
                <a:latin typeface="US Army" panose="020B0506030202020204" pitchFamily="34" charset="0"/>
                <a:ea typeface="Calibri" panose="020F0502020204030204" pitchFamily="34" charset="0"/>
                <a:cs typeface="Arial" panose="020B0604020202020204" pitchFamily="34" charset="0"/>
              </a:rPr>
              <a:t>1. </a:t>
            </a:r>
            <a:r>
              <a:rPr lang="en-US" u="sng" dirty="0">
                <a:effectLst/>
                <a:latin typeface="US Army" panose="020B0506030202020204" pitchFamily="34" charset="0"/>
                <a:ea typeface="Calibri" panose="020F0502020204030204" pitchFamily="34" charset="0"/>
                <a:cs typeface="Arial" panose="020B0604020202020204" pitchFamily="34" charset="0"/>
              </a:rPr>
              <a:t>AR 600-20 directs RA Process and Authorities</a:t>
            </a:r>
          </a:p>
          <a:p>
            <a:pPr marL="511175" marR="0" indent="-285750">
              <a:spcBef>
                <a:spcPts val="0"/>
              </a:spcBef>
              <a:spcAft>
                <a:spcPts val="0"/>
              </a:spcAft>
              <a:buFont typeface="Arial" panose="020B0604020202020204" pitchFamily="34" charset="0"/>
              <a:buChar char="•"/>
            </a:pPr>
            <a:r>
              <a:rPr lang="en-US" dirty="0">
                <a:latin typeface="US Army" panose="020B0506030202020204" pitchFamily="34" charset="0"/>
                <a:cs typeface="Arial" panose="020B0604020202020204" pitchFamily="34" charset="0"/>
              </a:rPr>
              <a:t>AR 60-20 allows 30 days from Soldier’s request to GCMCA decision</a:t>
            </a:r>
          </a:p>
          <a:p>
            <a:pPr marL="511175" indent="-285750">
              <a:buFont typeface="Arial" panose="020B0604020202020204" pitchFamily="34" charset="0"/>
              <a:buChar char="•"/>
            </a:pPr>
            <a:r>
              <a:rPr lang="en-US" dirty="0">
                <a:effectLst/>
                <a:latin typeface="US Army" panose="020B0506030202020204" pitchFamily="34" charset="0"/>
                <a:ea typeface="Times New Roman" panose="02020603050405020304" pitchFamily="18" charset="0"/>
              </a:rPr>
              <a:t>RA is a commander’s responsibility and a readiness issue. </a:t>
            </a:r>
            <a:r>
              <a:rPr lang="en-US" dirty="0">
                <a:latin typeface="US Army" panose="020B0506030202020204" pitchFamily="34" charset="0"/>
              </a:rPr>
              <a:t>RA enhances mission accomplishment, sustains positive command climate, and fosters respect </a:t>
            </a:r>
          </a:p>
          <a:p>
            <a:pPr marL="511175" indent="-285750">
              <a:buFont typeface="Arial" panose="020B0604020202020204" pitchFamily="34" charset="0"/>
              <a:buChar char="•"/>
            </a:pPr>
            <a:r>
              <a:rPr lang="en-US" dirty="0">
                <a:latin typeface="US Army" panose="020B0506030202020204" pitchFamily="34" charset="0"/>
                <a:ea typeface="Calibri" panose="020F0502020204030204" pitchFamily="34" charset="0"/>
                <a:cs typeface="Arial" panose="020B0604020202020204" pitchFamily="34" charset="0"/>
              </a:rPr>
              <a:t>Decision Authority - Unit commander? GCMCA? DAG1? OTSG? </a:t>
            </a:r>
          </a:p>
          <a:p>
            <a:pPr marR="0" lvl="0">
              <a:spcBef>
                <a:spcPts val="0"/>
              </a:spcBef>
              <a:spcAft>
                <a:spcPts val="0"/>
              </a:spcAft>
            </a:pPr>
            <a:endParaRPr lang="en-US" dirty="0">
              <a:effectLst/>
              <a:latin typeface="US Army" panose="020B0506030202020204" pitchFamily="34" charset="0"/>
              <a:ea typeface="Calibri" panose="020F0502020204030204" pitchFamily="34" charset="0"/>
              <a:cs typeface="Arial" panose="020B0604020202020204" pitchFamily="34" charset="0"/>
            </a:endParaRPr>
          </a:p>
          <a:p>
            <a:pPr marR="0" lvl="0">
              <a:spcBef>
                <a:spcPts val="0"/>
              </a:spcBef>
              <a:spcAft>
                <a:spcPts val="0"/>
              </a:spcAft>
            </a:pPr>
            <a:r>
              <a:rPr lang="en-US" dirty="0">
                <a:latin typeface="US Army" panose="020B0506030202020204" pitchFamily="34" charset="0"/>
                <a:ea typeface="Calibri" panose="020F0502020204030204" pitchFamily="34" charset="0"/>
                <a:cs typeface="Arial" panose="020B0604020202020204" pitchFamily="34" charset="0"/>
              </a:rPr>
              <a:t>2. </a:t>
            </a:r>
            <a:r>
              <a:rPr lang="en-US" u="sng" dirty="0">
                <a:latin typeface="US Army" panose="020B0506030202020204" pitchFamily="34" charset="0"/>
                <a:ea typeface="Calibri" panose="020F0502020204030204" pitchFamily="34" charset="0"/>
                <a:cs typeface="Arial" panose="020B0604020202020204" pitchFamily="34" charset="0"/>
              </a:rPr>
              <a:t>Chaplains are the command team’s religion SME</a:t>
            </a:r>
          </a:p>
          <a:p>
            <a:pPr marL="511175" marR="0" lvl="0" indent="-285750">
              <a:spcBef>
                <a:spcPts val="0"/>
              </a:spcBef>
              <a:spcAft>
                <a:spcPts val="0"/>
              </a:spcAft>
              <a:buFont typeface="Arial" panose="020B0604020202020204" pitchFamily="34" charset="0"/>
              <a:buChar char="•"/>
            </a:pPr>
            <a:r>
              <a:rPr lang="en-US" dirty="0">
                <a:latin typeface="US Army" panose="020B0506030202020204" pitchFamily="34" charset="0"/>
                <a:ea typeface="Calibri" panose="020F0502020204030204" pitchFamily="34" charset="0"/>
                <a:cs typeface="Arial" panose="020B0604020202020204" pitchFamily="34" charset="0"/>
              </a:rPr>
              <a:t>Chaplains advise Army command teams on military religious exercise</a:t>
            </a:r>
          </a:p>
          <a:p>
            <a:pPr marL="511175" marR="0" lvl="0" indent="-285750">
              <a:spcBef>
                <a:spcPts val="0"/>
              </a:spcBef>
              <a:spcAft>
                <a:spcPts val="0"/>
              </a:spcAft>
              <a:buFont typeface="Arial" panose="020B0604020202020204" pitchFamily="34" charset="0"/>
              <a:buChar char="•"/>
            </a:pPr>
            <a:r>
              <a:rPr lang="en-US" dirty="0">
                <a:effectLst/>
                <a:latin typeface="US Army" panose="020B0506030202020204" pitchFamily="34" charset="0"/>
                <a:ea typeface="Calibri" panose="020F0502020204030204" pitchFamily="34" charset="0"/>
                <a:cs typeface="Arial" panose="020B0604020202020204" pitchFamily="34" charset="0"/>
              </a:rPr>
              <a:t>Chaplains determine if requestor demonstrates religious basis and sincerity of belief</a:t>
            </a:r>
          </a:p>
          <a:p>
            <a:pPr marL="511175" marR="0" lvl="0" indent="-285750">
              <a:spcBef>
                <a:spcPts val="0"/>
              </a:spcBef>
              <a:spcAft>
                <a:spcPts val="0"/>
              </a:spcAft>
              <a:buFont typeface="Arial" panose="020B0604020202020204" pitchFamily="34" charset="0"/>
              <a:buChar char="•"/>
            </a:pPr>
            <a:r>
              <a:rPr lang="en-US" dirty="0">
                <a:effectLst/>
                <a:latin typeface="US Army" panose="020B0506030202020204" pitchFamily="34" charset="0"/>
                <a:ea typeface="Calibri" panose="020F0502020204030204" pitchFamily="34" charset="0"/>
                <a:cs typeface="Arial" panose="020B0604020202020204" pitchFamily="34" charset="0"/>
              </a:rPr>
              <a:t>RA request requires a chaplain formal interview and memorandum</a:t>
            </a:r>
          </a:p>
          <a:p>
            <a:pPr marR="0" lvl="0">
              <a:spcBef>
                <a:spcPts val="0"/>
              </a:spcBef>
              <a:spcAft>
                <a:spcPts val="0"/>
              </a:spcAft>
            </a:pPr>
            <a:endParaRPr lang="en-US" dirty="0">
              <a:latin typeface="US Army" panose="020B0506030202020204" pitchFamily="34" charset="0"/>
              <a:ea typeface="Calibri" panose="020F0502020204030204" pitchFamily="34" charset="0"/>
              <a:cs typeface="Arial" panose="020B0604020202020204" pitchFamily="34" charset="0"/>
            </a:endParaRPr>
          </a:p>
          <a:p>
            <a:r>
              <a:rPr lang="en-US" dirty="0">
                <a:effectLst/>
                <a:latin typeface="US Army" panose="020B0506030202020204" pitchFamily="34" charset="0"/>
                <a:ea typeface="Calibri" panose="020F0502020204030204" pitchFamily="34" charset="0"/>
                <a:cs typeface="Arial" panose="020B0604020202020204" pitchFamily="34" charset="0"/>
              </a:rPr>
              <a:t>3. </a:t>
            </a:r>
            <a:r>
              <a:rPr lang="en-US" u="sng" dirty="0">
                <a:latin typeface="US Army" panose="020B0506030202020204" pitchFamily="34" charset="0"/>
                <a:ea typeface="Calibri" panose="020F0502020204030204" pitchFamily="34" charset="0"/>
                <a:cs typeface="Arial" panose="020B0604020202020204" pitchFamily="34" charset="0"/>
              </a:rPr>
              <a:t>Religious Freedom Restoration Act (RFRA) is the RA Standard</a:t>
            </a:r>
          </a:p>
          <a:p>
            <a:pPr marL="511175" marR="0" lvl="0" indent="-285750">
              <a:spcBef>
                <a:spcPts val="0"/>
              </a:spcBef>
              <a:spcAft>
                <a:spcPts val="0"/>
              </a:spcAft>
              <a:buFont typeface="Arial" panose="020B0604020202020204" pitchFamily="34" charset="0"/>
              <a:buChar char="•"/>
            </a:pPr>
            <a:r>
              <a:rPr lang="en-US" dirty="0">
                <a:latin typeface="US Army" panose="020B0506030202020204" pitchFamily="34" charset="0"/>
                <a:ea typeface="Calibri" panose="020F0502020204030204" pitchFamily="34" charset="0"/>
                <a:cs typeface="Arial" panose="020B0604020202020204" pitchFamily="34" charset="0"/>
              </a:rPr>
              <a:t>The individual’s connection with the divine is the religious standard, and not an established religion’s standard</a:t>
            </a:r>
          </a:p>
          <a:p>
            <a:pPr marL="511175" marR="0" lvl="0" indent="-285750">
              <a:spcBef>
                <a:spcPts val="0"/>
              </a:spcBef>
              <a:spcAft>
                <a:spcPts val="0"/>
              </a:spcAft>
              <a:buFont typeface="Arial" panose="020B0604020202020204" pitchFamily="34" charset="0"/>
              <a:buChar char="•"/>
            </a:pPr>
            <a:r>
              <a:rPr lang="en-US" dirty="0">
                <a:latin typeface="US Army" panose="020B0506030202020204" pitchFamily="34" charset="0"/>
                <a:ea typeface="Calibri" panose="020F0502020204030204" pitchFamily="34" charset="0"/>
                <a:cs typeface="Arial" panose="020B0604020202020204" pitchFamily="34" charset="0"/>
              </a:rPr>
              <a:t>Criteria for religion demonstrates: 1) Transcendence, 2) Comprehensive Belief System; 3) External signs of devotion and ritual with moral code</a:t>
            </a:r>
          </a:p>
          <a:p>
            <a:pPr marL="511175" marR="0" lvl="0" indent="-285750">
              <a:spcBef>
                <a:spcPts val="0"/>
              </a:spcBef>
              <a:spcAft>
                <a:spcPts val="0"/>
              </a:spcAft>
              <a:buFont typeface="Arial" panose="020B0604020202020204" pitchFamily="34" charset="0"/>
              <a:buChar char="•"/>
            </a:pPr>
            <a:r>
              <a:rPr lang="en-US" dirty="0">
                <a:latin typeface="US Army" panose="020B0506030202020204" pitchFamily="34" charset="0"/>
                <a:ea typeface="Calibri" panose="020F0502020204030204" pitchFamily="34" charset="0"/>
                <a:cs typeface="Arial" panose="020B0604020202020204" pitchFamily="34" charset="0"/>
              </a:rPr>
              <a:t>Sincerity is congruence of faith and practice. Indicators/discriminators can include duration, community participation, religious leader endorsement, whole of life impact</a:t>
            </a:r>
          </a:p>
        </p:txBody>
      </p:sp>
      <p:sp>
        <p:nvSpPr>
          <p:cNvPr id="2" name="TextBox 1">
            <a:extLst>
              <a:ext uri="{FF2B5EF4-FFF2-40B4-BE49-F238E27FC236}">
                <a16:creationId xmlns:a16="http://schemas.microsoft.com/office/drawing/2014/main" id="{36D5C79E-D852-4684-934F-D55D84B2B007}"/>
              </a:ext>
            </a:extLst>
          </p:cNvPr>
          <p:cNvSpPr txBox="1"/>
          <p:nvPr/>
        </p:nvSpPr>
        <p:spPr>
          <a:xfrm>
            <a:off x="8176" y="6641870"/>
            <a:ext cx="7170822" cy="215444"/>
          </a:xfrm>
          <a:prstGeom prst="rect">
            <a:avLst/>
          </a:prstGeom>
          <a:noFill/>
        </p:spPr>
        <p:txBody>
          <a:bodyPr wrap="square" rtlCol="0">
            <a:spAutoFit/>
          </a:bodyPr>
          <a:lstStyle/>
          <a:p>
            <a:r>
              <a:rPr lang="en-US" sz="800" dirty="0">
                <a:solidFill>
                  <a:schemeClr val="bg1"/>
                </a:solidFill>
                <a:latin typeface=" Arial"/>
              </a:rPr>
              <a:t>POC: CH (LTC) William A. Martin/OCCH RA Officer, William.a.martin2.mil@army.mil</a:t>
            </a:r>
          </a:p>
        </p:txBody>
      </p:sp>
    </p:spTree>
    <p:extLst>
      <p:ext uri="{BB962C8B-B14F-4D97-AF65-F5344CB8AC3E}">
        <p14:creationId xmlns:p14="http://schemas.microsoft.com/office/powerpoint/2010/main" val="990370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z="1100" smtClean="0"/>
              <a:pPr/>
              <a:t>4</a:t>
            </a:fld>
            <a:endParaRPr lang="en-US" sz="1100"/>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a:xfrm>
            <a:off x="0" y="649541"/>
            <a:ext cx="7247822" cy="273110"/>
          </a:xfrm>
        </p:spPr>
        <p:txBody>
          <a:bodyPr/>
          <a:lstStyle/>
          <a:p>
            <a:r>
              <a:rPr lang="en-US" dirty="0"/>
              <a:t>Proponency Assistant Directorate / Army Office of the Chief of Chaplains</a:t>
            </a:r>
          </a:p>
          <a:p>
            <a:endParaRPr lang="en-US" dirty="0"/>
          </a:p>
        </p:txBody>
      </p:sp>
      <p:sp>
        <p:nvSpPr>
          <p:cNvPr id="6" name="Title 5"/>
          <p:cNvSpPr>
            <a:spLocks noGrp="1"/>
          </p:cNvSpPr>
          <p:nvPr>
            <p:ph type="title"/>
          </p:nvPr>
        </p:nvSpPr>
        <p:spPr>
          <a:xfrm>
            <a:off x="1" y="66749"/>
            <a:ext cx="7916090" cy="584238"/>
          </a:xfrm>
        </p:spPr>
        <p:txBody>
          <a:bodyPr/>
          <a:lstStyle/>
          <a:p>
            <a:r>
              <a:rPr lang="en-US" sz="2800" dirty="0"/>
              <a:t>Can my Commander  decide RA requests?</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61610"/>
          </a:xfrm>
          <a:prstGeom prst="rect">
            <a:avLst/>
          </a:prstGeom>
          <a:solidFill>
            <a:srgbClr val="FFC000"/>
          </a:solidFill>
          <a:ln>
            <a:solidFill>
              <a:schemeClr val="tx1"/>
            </a:solidFill>
          </a:ln>
        </p:spPr>
        <p:txBody>
          <a:bodyPr wrap="square" lIns="91440" tIns="45720" rIns="91440" bIns="45720" rtlCol="0" anchor="t">
            <a:spAutoFit/>
          </a:bodyPr>
          <a:lstStyle/>
          <a:p>
            <a:endParaRPr lang="en-US" sz="1100" dirty="0">
              <a:latin typeface="US Army Light" panose="020B0506030202020204" pitchFamily="34" charset="0"/>
            </a:endParaRPr>
          </a:p>
        </p:txBody>
      </p:sp>
      <p:sp>
        <p:nvSpPr>
          <p:cNvPr id="10" name="Content Placeholder 1">
            <a:extLst>
              <a:ext uri="{FF2B5EF4-FFF2-40B4-BE49-F238E27FC236}">
                <a16:creationId xmlns:a16="http://schemas.microsoft.com/office/drawing/2014/main" id="{D54F226A-03CE-4093-B349-435ADB3B5193}"/>
              </a:ext>
            </a:extLst>
          </p:cNvPr>
          <p:cNvSpPr txBox="1">
            <a:spLocks/>
          </p:cNvSpPr>
          <p:nvPr/>
        </p:nvSpPr>
        <p:spPr>
          <a:xfrm>
            <a:off x="0" y="1138096"/>
            <a:ext cx="9144000" cy="5242163"/>
          </a:xfrm>
          <a:prstGeom prst="rect">
            <a:avLst/>
          </a:prstGeom>
          <a:ln w="38100">
            <a:solidFill>
              <a:schemeClr val="tx1"/>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nSpc>
                <a:spcPct val="100000"/>
              </a:lnSpc>
              <a:spcBef>
                <a:spcPts val="0"/>
              </a:spcBef>
              <a:buNone/>
            </a:pPr>
            <a:endParaRPr lang="en-US" sz="1100" dirty="0">
              <a:latin typeface="US Army Light" panose="020B0506030202020204" pitchFamily="34" charset="0"/>
            </a:endParaRPr>
          </a:p>
        </p:txBody>
      </p:sp>
      <p:sp>
        <p:nvSpPr>
          <p:cNvPr id="14" name="TextBox 13">
            <a:extLst>
              <a:ext uri="{FF2B5EF4-FFF2-40B4-BE49-F238E27FC236}">
                <a16:creationId xmlns:a16="http://schemas.microsoft.com/office/drawing/2014/main" id="{E096672C-F560-4EEF-BAB8-0F584D7711F3}"/>
              </a:ext>
            </a:extLst>
          </p:cNvPr>
          <p:cNvSpPr txBox="1"/>
          <p:nvPr/>
        </p:nvSpPr>
        <p:spPr>
          <a:xfrm>
            <a:off x="0" y="1074679"/>
            <a:ext cx="9144000" cy="5416868"/>
          </a:xfrm>
          <a:prstGeom prst="rect">
            <a:avLst/>
          </a:prstGeom>
          <a:noFill/>
        </p:spPr>
        <p:txBody>
          <a:bodyPr wrap="square">
            <a:spAutoFit/>
          </a:bodyPr>
          <a:lstStyle/>
          <a:p>
            <a:pPr marR="0">
              <a:spcBef>
                <a:spcPts val="0"/>
              </a:spcBef>
              <a:spcAft>
                <a:spcPts val="0"/>
              </a:spcAft>
            </a:pPr>
            <a:r>
              <a:rPr lang="en-US" dirty="0">
                <a:latin typeface="US Army" panose="020B0506030202020204" pitchFamily="34" charset="0"/>
                <a:ea typeface="Calibri" panose="020F0502020204030204" pitchFamily="34" charset="0"/>
                <a:cs typeface="Arial" panose="020B0604020202020204" pitchFamily="34" charset="0"/>
              </a:rPr>
              <a:t>Decision Authority (DA) - Unit commander? GCMCA? DAG1? OTSG? (AR 600-20) </a:t>
            </a:r>
          </a:p>
          <a:p>
            <a:pPr marL="228600" marR="0">
              <a:spcBef>
                <a:spcPts val="0"/>
              </a:spcBef>
              <a:spcAft>
                <a:spcPts val="0"/>
              </a:spcAft>
              <a:tabLst>
                <a:tab pos="228600" algn="l"/>
                <a:tab pos="285750" algn="l"/>
              </a:tabLst>
            </a:pPr>
            <a:r>
              <a:rPr lang="en-US" sz="1000" dirty="0">
                <a:effectLst/>
                <a:latin typeface="US Army" panose="020B0506030202020204" pitchFamily="34" charset="0"/>
                <a:ea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228600" algn="l"/>
              </a:tabLst>
            </a:pPr>
            <a:r>
              <a:rPr lang="en-US" sz="1800" u="sng" dirty="0">
                <a:effectLst/>
                <a:latin typeface="US Army" panose="020B0506030202020204" pitchFamily="34" charset="0"/>
                <a:ea typeface="Times New Roman" panose="02020603050405020304" pitchFamily="18" charset="0"/>
                <a:cs typeface="Times New Roman" panose="02020603050405020304" pitchFamily="18" charset="0"/>
              </a:rPr>
              <a:t>DA-NONE: Routine Requests where no waiver or unit command approval is required</a:t>
            </a:r>
            <a:r>
              <a:rPr lang="en-US" sz="1800" dirty="0">
                <a:effectLst/>
                <a:latin typeface="US Army" panose="020B0506030202020204" pitchFamily="34" charset="0"/>
                <a:ea typeface="Times New Roman" panose="02020603050405020304" pitchFamily="18" charset="0"/>
                <a:cs typeface="Times New Roman" panose="02020603050405020304" pitchFamily="18" charset="0"/>
              </a:rPr>
              <a:t>.</a:t>
            </a:r>
            <a:r>
              <a:rPr lang="en-US" sz="1800" b="1" dirty="0">
                <a:effectLst/>
                <a:latin typeface="US Army" panose="020B0506030202020204" pitchFamily="34" charset="0"/>
                <a:ea typeface="Times New Roman" panose="02020603050405020304" pitchFamily="18" charset="0"/>
                <a:cs typeface="Times New Roman" panose="02020603050405020304" pitchFamily="18" charset="0"/>
              </a:rPr>
              <a:t> </a:t>
            </a:r>
            <a:r>
              <a:rPr lang="en-US" sz="1800" dirty="0">
                <a:effectLst/>
                <a:latin typeface="US Army" panose="020B0506030202020204" pitchFamily="34" charset="0"/>
                <a:ea typeface="Times New Roman" panose="02020603050405020304" pitchFamily="18" charset="0"/>
                <a:cs typeface="Times New Roman" panose="02020603050405020304" pitchFamily="18" charset="0"/>
              </a:rPr>
              <a:t>Relates to issues specifically permitted by AR 670-1. Command approval is not required but should be aware.</a:t>
            </a:r>
            <a:r>
              <a:rPr lang="en-US" sz="1800" i="1" dirty="0">
                <a:effectLst/>
                <a:latin typeface="US Army" panose="020B0506030202020204" pitchFamily="34" charset="0"/>
                <a:ea typeface="Times New Roman" panose="02020603050405020304" pitchFamily="18" charset="0"/>
                <a:cs typeface="Times New Roman" panose="02020603050405020304" pitchFamily="18" charset="0"/>
              </a:rPr>
              <a:t> *This includes opportunity to participate in religious services, wear of religious bracelets, Kufi, Yarmulke, etc.</a:t>
            </a:r>
            <a:endParaRPr lang="en-US" sz="1800" dirty="0">
              <a:effectLst/>
              <a:latin typeface="US Army" panose="020B050603020202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r>
              <a:rPr lang="en-US" sz="1000" dirty="0">
                <a:effectLst/>
                <a:latin typeface="US Army" panose="020B0506030202020204" pitchFamily="34" charset="0"/>
                <a:ea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228600" algn="l"/>
              </a:tabLst>
            </a:pPr>
            <a:r>
              <a:rPr lang="en-US" sz="1800" u="sng" cap="all" dirty="0">
                <a:effectLst/>
                <a:latin typeface="US Army" panose="020B0506030202020204" pitchFamily="34" charset="0"/>
                <a:ea typeface="Times New Roman" panose="02020603050405020304" pitchFamily="18" charset="0"/>
                <a:cs typeface="Times New Roman" panose="02020603050405020304" pitchFamily="18" charset="0"/>
              </a:rPr>
              <a:t>DA-Unit Commander</a:t>
            </a:r>
            <a:r>
              <a:rPr lang="en-US" sz="1800" u="sng" dirty="0">
                <a:effectLst/>
                <a:latin typeface="US Army" panose="020B0506030202020204" pitchFamily="34" charset="0"/>
                <a:ea typeface="Times New Roman" panose="02020603050405020304" pitchFamily="18" charset="0"/>
                <a:cs typeface="Times New Roman" panose="02020603050405020304" pitchFamily="18" charset="0"/>
              </a:rPr>
              <a:t>: Routine Requests where unit command approval is required, but not effected by AR 670-1</a:t>
            </a:r>
            <a:r>
              <a:rPr lang="en-US" sz="1800" dirty="0">
                <a:effectLst/>
                <a:latin typeface="US Army" panose="020B0506030202020204" pitchFamily="34" charset="0"/>
                <a:ea typeface="Times New Roman" panose="02020603050405020304" pitchFamily="18" charset="0"/>
                <a:cs typeface="Times New Roman" panose="02020603050405020304" pitchFamily="18" charset="0"/>
              </a:rPr>
              <a:t>.</a:t>
            </a:r>
            <a:r>
              <a:rPr lang="en-US" sz="1800" b="1" dirty="0">
                <a:effectLst/>
                <a:latin typeface="US Army" panose="020B0506030202020204" pitchFamily="34" charset="0"/>
                <a:ea typeface="Times New Roman" panose="02020603050405020304" pitchFamily="18" charset="0"/>
                <a:cs typeface="Times New Roman" panose="02020603050405020304" pitchFamily="18" charset="0"/>
              </a:rPr>
              <a:t> </a:t>
            </a:r>
            <a:r>
              <a:rPr lang="en-US" sz="1800" dirty="0">
                <a:effectLst/>
                <a:latin typeface="US Army" panose="020B0506030202020204" pitchFamily="34" charset="0"/>
                <a:ea typeface="Times New Roman" panose="02020603050405020304" pitchFamily="18" charset="0"/>
                <a:cs typeface="Times New Roman" panose="02020603050405020304" pitchFamily="18" charset="0"/>
              </a:rPr>
              <a:t>Unit commanders may approve formal or informal waiver/exception from standards/uniformity rather than waiver from Army-wide policy/regulations. </a:t>
            </a:r>
            <a:r>
              <a:rPr lang="en-US" sz="1800" i="1" dirty="0">
                <a:effectLst/>
                <a:latin typeface="US Army" panose="020B0506030202020204" pitchFamily="34" charset="0"/>
                <a:ea typeface="Times New Roman" panose="02020603050405020304" pitchFamily="18" charset="0"/>
                <a:cs typeface="Times New Roman" panose="02020603050405020304" pitchFamily="18" charset="0"/>
              </a:rPr>
              <a:t>*i.e. temporary or permanent adjustments to work and duty rosters/schedules, wear of long APFT pants during PT, Religious MREs, etc.</a:t>
            </a:r>
            <a:endParaRPr lang="en-US" sz="1800" dirty="0">
              <a:effectLst/>
              <a:latin typeface="US Army" panose="020B050603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effectLst/>
                <a:latin typeface="US Army" panose="020B0506030202020204" pitchFamily="34" charset="0"/>
                <a:ea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228600" algn="l"/>
              </a:tabLst>
            </a:pPr>
            <a:r>
              <a:rPr lang="en-US" sz="1800" u="sng" dirty="0">
                <a:effectLst/>
                <a:latin typeface="US Army" panose="020B0506030202020204" pitchFamily="34" charset="0"/>
                <a:ea typeface="Times New Roman" panose="02020603050405020304" pitchFamily="18" charset="0"/>
                <a:cs typeface="Times New Roman" panose="02020603050405020304" pitchFamily="18" charset="0"/>
              </a:rPr>
              <a:t>DA-GCMCA:</a:t>
            </a:r>
            <a:r>
              <a:rPr lang="en-US" sz="1800" i="1" u="sng" dirty="0">
                <a:effectLst/>
                <a:latin typeface="US Army" panose="020B0506030202020204" pitchFamily="34" charset="0"/>
                <a:ea typeface="Times New Roman" panose="02020603050405020304" pitchFamily="18" charset="0"/>
                <a:cs typeface="Times New Roman" panose="02020603050405020304" pitchFamily="18" charset="0"/>
              </a:rPr>
              <a:t> </a:t>
            </a:r>
            <a:r>
              <a:rPr lang="en-US" sz="1800" u="sng" dirty="0">
                <a:effectLst/>
                <a:latin typeface="US Army" panose="020B0506030202020204" pitchFamily="34" charset="0"/>
                <a:ea typeface="Times New Roman" panose="02020603050405020304" pitchFamily="18" charset="0"/>
                <a:cs typeface="Times New Roman" panose="02020603050405020304" pitchFamily="18" charset="0"/>
              </a:rPr>
              <a:t>Uniform and Grooming Requests requiring approval by GCMCA</a:t>
            </a:r>
            <a:r>
              <a:rPr lang="en-US" sz="1800" b="1" dirty="0">
                <a:effectLst/>
                <a:latin typeface="US Army" panose="020B0506030202020204" pitchFamily="34" charset="0"/>
                <a:ea typeface="Times New Roman" panose="02020603050405020304" pitchFamily="18" charset="0"/>
                <a:cs typeface="Times New Roman" panose="02020603050405020304" pitchFamily="18" charset="0"/>
              </a:rPr>
              <a:t>. </a:t>
            </a:r>
            <a:r>
              <a:rPr lang="en-US" sz="1800" dirty="0">
                <a:effectLst/>
                <a:latin typeface="US Army" panose="020B0506030202020204" pitchFamily="34" charset="0"/>
                <a:ea typeface="Times New Roman" panose="02020603050405020304" pitchFamily="18" charset="0"/>
                <a:cs typeface="Times New Roman" panose="02020603050405020304" pitchFamily="18" charset="0"/>
              </a:rPr>
              <a:t>Uniform and Grooming Standard Waivers for hijabs, beards, turbans </a:t>
            </a:r>
            <a:r>
              <a:rPr lang="en-US" sz="1800" u="sng" dirty="0">
                <a:effectLst/>
                <a:latin typeface="US Army" panose="020B0506030202020204" pitchFamily="34" charset="0"/>
                <a:ea typeface="Times New Roman" panose="02020603050405020304" pitchFamily="18" charset="0"/>
                <a:cs typeface="Times New Roman" panose="02020603050405020304" pitchFamily="18" charset="0"/>
              </a:rPr>
              <a:t>IAW AR 600-20 and AR 670-1</a:t>
            </a:r>
            <a:r>
              <a:rPr lang="en-US" sz="1800" dirty="0">
                <a:effectLst/>
                <a:latin typeface="US Army" panose="020B0506030202020204" pitchFamily="34" charset="0"/>
                <a:ea typeface="Times New Roman" panose="02020603050405020304" pitchFamily="18" charset="0"/>
                <a:cs typeface="Times New Roman" panose="02020603050405020304" pitchFamily="18" charset="0"/>
              </a:rPr>
              <a:t>.</a:t>
            </a:r>
          </a:p>
          <a:p>
            <a:pPr marL="0" marR="0">
              <a:spcBef>
                <a:spcPts val="0"/>
              </a:spcBef>
              <a:spcAft>
                <a:spcPts val="0"/>
              </a:spcAft>
            </a:pPr>
            <a:r>
              <a:rPr lang="en-US" sz="1000" dirty="0">
                <a:effectLst/>
                <a:latin typeface="US Army" panose="020B0506030202020204" pitchFamily="34" charset="0"/>
                <a:ea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228600" algn="l"/>
              </a:tabLst>
            </a:pPr>
            <a:r>
              <a:rPr lang="en-US" sz="1800" u="sng" dirty="0">
                <a:effectLst/>
                <a:latin typeface="US Army" panose="020B0506030202020204" pitchFamily="34" charset="0"/>
                <a:ea typeface="Times New Roman" panose="02020603050405020304" pitchFamily="18" charset="0"/>
                <a:cs typeface="Times New Roman" panose="02020603050405020304" pitchFamily="18" charset="0"/>
              </a:rPr>
              <a:t>DA-HQDA: Uniform and Grooming Requests requiring approval by Secretary of the Army or other</a:t>
            </a:r>
            <a:r>
              <a:rPr lang="en-US" sz="1800" b="1" dirty="0">
                <a:effectLst/>
                <a:latin typeface="US Army" panose="020B0506030202020204" pitchFamily="34" charset="0"/>
                <a:ea typeface="Times New Roman" panose="02020603050405020304" pitchFamily="18" charset="0"/>
                <a:cs typeface="Times New Roman" panose="02020603050405020304" pitchFamily="18" charset="0"/>
              </a:rPr>
              <a:t> </a:t>
            </a:r>
            <a:r>
              <a:rPr lang="en-US" sz="1800" dirty="0">
                <a:effectLst/>
                <a:latin typeface="US Army" panose="020B0506030202020204" pitchFamily="34" charset="0"/>
                <a:ea typeface="Times New Roman" panose="02020603050405020304" pitchFamily="18" charset="0"/>
                <a:cs typeface="Times New Roman" panose="02020603050405020304" pitchFamily="18" charset="0"/>
              </a:rPr>
              <a:t>*This includes requests of Army-wide policies/regulations exceeding GCMCA approval authority.  *</a:t>
            </a:r>
            <a:r>
              <a:rPr lang="en-US" sz="1800" i="1" dirty="0">
                <a:effectLst/>
                <a:latin typeface="US Army" panose="020B0506030202020204" pitchFamily="34" charset="0"/>
                <a:ea typeface="Times New Roman" panose="02020603050405020304" pitchFamily="18" charset="0"/>
                <a:cs typeface="Times New Roman" panose="02020603050405020304" pitchFamily="18" charset="0"/>
              </a:rPr>
              <a:t>i.e. Surgeon General - Medical Boards, immunizations, DAG1 - beard length exceeding 2”, uncut hair, Jewish </a:t>
            </a:r>
            <a:r>
              <a:rPr lang="en-US" sz="1800" i="1" dirty="0" err="1">
                <a:effectLst/>
                <a:latin typeface="US Army" panose="020B0506030202020204" pitchFamily="34" charset="0"/>
                <a:ea typeface="Times New Roman" panose="02020603050405020304" pitchFamily="18" charset="0"/>
                <a:cs typeface="Times New Roman" panose="02020603050405020304" pitchFamily="18" charset="0"/>
              </a:rPr>
              <a:t>payots</a:t>
            </a:r>
            <a:r>
              <a:rPr lang="en-US" sz="1800" i="1" dirty="0">
                <a:effectLst/>
                <a:latin typeface="US Army" panose="020B0506030202020204" pitchFamily="34" charset="0"/>
                <a:ea typeface="Times New Roman" panose="02020603050405020304" pitchFamily="18" charset="0"/>
                <a:cs typeface="Times New Roman" panose="02020603050405020304" pitchFamily="18" charset="0"/>
              </a:rPr>
              <a:t> (ringlets), head coverings exceeding AR 670-1, etc.</a:t>
            </a:r>
            <a:endParaRPr lang="en-US" dirty="0">
              <a:effectLst/>
              <a:latin typeface="US Army" panose="020B050603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37454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pPr/>
              <a:t>5</a:t>
            </a:fld>
            <a:endParaRPr lang="en-US"/>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a:xfrm>
            <a:off x="259882" y="558100"/>
            <a:ext cx="6987940" cy="269875"/>
          </a:xfrm>
        </p:spPr>
        <p:txBody>
          <a:bodyPr/>
          <a:lstStyle/>
          <a:p>
            <a:r>
              <a:rPr lang="en-US" dirty="0"/>
              <a:t>Proponency Assistant Directorate / Army Office of the Chief of Chaplains</a:t>
            </a:r>
          </a:p>
          <a:p>
            <a:endParaRPr lang="en-US" dirty="0"/>
          </a:p>
        </p:txBody>
      </p:sp>
      <p:sp>
        <p:nvSpPr>
          <p:cNvPr id="6" name="Title 5"/>
          <p:cNvSpPr>
            <a:spLocks noGrp="1"/>
          </p:cNvSpPr>
          <p:nvPr>
            <p:ph type="title"/>
          </p:nvPr>
        </p:nvSpPr>
        <p:spPr/>
        <p:txBody>
          <a:bodyPr/>
          <a:lstStyle/>
          <a:p>
            <a:r>
              <a:rPr lang="en-US" sz="3100" dirty="0"/>
              <a:t>Religious Accommodation Law</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76999"/>
          </a:xfrm>
          <a:prstGeom prst="rect">
            <a:avLst/>
          </a:prstGeom>
          <a:solidFill>
            <a:srgbClr val="FFC000"/>
          </a:solidFill>
          <a:ln>
            <a:solidFill>
              <a:schemeClr val="tx1"/>
            </a:solidFill>
          </a:ln>
        </p:spPr>
        <p:txBody>
          <a:bodyPr wrap="square" lIns="91440" tIns="45720" rIns="91440" bIns="45720" rtlCol="0" anchor="t">
            <a:spAutoFit/>
          </a:bodyPr>
          <a:lstStyle/>
          <a:p>
            <a:endParaRPr lang="en-US" sz="1200" dirty="0">
              <a:latin typeface="US Army Light" panose="020B0506030202020204" pitchFamily="34" charset="0"/>
            </a:endParaRPr>
          </a:p>
        </p:txBody>
      </p:sp>
      <p:sp>
        <p:nvSpPr>
          <p:cNvPr id="10" name="Content Placeholder 1">
            <a:extLst>
              <a:ext uri="{FF2B5EF4-FFF2-40B4-BE49-F238E27FC236}">
                <a16:creationId xmlns:a16="http://schemas.microsoft.com/office/drawing/2014/main" id="{D54F226A-03CE-4093-B349-435ADB3B5193}"/>
              </a:ext>
            </a:extLst>
          </p:cNvPr>
          <p:cNvSpPr txBox="1">
            <a:spLocks/>
          </p:cNvSpPr>
          <p:nvPr/>
        </p:nvSpPr>
        <p:spPr>
          <a:xfrm>
            <a:off x="0" y="1135357"/>
            <a:ext cx="9144000" cy="52309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u="sng" dirty="0">
                <a:cs typeface="Arial" panose="020B0604020202020204" pitchFamily="34" charset="0"/>
              </a:rPr>
              <a:t>Religious Freedom Restoration Act</a:t>
            </a:r>
            <a:r>
              <a:rPr lang="en-US" dirty="0">
                <a:cs typeface="Arial" panose="020B0604020202020204" pitchFamily="34" charset="0"/>
              </a:rPr>
              <a:t> (</a:t>
            </a:r>
            <a:r>
              <a:rPr lang="en-US" b="1" dirty="0">
                <a:cs typeface="Arial" panose="020B0604020202020204" pitchFamily="34" charset="0"/>
              </a:rPr>
              <a:t>RFRA</a:t>
            </a:r>
            <a:r>
              <a:rPr lang="en-US" dirty="0">
                <a:cs typeface="Arial" panose="020B0604020202020204" pitchFamily="34" charset="0"/>
              </a:rPr>
              <a:t>), 42 U.S.C. § 2000bb</a:t>
            </a:r>
          </a:p>
          <a:p>
            <a:pPr marL="0" indent="0">
              <a:buNone/>
            </a:pPr>
            <a:endParaRPr lang="en-US" sz="1000" dirty="0">
              <a:cs typeface="Arial" panose="020B0604020202020204" pitchFamily="34" charset="0"/>
            </a:endParaRPr>
          </a:p>
          <a:p>
            <a:pPr marL="285750" indent="-285750">
              <a:buFont typeface="Arial" panose="020B0604020202020204" pitchFamily="34" charset="0"/>
              <a:buChar char="•"/>
            </a:pPr>
            <a:r>
              <a:rPr lang="en-US" dirty="0">
                <a:cs typeface="Arial" panose="020B0604020202020204" pitchFamily="34" charset="0"/>
              </a:rPr>
              <a:t>The government </a:t>
            </a:r>
            <a:r>
              <a:rPr lang="en-US" u="sng" dirty="0">
                <a:cs typeface="Arial" panose="020B0604020202020204" pitchFamily="34" charset="0"/>
              </a:rPr>
              <a:t>may</a:t>
            </a:r>
            <a:r>
              <a:rPr lang="en-US" dirty="0">
                <a:cs typeface="Arial" panose="020B0604020202020204" pitchFamily="34" charset="0"/>
              </a:rPr>
              <a:t> substantially burden a person’s </a:t>
            </a:r>
            <a:r>
              <a:rPr lang="en-US" b="1" dirty="0">
                <a:cs typeface="Arial" panose="020B0604020202020204" pitchFamily="34" charset="0"/>
              </a:rPr>
              <a:t>exercise of religion </a:t>
            </a:r>
          </a:p>
          <a:p>
            <a:pPr marL="285750" indent="-285750">
              <a:buFont typeface="Arial" panose="020B0604020202020204" pitchFamily="34" charset="0"/>
              <a:buChar char="•"/>
            </a:pPr>
            <a:r>
              <a:rPr lang="en-US" b="1" dirty="0">
                <a:cs typeface="Arial" panose="020B0604020202020204" pitchFamily="34" charset="0"/>
              </a:rPr>
              <a:t>But…</a:t>
            </a:r>
            <a:r>
              <a:rPr lang="en-US" b="1" u="sng" dirty="0">
                <a:cs typeface="Arial" panose="020B0604020202020204" pitchFamily="34" charset="0"/>
              </a:rPr>
              <a:t>only</a:t>
            </a:r>
            <a:r>
              <a:rPr lang="en-US" b="1" dirty="0">
                <a:cs typeface="Arial" panose="020B0604020202020204" pitchFamily="34" charset="0"/>
              </a:rPr>
              <a:t> </a:t>
            </a:r>
            <a:r>
              <a:rPr lang="en-US" dirty="0">
                <a:cs typeface="Arial" panose="020B0604020202020204" pitchFamily="34" charset="0"/>
              </a:rPr>
              <a:t>if it furthers a </a:t>
            </a:r>
            <a:r>
              <a:rPr lang="en-US" b="1" dirty="0">
                <a:cs typeface="Arial" panose="020B0604020202020204" pitchFamily="34" charset="0"/>
              </a:rPr>
              <a:t>compelling governmental interest</a:t>
            </a:r>
            <a:r>
              <a:rPr lang="en-US" dirty="0">
                <a:cs typeface="Arial" panose="020B0604020202020204" pitchFamily="34" charset="0"/>
              </a:rPr>
              <a:t> </a:t>
            </a:r>
          </a:p>
          <a:p>
            <a:pPr marL="285750" indent="-285750">
              <a:buFont typeface="Arial" panose="020B0604020202020204" pitchFamily="34" charset="0"/>
              <a:buChar char="•"/>
            </a:pPr>
            <a:r>
              <a:rPr lang="en-US" dirty="0">
                <a:cs typeface="Arial" panose="020B0604020202020204" pitchFamily="34" charset="0"/>
              </a:rPr>
              <a:t>And…is the </a:t>
            </a:r>
            <a:r>
              <a:rPr lang="en-US" b="1" dirty="0">
                <a:cs typeface="Arial" panose="020B0604020202020204" pitchFamily="34" charset="0"/>
              </a:rPr>
              <a:t>least restrictive means </a:t>
            </a:r>
            <a:r>
              <a:rPr lang="en-US" dirty="0">
                <a:cs typeface="Arial" panose="020B0604020202020204" pitchFamily="34" charset="0"/>
              </a:rPr>
              <a:t>of furthering that compelling governmental interest.</a:t>
            </a:r>
          </a:p>
        </p:txBody>
      </p:sp>
    </p:spTree>
    <p:extLst>
      <p:ext uri="{BB962C8B-B14F-4D97-AF65-F5344CB8AC3E}">
        <p14:creationId xmlns:p14="http://schemas.microsoft.com/office/powerpoint/2010/main" val="1732914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pPr/>
              <a:t>6</a:t>
            </a:fld>
            <a:endParaRPr lang="en-US"/>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a:xfrm>
            <a:off x="259882" y="558100"/>
            <a:ext cx="6987940" cy="269875"/>
          </a:xfrm>
        </p:spPr>
        <p:txBody>
          <a:bodyPr/>
          <a:lstStyle/>
          <a:p>
            <a:r>
              <a:rPr lang="en-US" dirty="0"/>
              <a:t>Proponency Assistant Directorate / Army Office of the Chief of Chaplains</a:t>
            </a:r>
          </a:p>
          <a:p>
            <a:endParaRPr lang="en-US" dirty="0"/>
          </a:p>
        </p:txBody>
      </p:sp>
      <p:sp>
        <p:nvSpPr>
          <p:cNvPr id="6" name="Title 5"/>
          <p:cNvSpPr>
            <a:spLocks noGrp="1"/>
          </p:cNvSpPr>
          <p:nvPr>
            <p:ph type="title"/>
          </p:nvPr>
        </p:nvSpPr>
        <p:spPr/>
        <p:txBody>
          <a:bodyPr/>
          <a:lstStyle/>
          <a:p>
            <a:r>
              <a:rPr lang="en-US" sz="3100" dirty="0"/>
              <a:t>Religious Accommodation Law</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76999"/>
          </a:xfrm>
          <a:prstGeom prst="rect">
            <a:avLst/>
          </a:prstGeom>
          <a:solidFill>
            <a:srgbClr val="FFC000"/>
          </a:solidFill>
          <a:ln>
            <a:solidFill>
              <a:schemeClr val="tx1"/>
            </a:solidFill>
          </a:ln>
        </p:spPr>
        <p:txBody>
          <a:bodyPr wrap="square" lIns="91440" tIns="45720" rIns="91440" bIns="45720" rtlCol="0" anchor="t">
            <a:spAutoFit/>
          </a:bodyPr>
          <a:lstStyle/>
          <a:p>
            <a:endParaRPr lang="en-US" sz="1200" dirty="0">
              <a:latin typeface="US Army Light" panose="020B0506030202020204" pitchFamily="34" charset="0"/>
            </a:endParaRPr>
          </a:p>
        </p:txBody>
      </p:sp>
      <p:sp>
        <p:nvSpPr>
          <p:cNvPr id="10" name="Content Placeholder 1">
            <a:extLst>
              <a:ext uri="{FF2B5EF4-FFF2-40B4-BE49-F238E27FC236}">
                <a16:creationId xmlns:a16="http://schemas.microsoft.com/office/drawing/2014/main" id="{D54F226A-03CE-4093-B349-435ADB3B5193}"/>
              </a:ext>
            </a:extLst>
          </p:cNvPr>
          <p:cNvSpPr txBox="1">
            <a:spLocks/>
          </p:cNvSpPr>
          <p:nvPr/>
        </p:nvSpPr>
        <p:spPr>
          <a:xfrm>
            <a:off x="0" y="1135357"/>
            <a:ext cx="9144000" cy="52309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u="sng" dirty="0">
                <a:cs typeface="Arial" panose="020B0604020202020204" pitchFamily="34" charset="0"/>
              </a:rPr>
              <a:t>Four Legs of RFRA</a:t>
            </a:r>
            <a:r>
              <a:rPr lang="en-US" dirty="0">
                <a:cs typeface="Arial" panose="020B0604020202020204" pitchFamily="34" charset="0"/>
              </a:rPr>
              <a:t> (&amp; Responsible party)</a:t>
            </a:r>
          </a:p>
          <a:p>
            <a:pPr marL="0" indent="0">
              <a:buNone/>
            </a:pPr>
            <a:endParaRPr lang="en-US" dirty="0">
              <a:cs typeface="Arial" panose="020B0604020202020204" pitchFamily="34" charset="0"/>
            </a:endParaRPr>
          </a:p>
          <a:p>
            <a:pPr marL="284163" lvl="1" indent="0">
              <a:buNone/>
            </a:pPr>
            <a:r>
              <a:rPr lang="en-US" sz="2400" dirty="0">
                <a:cs typeface="Arial" panose="020B0604020202020204" pitchFamily="34" charset="0"/>
              </a:rPr>
              <a:t>1) Demonstrate Religious Nature (Soldier)</a:t>
            </a:r>
          </a:p>
          <a:p>
            <a:pPr marL="284163" lvl="1" indent="0">
              <a:buNone/>
            </a:pPr>
            <a:r>
              <a:rPr lang="en-US" sz="2400" dirty="0">
                <a:cs typeface="Arial" panose="020B0604020202020204" pitchFamily="34" charset="0"/>
              </a:rPr>
              <a:t>2) Demonstrate Sincerity of Belief (Soldier)</a:t>
            </a:r>
          </a:p>
          <a:p>
            <a:pPr marL="284163" lvl="1" indent="0">
              <a:buNone/>
            </a:pPr>
            <a:r>
              <a:rPr lang="en-US" sz="2400" dirty="0">
                <a:cs typeface="Arial" panose="020B0604020202020204" pitchFamily="34" charset="0"/>
              </a:rPr>
              <a:t>3) Determine Compelling Government Interest (Army)</a:t>
            </a:r>
          </a:p>
          <a:p>
            <a:pPr marL="284163" lvl="1" indent="0">
              <a:buNone/>
            </a:pPr>
            <a:r>
              <a:rPr lang="en-US" sz="2400" dirty="0">
                <a:cs typeface="Arial" panose="020B0604020202020204" pitchFamily="34" charset="0"/>
              </a:rPr>
              <a:t>4) Determine Least Restrictive Means (Army)</a:t>
            </a:r>
          </a:p>
        </p:txBody>
      </p:sp>
    </p:spTree>
    <p:extLst>
      <p:ext uri="{BB962C8B-B14F-4D97-AF65-F5344CB8AC3E}">
        <p14:creationId xmlns:p14="http://schemas.microsoft.com/office/powerpoint/2010/main" val="1507291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pPr/>
              <a:t>7</a:t>
            </a:fld>
            <a:endParaRPr lang="en-US"/>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a:xfrm>
            <a:off x="259882" y="558100"/>
            <a:ext cx="7074983" cy="269875"/>
          </a:xfrm>
        </p:spPr>
        <p:txBody>
          <a:bodyPr/>
          <a:lstStyle/>
          <a:p>
            <a:r>
              <a:rPr lang="en-US" dirty="0"/>
              <a:t>Proponency Assistant Directorate / Army Office of the Chief of Chaplains</a:t>
            </a:r>
          </a:p>
          <a:p>
            <a:endParaRPr lang="en-US" dirty="0"/>
          </a:p>
        </p:txBody>
      </p:sp>
      <p:sp>
        <p:nvSpPr>
          <p:cNvPr id="6" name="Title 5"/>
          <p:cNvSpPr>
            <a:spLocks noGrp="1"/>
          </p:cNvSpPr>
          <p:nvPr>
            <p:ph type="title"/>
          </p:nvPr>
        </p:nvSpPr>
        <p:spPr/>
        <p:txBody>
          <a:bodyPr/>
          <a:lstStyle/>
          <a:p>
            <a:r>
              <a:rPr lang="en-US" sz="3100" dirty="0"/>
              <a:t>Religious Accommodation Law</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76999"/>
          </a:xfrm>
          <a:prstGeom prst="rect">
            <a:avLst/>
          </a:prstGeom>
          <a:solidFill>
            <a:srgbClr val="FFC000"/>
          </a:solidFill>
          <a:ln>
            <a:solidFill>
              <a:schemeClr val="tx1"/>
            </a:solidFill>
          </a:ln>
        </p:spPr>
        <p:txBody>
          <a:bodyPr wrap="square" lIns="91440" tIns="45720" rIns="91440" bIns="45720" rtlCol="0" anchor="t">
            <a:spAutoFit/>
          </a:bodyPr>
          <a:lstStyle/>
          <a:p>
            <a:endParaRPr lang="en-US" sz="1200" dirty="0">
              <a:latin typeface="US Army Light" panose="020B0506030202020204" pitchFamily="34" charset="0"/>
            </a:endParaRPr>
          </a:p>
        </p:txBody>
      </p:sp>
      <p:sp>
        <p:nvSpPr>
          <p:cNvPr id="10" name="Content Placeholder 1">
            <a:extLst>
              <a:ext uri="{FF2B5EF4-FFF2-40B4-BE49-F238E27FC236}">
                <a16:creationId xmlns:a16="http://schemas.microsoft.com/office/drawing/2014/main" id="{D54F226A-03CE-4093-B349-435ADB3B5193}"/>
              </a:ext>
            </a:extLst>
          </p:cNvPr>
          <p:cNvSpPr txBox="1">
            <a:spLocks/>
          </p:cNvSpPr>
          <p:nvPr/>
        </p:nvSpPr>
        <p:spPr>
          <a:xfrm>
            <a:off x="0" y="1165161"/>
            <a:ext cx="9144000" cy="52309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60"/>
              </a:spcBef>
              <a:buNone/>
              <a:tabLst>
                <a:tab pos="260985" algn="l"/>
              </a:tabLst>
            </a:pPr>
            <a:r>
              <a:rPr lang="en-US" spc="-5" dirty="0">
                <a:ea typeface="Arial" panose="020B0604020202020204" pitchFamily="34" charset="0"/>
                <a:cs typeface="Times New Roman" panose="02020603050405020304" pitchFamily="18" charset="0"/>
              </a:rPr>
              <a:t>Legal Support to RA</a:t>
            </a:r>
          </a:p>
          <a:p>
            <a:pPr marL="0" indent="0">
              <a:spcBef>
                <a:spcPts val="360"/>
              </a:spcBef>
              <a:buNone/>
              <a:tabLst>
                <a:tab pos="260985" algn="l"/>
              </a:tabLst>
            </a:pPr>
            <a:endParaRPr lang="en-US" u="sng" spc="-5" dirty="0">
              <a:ea typeface="Arial" panose="020B0604020202020204" pitchFamily="34" charset="0"/>
              <a:cs typeface="Times New Roman" panose="02020603050405020304" pitchFamily="18" charset="0"/>
            </a:endParaRPr>
          </a:p>
          <a:p>
            <a:pPr>
              <a:spcBef>
                <a:spcPts val="360"/>
              </a:spcBef>
              <a:tabLst>
                <a:tab pos="260985" algn="l"/>
              </a:tabLst>
            </a:pPr>
            <a:r>
              <a:rPr lang="en-US" u="sng" spc="-5" dirty="0">
                <a:ea typeface="Arial" panose="020B0604020202020204" pitchFamily="34" charset="0"/>
                <a:cs typeface="Times New Roman" panose="02020603050405020304" pitchFamily="18" charset="0"/>
              </a:rPr>
              <a:t>POTUS Executive</a:t>
            </a:r>
            <a:r>
              <a:rPr lang="en-US" u="sng" dirty="0">
                <a:ea typeface="Arial" panose="020B0604020202020204" pitchFamily="34" charset="0"/>
                <a:cs typeface="Times New Roman" panose="02020603050405020304" pitchFamily="18" charset="0"/>
              </a:rPr>
              <a:t> </a:t>
            </a:r>
            <a:r>
              <a:rPr lang="en-US" u="sng" spc="-5" dirty="0">
                <a:ea typeface="Arial" panose="020B0604020202020204" pitchFamily="34" charset="0"/>
                <a:cs typeface="Times New Roman" panose="02020603050405020304" pitchFamily="18" charset="0"/>
              </a:rPr>
              <a:t>Order</a:t>
            </a:r>
            <a:r>
              <a:rPr lang="en-US" u="sng" spc="5" dirty="0">
                <a:ea typeface="Arial" panose="020B0604020202020204" pitchFamily="34" charset="0"/>
                <a:cs typeface="Times New Roman" panose="02020603050405020304" pitchFamily="18" charset="0"/>
              </a:rPr>
              <a:t> (EO) </a:t>
            </a:r>
            <a:r>
              <a:rPr lang="en-US" u="sng" spc="-5" dirty="0">
                <a:ea typeface="Arial" panose="020B0604020202020204" pitchFamily="34" charset="0"/>
                <a:cs typeface="Times New Roman" panose="02020603050405020304" pitchFamily="18" charset="0"/>
              </a:rPr>
              <a:t>13798</a:t>
            </a:r>
            <a:r>
              <a:rPr lang="en-US" spc="-5" dirty="0">
                <a:ea typeface="Arial" panose="020B0604020202020204" pitchFamily="34" charset="0"/>
                <a:cs typeface="Times New Roman" panose="02020603050405020304" pitchFamily="18" charset="0"/>
              </a:rPr>
              <a:t> (2017) </a:t>
            </a:r>
          </a:p>
          <a:p>
            <a:pPr marL="568325" indent="-334963">
              <a:spcBef>
                <a:spcPts val="360"/>
              </a:spcBef>
              <a:buFont typeface="Wingdings" panose="05000000000000000000" pitchFamily="2" charset="2"/>
              <a:buChar char="ü"/>
              <a:tabLst>
                <a:tab pos="457200" algn="l"/>
              </a:tabLst>
            </a:pPr>
            <a:r>
              <a:rPr lang="en-US" spc="-5" dirty="0">
                <a:ea typeface="Arial" panose="020B0604020202020204" pitchFamily="34" charset="0"/>
                <a:cs typeface="Times New Roman" panose="02020603050405020304" pitchFamily="18" charset="0"/>
              </a:rPr>
              <a:t>Requires DOD to “</a:t>
            </a:r>
            <a:r>
              <a:rPr lang="en-US" dirty="0">
                <a:effectLst/>
                <a:ea typeface="Calibri" panose="020F0502020204030204" pitchFamily="34" charset="0"/>
              </a:rPr>
              <a:t>vigorously enforce” Federal law’s robust protections for religious freedoms within the greatest extent possible</a:t>
            </a:r>
            <a:endParaRPr lang="en-US" spc="-5" dirty="0">
              <a:ea typeface="Arial" panose="020B0604020202020204" pitchFamily="34" charset="0"/>
              <a:cs typeface="Times New Roman" panose="02020603050405020304" pitchFamily="18" charset="0"/>
            </a:endParaRPr>
          </a:p>
          <a:p>
            <a:pPr>
              <a:spcBef>
                <a:spcPts val="360"/>
              </a:spcBef>
              <a:tabLst>
                <a:tab pos="260985" algn="l"/>
              </a:tabLst>
            </a:pPr>
            <a:endParaRPr lang="en-US" u="sng" spc="-5" dirty="0">
              <a:cs typeface="Times New Roman" panose="02020603050405020304" pitchFamily="18" charset="0"/>
            </a:endParaRPr>
          </a:p>
          <a:p>
            <a:pPr>
              <a:spcBef>
                <a:spcPts val="360"/>
              </a:spcBef>
              <a:tabLst>
                <a:tab pos="260985" algn="l"/>
              </a:tabLst>
            </a:pPr>
            <a:r>
              <a:rPr lang="en-US" u="sng" dirty="0">
                <a:cs typeface="Arial" panose="020B0604020202020204" pitchFamily="34" charset="0"/>
              </a:rPr>
              <a:t>The 6 Oct 2017 AG Memo</a:t>
            </a:r>
            <a:r>
              <a:rPr lang="en-US" b="1" dirty="0">
                <a:cs typeface="Arial" panose="020B0604020202020204" pitchFamily="34" charset="0"/>
              </a:rPr>
              <a:t> </a:t>
            </a:r>
            <a:r>
              <a:rPr lang="en-US" dirty="0">
                <a:cs typeface="Arial" panose="020B0604020202020204" pitchFamily="34" charset="0"/>
              </a:rPr>
              <a:t>(Implementing EO 13798) – </a:t>
            </a:r>
          </a:p>
          <a:p>
            <a:pPr marL="568325" indent="-334963">
              <a:spcBef>
                <a:spcPts val="360"/>
              </a:spcBef>
              <a:buFont typeface="Wingdings" panose="05000000000000000000" pitchFamily="2" charset="2"/>
              <a:buChar char="ü"/>
              <a:tabLst>
                <a:tab pos="260985" algn="l"/>
              </a:tabLst>
            </a:pPr>
            <a:r>
              <a:rPr lang="en-US" b="1" dirty="0">
                <a:effectLst/>
                <a:ea typeface="Calibri" panose="020F0502020204030204" pitchFamily="34" charset="0"/>
                <a:cs typeface="Times New Roman" panose="02020603050405020304" pitchFamily="18" charset="0"/>
              </a:rPr>
              <a:t>Under RFRA, the free exercise of religion </a:t>
            </a:r>
            <a:r>
              <a:rPr lang="en-US" dirty="0">
                <a:effectLst/>
                <a:ea typeface="Calibri" panose="020F0502020204030204" pitchFamily="34" charset="0"/>
                <a:cs typeface="Times New Roman" panose="02020603050405020304" pitchFamily="18" charset="0"/>
              </a:rPr>
              <a:t>includes the right to </a:t>
            </a:r>
            <a:r>
              <a:rPr lang="en-US" i="1" dirty="0">
                <a:effectLst/>
                <a:ea typeface="Calibri" panose="020F0502020204030204" pitchFamily="34" charset="0"/>
                <a:cs typeface="Times New Roman" panose="02020603050405020304" pitchFamily="18" charset="0"/>
              </a:rPr>
              <a:t>act</a:t>
            </a:r>
            <a:r>
              <a:rPr lang="en-US" b="1" i="1" dirty="0">
                <a:effectLst/>
                <a:ea typeface="Calibri" panose="020F0502020204030204" pitchFamily="34" charset="0"/>
                <a:cs typeface="Times New Roman" panose="02020603050405020304" pitchFamily="18" charset="0"/>
              </a:rPr>
              <a:t> or abstain </a:t>
            </a:r>
            <a:r>
              <a:rPr lang="en-US" dirty="0">
                <a:effectLst/>
                <a:ea typeface="Calibri" panose="020F0502020204030204" pitchFamily="34" charset="0"/>
                <a:cs typeface="Times New Roman" panose="02020603050405020304" pitchFamily="18" charset="0"/>
              </a:rPr>
              <a:t>from action in accordance with one’s religious beliefs.</a:t>
            </a:r>
          </a:p>
          <a:p>
            <a:pPr>
              <a:spcBef>
                <a:spcPts val="360"/>
              </a:spcBef>
              <a:tabLst>
                <a:tab pos="260985" algn="l"/>
              </a:tabLst>
            </a:pPr>
            <a:endParaRPr lang="en-US" dirty="0">
              <a:cs typeface="Arial" panose="020B0604020202020204" pitchFamily="34" charset="0"/>
            </a:endParaRPr>
          </a:p>
        </p:txBody>
      </p:sp>
    </p:spTree>
    <p:extLst>
      <p:ext uri="{BB962C8B-B14F-4D97-AF65-F5344CB8AC3E}">
        <p14:creationId xmlns:p14="http://schemas.microsoft.com/office/powerpoint/2010/main" val="4270472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pPr/>
              <a:t>8</a:t>
            </a:fld>
            <a:endParaRPr lang="en-US"/>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a:xfrm>
            <a:off x="259882" y="558100"/>
            <a:ext cx="6987940" cy="269875"/>
          </a:xfrm>
        </p:spPr>
        <p:txBody>
          <a:bodyPr/>
          <a:lstStyle/>
          <a:p>
            <a:r>
              <a:rPr lang="en-US" dirty="0"/>
              <a:t>Proponency Assistant Directorate / Army Office of the Chief of Chaplains</a:t>
            </a:r>
          </a:p>
          <a:p>
            <a:endParaRPr lang="en-US" dirty="0"/>
          </a:p>
        </p:txBody>
      </p:sp>
      <p:sp>
        <p:nvSpPr>
          <p:cNvPr id="6" name="Title 5"/>
          <p:cNvSpPr>
            <a:spLocks noGrp="1"/>
          </p:cNvSpPr>
          <p:nvPr>
            <p:ph type="title"/>
          </p:nvPr>
        </p:nvSpPr>
        <p:spPr/>
        <p:txBody>
          <a:bodyPr/>
          <a:lstStyle/>
          <a:p>
            <a:r>
              <a:rPr lang="en-US" sz="3100" dirty="0"/>
              <a:t>Religious Accommodation Policy</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76999"/>
          </a:xfrm>
          <a:prstGeom prst="rect">
            <a:avLst/>
          </a:prstGeom>
          <a:solidFill>
            <a:srgbClr val="FFC000"/>
          </a:solidFill>
          <a:ln>
            <a:solidFill>
              <a:schemeClr val="tx1"/>
            </a:solidFill>
          </a:ln>
        </p:spPr>
        <p:txBody>
          <a:bodyPr wrap="square" lIns="91440" tIns="45720" rIns="91440" bIns="45720" rtlCol="0" anchor="t">
            <a:spAutoFit/>
          </a:bodyPr>
          <a:lstStyle/>
          <a:p>
            <a:endParaRPr lang="en-US" sz="1200" dirty="0">
              <a:latin typeface="US Army Light" panose="020B0506030202020204" pitchFamily="34" charset="0"/>
            </a:endParaRPr>
          </a:p>
        </p:txBody>
      </p:sp>
      <p:sp>
        <p:nvSpPr>
          <p:cNvPr id="10" name="Content Placeholder 1">
            <a:extLst>
              <a:ext uri="{FF2B5EF4-FFF2-40B4-BE49-F238E27FC236}">
                <a16:creationId xmlns:a16="http://schemas.microsoft.com/office/drawing/2014/main" id="{D54F226A-03CE-4093-B349-435ADB3B5193}"/>
              </a:ext>
            </a:extLst>
          </p:cNvPr>
          <p:cNvSpPr txBox="1">
            <a:spLocks/>
          </p:cNvSpPr>
          <p:nvPr/>
        </p:nvSpPr>
        <p:spPr>
          <a:xfrm>
            <a:off x="0" y="1196287"/>
            <a:ext cx="9144000" cy="513330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64" marR="445770" indent="-283464">
              <a:spcBef>
                <a:spcPts val="0"/>
              </a:spcBef>
              <a:spcAft>
                <a:spcPts val="1000"/>
              </a:spcAft>
              <a:defRPr/>
            </a:pPr>
            <a:r>
              <a:rPr lang="en-US" u="sng" dirty="0">
                <a:solidFill>
                  <a:prstClr val="black"/>
                </a:solidFill>
                <a:ea typeface="Calibri" panose="020F0502020204030204" pitchFamily="34" charset="0"/>
                <a:cs typeface="Arial" panose="020B0604020202020204" pitchFamily="34" charset="0"/>
              </a:rPr>
              <a:t>DoDI 1300.17</a:t>
            </a:r>
            <a:r>
              <a:rPr lang="en-US" dirty="0">
                <a:solidFill>
                  <a:prstClr val="black"/>
                </a:solidFill>
                <a:ea typeface="Calibri" panose="020F0502020204030204" pitchFamily="34" charset="0"/>
                <a:cs typeface="Arial" panose="020B0604020202020204" pitchFamily="34" charset="0"/>
              </a:rPr>
              <a:t> </a:t>
            </a:r>
          </a:p>
          <a:p>
            <a:pPr marL="0" marR="445770" indent="284163">
              <a:spcBef>
                <a:spcPts val="0"/>
              </a:spcBef>
              <a:spcAft>
                <a:spcPts val="1000"/>
              </a:spcAft>
              <a:buNone/>
              <a:defRPr/>
            </a:pPr>
            <a:r>
              <a:rPr lang="en-US" dirty="0">
                <a:solidFill>
                  <a:prstClr val="black"/>
                </a:solidFill>
                <a:cs typeface="Arial" panose="020B0604020202020204" pitchFamily="34" charset="0"/>
              </a:rPr>
              <a:t>1) Service members have the right to observe the tenets of their religion</a:t>
            </a:r>
          </a:p>
          <a:p>
            <a:pPr marL="0" marR="445770" indent="284163">
              <a:spcBef>
                <a:spcPts val="0"/>
              </a:spcBef>
              <a:spcAft>
                <a:spcPts val="1000"/>
              </a:spcAft>
              <a:buNone/>
              <a:defRPr/>
            </a:pPr>
            <a:r>
              <a:rPr lang="en-US" dirty="0">
                <a:solidFill>
                  <a:prstClr val="black"/>
                </a:solidFill>
                <a:cs typeface="Arial" panose="020B0604020202020204" pitchFamily="34" charset="0"/>
              </a:rPr>
              <a:t>2) The DoD must approve unless the government demonstrates there is a compelling interest not to</a:t>
            </a:r>
          </a:p>
          <a:p>
            <a:pPr marL="0" marR="445770" indent="284163">
              <a:spcBef>
                <a:spcPts val="0"/>
              </a:spcBef>
              <a:spcAft>
                <a:spcPts val="1000"/>
              </a:spcAft>
              <a:buNone/>
              <a:defRPr/>
            </a:pPr>
            <a:endParaRPr lang="en-US" dirty="0">
              <a:solidFill>
                <a:prstClr val="black"/>
              </a:solidFill>
              <a:cs typeface="Arial" panose="020B0604020202020204" pitchFamily="34" charset="0"/>
            </a:endParaRPr>
          </a:p>
          <a:p>
            <a:pPr marL="283464" marR="445770" indent="-283464">
              <a:spcBef>
                <a:spcPts val="0"/>
              </a:spcBef>
              <a:spcAft>
                <a:spcPts val="1000"/>
              </a:spcAft>
              <a:defRPr/>
            </a:pPr>
            <a:r>
              <a:rPr lang="en-US" u="sng" dirty="0">
                <a:cs typeface="Arial" panose="020B0604020202020204" pitchFamily="34" charset="0"/>
              </a:rPr>
              <a:t>AR 600-20</a:t>
            </a:r>
          </a:p>
          <a:p>
            <a:pPr marL="0" marR="445770" indent="284163">
              <a:spcBef>
                <a:spcPts val="0"/>
              </a:spcBef>
              <a:spcAft>
                <a:spcPts val="1000"/>
              </a:spcAft>
              <a:buNone/>
              <a:defRPr/>
            </a:pPr>
            <a:r>
              <a:rPr lang="en-US" dirty="0">
                <a:cs typeface="Arial" panose="020B0604020202020204" pitchFamily="34" charset="0"/>
              </a:rPr>
              <a:t>1) Soldiers may submit r</a:t>
            </a:r>
            <a:r>
              <a:rPr lang="en-US" dirty="0">
                <a:ea typeface="Calibri" panose="020F0502020204030204" pitchFamily="34" charset="0"/>
              </a:rPr>
              <a:t>equests for religious accommodations </a:t>
            </a:r>
            <a:r>
              <a:rPr lang="en-US" dirty="0">
                <a:effectLst/>
                <a:ea typeface="Calibri" panose="020F0502020204030204" pitchFamily="34" charset="0"/>
              </a:rPr>
              <a:t>for RA from any </a:t>
            </a:r>
            <a:r>
              <a:rPr lang="en-US" i="1" dirty="0">
                <a:effectLst/>
                <a:ea typeface="Calibri" panose="020F0502020204030204" pitchFamily="34" charset="0"/>
              </a:rPr>
              <a:t>military policy, practice, or duty  </a:t>
            </a:r>
          </a:p>
          <a:p>
            <a:pPr marL="0" marR="445770" indent="284163">
              <a:spcBef>
                <a:spcPts val="0"/>
              </a:spcBef>
              <a:spcAft>
                <a:spcPts val="1000"/>
              </a:spcAft>
              <a:buNone/>
              <a:defRPr/>
            </a:pPr>
            <a:r>
              <a:rPr lang="en-US" dirty="0">
                <a:ea typeface="Calibri" panose="020F0502020204030204" pitchFamily="34" charset="0"/>
              </a:rPr>
              <a:t>2) The Soldier must demonstrate that those policies, practices or duties </a:t>
            </a:r>
            <a:r>
              <a:rPr lang="en-US" dirty="0">
                <a:effectLst/>
                <a:ea typeface="Calibri" panose="020F0502020204030204" pitchFamily="34" charset="0"/>
              </a:rPr>
              <a:t>substantially burden that </a:t>
            </a:r>
            <a:r>
              <a:rPr lang="en-US" dirty="0">
                <a:ea typeface="Calibri" panose="020F0502020204030204" pitchFamily="34" charset="0"/>
              </a:rPr>
              <a:t>Soldier’s</a:t>
            </a:r>
            <a:r>
              <a:rPr lang="en-US" dirty="0">
                <a:effectLst/>
                <a:ea typeface="Calibri" panose="020F0502020204030204" pitchFamily="34" charset="0"/>
              </a:rPr>
              <a:t> exercise of religion</a:t>
            </a:r>
            <a:endParaRPr lang="en-US" dirty="0">
              <a:cs typeface="Arial" panose="020B0604020202020204" pitchFamily="34" charset="0"/>
            </a:endParaRPr>
          </a:p>
        </p:txBody>
      </p:sp>
    </p:spTree>
    <p:extLst>
      <p:ext uri="{BB962C8B-B14F-4D97-AF65-F5344CB8AC3E}">
        <p14:creationId xmlns:p14="http://schemas.microsoft.com/office/powerpoint/2010/main" val="56184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D54F226A-03CE-4093-B349-435ADB3B5193}"/>
              </a:ext>
            </a:extLst>
          </p:cNvPr>
          <p:cNvSpPr txBox="1">
            <a:spLocks/>
          </p:cNvSpPr>
          <p:nvPr/>
        </p:nvSpPr>
        <p:spPr>
          <a:xfrm>
            <a:off x="-5249" y="1080412"/>
            <a:ext cx="9144000" cy="384358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u="sng" kern="0">
                <a:cs typeface="Arial" panose="020B0604020202020204" pitchFamily="34" charset="0"/>
              </a:rPr>
              <a:t>Legal </a:t>
            </a:r>
            <a:r>
              <a:rPr lang="en-US" sz="2400" i="1" u="sng" kern="0">
                <a:cs typeface="Arial" panose="020B0604020202020204" pitchFamily="34" charset="0"/>
              </a:rPr>
              <a:t>Religion</a:t>
            </a:r>
            <a:r>
              <a:rPr lang="en-US" sz="2400" u="sng" kern="0">
                <a:cs typeface="Arial" panose="020B0604020202020204" pitchFamily="34" charset="0"/>
              </a:rPr>
              <a:t> </a:t>
            </a:r>
            <a:r>
              <a:rPr lang="en-US" sz="2400" u="sng" kern="0" dirty="0">
                <a:cs typeface="Arial" panose="020B0604020202020204" pitchFamily="34" charset="0"/>
              </a:rPr>
              <a:t>Definition</a:t>
            </a:r>
            <a:r>
              <a:rPr lang="en-US" sz="2400" kern="0" dirty="0">
                <a:cs typeface="Arial" panose="020B0604020202020204" pitchFamily="34" charset="0"/>
              </a:rPr>
              <a:t> </a:t>
            </a:r>
            <a:r>
              <a:rPr lang="en-US" kern="0" dirty="0">
                <a:cs typeface="Arial" panose="020B0604020202020204" pitchFamily="34" charset="0"/>
              </a:rPr>
              <a:t>(Civil Rights Act, Title VII, Section 12-IA1)</a:t>
            </a:r>
            <a:endParaRPr lang="en-US" sz="2400" kern="0" dirty="0">
              <a:cs typeface="Arial" panose="020B0604020202020204" pitchFamily="34" charset="0"/>
            </a:endParaRPr>
          </a:p>
          <a:p>
            <a:pPr marL="0" indent="0">
              <a:lnSpc>
                <a:spcPct val="100000"/>
              </a:lnSpc>
              <a:buNone/>
            </a:pPr>
            <a:r>
              <a:rPr lang="en-US" sz="2400" kern="0" dirty="0">
                <a:cs typeface="Arial" panose="020B0604020202020204" pitchFamily="34" charset="0"/>
              </a:rPr>
              <a:t>1. Addresses </a:t>
            </a:r>
            <a:r>
              <a:rPr lang="en-US" sz="2400" b="1" kern="0" dirty="0">
                <a:cs typeface="Arial" panose="020B0604020202020204" pitchFamily="34" charset="0"/>
              </a:rPr>
              <a:t>fundamental and ultimate questions</a:t>
            </a:r>
            <a:r>
              <a:rPr lang="en-US" sz="2400" kern="0" dirty="0">
                <a:cs typeface="Arial" panose="020B0604020202020204" pitchFamily="34" charset="0"/>
              </a:rPr>
              <a:t>  </a:t>
            </a:r>
          </a:p>
          <a:p>
            <a:pPr marL="0" indent="0">
              <a:lnSpc>
                <a:spcPct val="100000"/>
              </a:lnSpc>
              <a:buNone/>
            </a:pPr>
            <a:r>
              <a:rPr lang="en-US" sz="2400" kern="0" dirty="0">
                <a:cs typeface="Arial" panose="020B0604020202020204" pitchFamily="34" charset="0"/>
              </a:rPr>
              <a:t>2. Has a </a:t>
            </a:r>
            <a:r>
              <a:rPr lang="en-US" sz="2400" b="1" kern="0" dirty="0">
                <a:cs typeface="Arial" panose="020B0604020202020204" pitchFamily="34" charset="0"/>
              </a:rPr>
              <a:t>belief-system</a:t>
            </a:r>
            <a:r>
              <a:rPr lang="en-US" sz="2400" kern="0" dirty="0">
                <a:cs typeface="Arial" panose="020B0604020202020204" pitchFamily="34" charset="0"/>
              </a:rPr>
              <a:t> as opposed to an isolated teaching  </a:t>
            </a:r>
          </a:p>
          <a:p>
            <a:pPr marL="0" indent="0">
              <a:lnSpc>
                <a:spcPct val="100000"/>
              </a:lnSpc>
              <a:buNone/>
            </a:pPr>
            <a:r>
              <a:rPr lang="en-US" sz="2400" kern="0" dirty="0">
                <a:cs typeface="Arial" panose="020B0604020202020204" pitchFamily="34" charset="0"/>
              </a:rPr>
              <a:t>3. Demonstrates </a:t>
            </a:r>
            <a:r>
              <a:rPr lang="en-US" sz="2400" b="1" kern="0" dirty="0">
                <a:cs typeface="Arial" panose="020B0604020202020204" pitchFamily="34" charset="0"/>
              </a:rPr>
              <a:t>formal and external signs</a:t>
            </a:r>
            <a:r>
              <a:rPr lang="en-US" sz="2400" kern="0" dirty="0">
                <a:cs typeface="Arial" panose="020B0604020202020204" pitchFamily="34" charset="0"/>
              </a:rPr>
              <a:t>. </a:t>
            </a:r>
          </a:p>
          <a:p>
            <a:pPr marL="0" indent="0">
              <a:lnSpc>
                <a:spcPct val="100000"/>
              </a:lnSpc>
              <a:buNone/>
            </a:pPr>
            <a:endParaRPr lang="en-US" sz="2400" kern="0" dirty="0">
              <a:cs typeface="Arial" panose="020B0604020202020204" pitchFamily="34" charset="0"/>
            </a:endParaRPr>
          </a:p>
          <a:p>
            <a:pPr marL="0" indent="0">
              <a:lnSpc>
                <a:spcPct val="100000"/>
              </a:lnSpc>
              <a:buNone/>
            </a:pPr>
            <a:r>
              <a:rPr lang="en-US" sz="2400" b="1" kern="0" dirty="0">
                <a:solidFill>
                  <a:srgbClr val="FF0000"/>
                </a:solidFill>
                <a:cs typeface="Arial" panose="020B0604020202020204" pitchFamily="34" charset="0"/>
              </a:rPr>
              <a:t>**</a:t>
            </a:r>
            <a:r>
              <a:rPr lang="en-US" sz="2400" b="1" kern="0" dirty="0">
                <a:cs typeface="Arial" panose="020B0604020202020204" pitchFamily="34" charset="0"/>
              </a:rPr>
              <a:t> Social, political, or economic philosophies, </a:t>
            </a:r>
            <a:r>
              <a:rPr lang="en-US" sz="2400" kern="0" dirty="0">
                <a:cs typeface="Arial" panose="020B0604020202020204" pitchFamily="34" charset="0"/>
              </a:rPr>
              <a:t>as well as mere </a:t>
            </a:r>
            <a:r>
              <a:rPr lang="en-US" sz="2400" b="1" kern="0" dirty="0">
                <a:cs typeface="Arial" panose="020B0604020202020204" pitchFamily="34" charset="0"/>
              </a:rPr>
              <a:t>personal preferences</a:t>
            </a:r>
            <a:r>
              <a:rPr lang="en-US" sz="2400" kern="0" dirty="0">
                <a:cs typeface="Arial" panose="020B0604020202020204" pitchFamily="34" charset="0"/>
              </a:rPr>
              <a:t>, are </a:t>
            </a:r>
            <a:r>
              <a:rPr lang="en-US" sz="2400" b="1" kern="0" dirty="0">
                <a:cs typeface="Arial" panose="020B0604020202020204" pitchFamily="34" charset="0"/>
              </a:rPr>
              <a:t>not religious beliefs </a:t>
            </a:r>
            <a:r>
              <a:rPr lang="en-US" sz="2400" kern="0" dirty="0">
                <a:cs typeface="Arial" panose="020B0604020202020204" pitchFamily="34" charset="0"/>
              </a:rPr>
              <a:t>protected by Title VII. </a:t>
            </a:r>
          </a:p>
        </p:txBody>
      </p:sp>
      <p:sp>
        <p:nvSpPr>
          <p:cNvPr id="3" name="Slide Number Placeholder 2"/>
          <p:cNvSpPr>
            <a:spLocks noGrp="1"/>
          </p:cNvSpPr>
          <p:nvPr>
            <p:ph type="sldNum" sz="quarter" idx="12"/>
          </p:nvPr>
        </p:nvSpPr>
        <p:spPr/>
        <p:txBody>
          <a:bodyPr/>
          <a:lstStyle/>
          <a:p>
            <a:fld id="{486883CC-8FE0-48B2-AFDD-ECB6A95AA855}" type="slidenum">
              <a:rPr lang="en-US" smtClean="0"/>
              <a:pPr/>
              <a:t>9</a:t>
            </a:fld>
            <a:endParaRPr lang="en-US"/>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a:xfrm>
            <a:off x="259882" y="558100"/>
            <a:ext cx="7320789" cy="269875"/>
          </a:xfrm>
        </p:spPr>
        <p:txBody>
          <a:bodyPr/>
          <a:lstStyle/>
          <a:p>
            <a:r>
              <a:rPr lang="en-US" dirty="0"/>
              <a:t>Proponency Assistant Directorate / Army Office of the Chief of Chaplains</a:t>
            </a:r>
          </a:p>
          <a:p>
            <a:endParaRPr lang="en-US" dirty="0"/>
          </a:p>
        </p:txBody>
      </p:sp>
      <p:sp>
        <p:nvSpPr>
          <p:cNvPr id="6" name="Title 5"/>
          <p:cNvSpPr>
            <a:spLocks noGrp="1"/>
          </p:cNvSpPr>
          <p:nvPr>
            <p:ph type="title"/>
          </p:nvPr>
        </p:nvSpPr>
        <p:spPr/>
        <p:txBody>
          <a:bodyPr/>
          <a:lstStyle/>
          <a:p>
            <a:r>
              <a:rPr lang="en-US" sz="3100" dirty="0"/>
              <a:t>Legal Religion Criteria</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76999"/>
          </a:xfrm>
          <a:prstGeom prst="rect">
            <a:avLst/>
          </a:prstGeom>
          <a:solidFill>
            <a:srgbClr val="FFC000"/>
          </a:solidFill>
          <a:ln>
            <a:solidFill>
              <a:schemeClr val="tx1"/>
            </a:solidFill>
          </a:ln>
        </p:spPr>
        <p:txBody>
          <a:bodyPr wrap="square" lIns="91440" tIns="45720" rIns="91440" bIns="45720" rtlCol="0" anchor="t">
            <a:spAutoFit/>
          </a:bodyPr>
          <a:lstStyle/>
          <a:p>
            <a:endParaRPr lang="en-US" sz="1200" dirty="0">
              <a:latin typeface="US Army Light" panose="020B0506030202020204" pitchFamily="34" charset="0"/>
            </a:endParaRPr>
          </a:p>
        </p:txBody>
      </p:sp>
      <p:sp>
        <p:nvSpPr>
          <p:cNvPr id="2" name="Rectangle 1">
            <a:extLst>
              <a:ext uri="{FF2B5EF4-FFF2-40B4-BE49-F238E27FC236}">
                <a16:creationId xmlns:a16="http://schemas.microsoft.com/office/drawing/2014/main" id="{7B77C9BC-F8A5-45F5-B049-8932A15C5389}"/>
              </a:ext>
            </a:extLst>
          </p:cNvPr>
          <p:cNvSpPr/>
          <p:nvPr/>
        </p:nvSpPr>
        <p:spPr>
          <a:xfrm>
            <a:off x="66502" y="5008615"/>
            <a:ext cx="9000498" cy="1645920"/>
          </a:xfrm>
          <a:prstGeom prst="rect">
            <a:avLst/>
          </a:prstGeom>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b"/>
          <a:lstStyle/>
          <a:p>
            <a:pPr algn="ctr"/>
            <a:r>
              <a:rPr lang="en-US" sz="2000" u="sng" kern="0" dirty="0">
                <a:solidFill>
                  <a:schemeClr val="tx1"/>
                </a:solidFill>
                <a:latin typeface="US Army" panose="020B0506030202020204" pitchFamily="34" charset="0"/>
                <a:cs typeface="Arial" panose="020B0604020202020204" pitchFamily="34" charset="0"/>
              </a:rPr>
              <a:t>Fun Fact</a:t>
            </a:r>
            <a:r>
              <a:rPr lang="en-US" sz="2000" kern="0" dirty="0">
                <a:solidFill>
                  <a:schemeClr val="tx1"/>
                </a:solidFill>
                <a:latin typeface="US Army" panose="020B0506030202020204" pitchFamily="34" charset="0"/>
                <a:cs typeface="Arial" panose="020B0604020202020204" pitchFamily="34" charset="0"/>
              </a:rPr>
              <a:t> - The Title VII, Section 12 definition of religion is based on the </a:t>
            </a:r>
            <a:r>
              <a:rPr lang="en-US" sz="2000" i="1" kern="0" dirty="0">
                <a:solidFill>
                  <a:schemeClr val="tx1"/>
                </a:solidFill>
                <a:latin typeface="US Army" panose="020B0506030202020204" pitchFamily="34" charset="0"/>
                <a:cs typeface="Arial" panose="020B0604020202020204" pitchFamily="34" charset="0"/>
              </a:rPr>
              <a:t>Africa vs. Pennsylvania</a:t>
            </a:r>
            <a:r>
              <a:rPr lang="en-US" sz="2000" kern="0" dirty="0">
                <a:solidFill>
                  <a:schemeClr val="tx1"/>
                </a:solidFill>
                <a:latin typeface="US Army" panose="020B0506030202020204" pitchFamily="34" charset="0"/>
                <a:cs typeface="Arial" panose="020B0604020202020204" pitchFamily="34" charset="0"/>
              </a:rPr>
              <a:t> federal court case, where the individual in question is found to NOT demonstrate a sincerely held religious belief. To fairly adjudicate the case, the judge had to design a workable definition in order to both fairly weigh religious criteria, but not establish a government-sponsored religion (which is unconstitutional…).</a:t>
            </a:r>
          </a:p>
        </p:txBody>
      </p:sp>
    </p:spTree>
    <p:extLst>
      <p:ext uri="{BB962C8B-B14F-4D97-AF65-F5344CB8AC3E}">
        <p14:creationId xmlns:p14="http://schemas.microsoft.com/office/powerpoint/2010/main" val="3126114208"/>
      </p:ext>
    </p:extLst>
  </p:cSld>
  <p:clrMapOvr>
    <a:masterClrMapping/>
  </p:clrMapOvr>
</p:sld>
</file>

<file path=ppt/theme/theme1.xml><?xml version="1.0" encoding="utf-8"?>
<a:theme xmlns:a="http://schemas.openxmlformats.org/drawingml/2006/main" name="Master Theme">
  <a:themeElements>
    <a:clrScheme name="Custom 1">
      <a:dk1>
        <a:sysClr val="windowText" lastClr="000000"/>
      </a:dk1>
      <a:lt1>
        <a:sysClr val="window" lastClr="FFFFFF"/>
      </a:lt1>
      <a:dk2>
        <a:srgbClr val="FFCC01"/>
      </a:dk2>
      <a:lt2>
        <a:srgbClr val="F9F9F9"/>
      </a:lt2>
      <a:accent1>
        <a:srgbClr val="000000"/>
      </a:accent1>
      <a:accent2>
        <a:srgbClr val="FFFFFF"/>
      </a:accent2>
      <a:accent3>
        <a:srgbClr val="FFCC01"/>
      </a:accent3>
      <a:accent4>
        <a:srgbClr val="1F1E22"/>
      </a:accent4>
      <a:accent5>
        <a:srgbClr val="727372"/>
      </a:accent5>
      <a:accent6>
        <a:srgbClr val="8D8D8D"/>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ternate Theme">
  <a:themeElements>
    <a:clrScheme name="Custom 1">
      <a:dk1>
        <a:sysClr val="windowText" lastClr="000000"/>
      </a:dk1>
      <a:lt1>
        <a:sysClr val="window" lastClr="FFFFFF"/>
      </a:lt1>
      <a:dk2>
        <a:srgbClr val="FFCC01"/>
      </a:dk2>
      <a:lt2>
        <a:srgbClr val="F9F9F9"/>
      </a:lt2>
      <a:accent1>
        <a:srgbClr val="000000"/>
      </a:accent1>
      <a:accent2>
        <a:srgbClr val="FFFFFF"/>
      </a:accent2>
      <a:accent3>
        <a:srgbClr val="FFCC01"/>
      </a:accent3>
      <a:accent4>
        <a:srgbClr val="1F1E22"/>
      </a:accent4>
      <a:accent5>
        <a:srgbClr val="727372"/>
      </a:accent5>
      <a:accent6>
        <a:srgbClr val="8D8D8D"/>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8C060DC519C5438F279013B0EC9B02" ma:contentTypeVersion="10" ma:contentTypeDescription="Create a new document." ma:contentTypeScope="" ma:versionID="e4dbf8d8b0ad9264ea70a8a7a3a5ed6d">
  <xsd:schema xmlns:xsd="http://www.w3.org/2001/XMLSchema" xmlns:xs="http://www.w3.org/2001/XMLSchema" xmlns:p="http://schemas.microsoft.com/office/2006/metadata/properties" xmlns:ns3="bc96db8f-62c4-44cc-8b28-7ef117495d18" xmlns:ns4="04adc925-6b5d-4628-b7e0-5b86efa98958" targetNamespace="http://schemas.microsoft.com/office/2006/metadata/properties" ma:root="true" ma:fieldsID="ce3ac5e3df8e8602d59b4112133894c4" ns3:_="" ns4:_="">
    <xsd:import namespace="bc96db8f-62c4-44cc-8b28-7ef117495d18"/>
    <xsd:import namespace="04adc925-6b5d-4628-b7e0-5b86efa9895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96db8f-62c4-44cc-8b28-7ef117495d1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adc925-6b5d-4628-b7e0-5b86efa9895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B86391-BFD2-472E-91A6-CFB34AE5E0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96db8f-62c4-44cc-8b28-7ef117495d18"/>
    <ds:schemaRef ds:uri="04adc925-6b5d-4628-b7e0-5b86efa989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2668CB-4A59-4283-B931-928FB80ADFEB}">
  <ds:schemaRefs>
    <ds:schemaRef ds:uri="http://schemas.microsoft.com/sharepoint/v3/contenttype/forms"/>
  </ds:schemaRefs>
</ds:datastoreItem>
</file>

<file path=customXml/itemProps3.xml><?xml version="1.0" encoding="utf-8"?>
<ds:datastoreItem xmlns:ds="http://schemas.openxmlformats.org/officeDocument/2006/customXml" ds:itemID="{A5E709D9-D467-4D58-A52E-F76A52A6330E}">
  <ds:schemaRefs>
    <ds:schemaRef ds:uri="http://purl.org/dc/dcmitype/"/>
    <ds:schemaRef ds:uri="http://purl.org/dc/elements/1.1/"/>
    <ds:schemaRef ds:uri="bc96db8f-62c4-44cc-8b28-7ef117495d18"/>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04adc925-6b5d-4628-b7e0-5b86efa98958"/>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3431</TotalTime>
  <Words>5918</Words>
  <Application>Microsoft Office PowerPoint</Application>
  <PresentationFormat>On-screen Show (4:3)</PresentationFormat>
  <Paragraphs>410</Paragraphs>
  <Slides>26</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 Arial</vt:lpstr>
      <vt:lpstr>Wingdings</vt:lpstr>
      <vt:lpstr>Calibri</vt:lpstr>
      <vt:lpstr>US Army Light</vt:lpstr>
      <vt:lpstr>Symbol</vt:lpstr>
      <vt:lpstr>US Army</vt:lpstr>
      <vt:lpstr>Arial</vt:lpstr>
      <vt:lpstr>Segoe UI</vt:lpstr>
      <vt:lpstr>Master Theme</vt:lpstr>
      <vt:lpstr>Alternate Theme</vt:lpstr>
      <vt:lpstr>PowerPoint Presentation</vt:lpstr>
      <vt:lpstr>AGENDA</vt:lpstr>
      <vt:lpstr>BLUF: RA for UMTs</vt:lpstr>
      <vt:lpstr>Can my Commander  decide RA requests?</vt:lpstr>
      <vt:lpstr>Religious Accommodation Law</vt:lpstr>
      <vt:lpstr>Religious Accommodation Law</vt:lpstr>
      <vt:lpstr>Religious Accommodation Law</vt:lpstr>
      <vt:lpstr>Religious Accommodation Policy</vt:lpstr>
      <vt:lpstr>Legal Religion Criteria</vt:lpstr>
      <vt:lpstr>Regulatory Religion Criteria</vt:lpstr>
      <vt:lpstr>What is Religion?</vt:lpstr>
      <vt:lpstr>RFRA Religion Standard</vt:lpstr>
      <vt:lpstr>Sincerity of Belief</vt:lpstr>
      <vt:lpstr>Sincerity of Belief</vt:lpstr>
      <vt:lpstr>Sincerity of Belief</vt:lpstr>
      <vt:lpstr>Practical Exercise</vt:lpstr>
      <vt:lpstr>Practical Exercise:  Example 1 – SSG Ham Mersmash</vt:lpstr>
      <vt:lpstr>PowerPoint Presentation</vt:lpstr>
      <vt:lpstr>Practical Exercise:  Example 2 – SFC Zara Thustra</vt:lpstr>
      <vt:lpstr>PowerPoint Presentation</vt:lpstr>
      <vt:lpstr>Practical Exercise:  Example 3 – 1LT Jayden Manchester-United</vt:lpstr>
      <vt:lpstr>PowerPoint Presentation</vt:lpstr>
      <vt:lpstr>Practical Exercise:  Example 4 – PFC Larrenz Hofar’abia</vt:lpstr>
      <vt:lpstr>PowerPoint Presentation</vt:lpstr>
      <vt:lpstr>Summary</vt:lpstr>
      <vt:lpstr>End</vt:lpstr>
    </vt:vector>
  </TitlesOfParts>
  <Company>Grant Thornton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DeVoe, Haley;eric.o.dean.mil@army.mil</dc:creator>
  <cp:lastModifiedBy>William</cp:lastModifiedBy>
  <cp:revision>75</cp:revision>
  <cp:lastPrinted>2022-08-15T16:57:14Z</cp:lastPrinted>
  <dcterms:created xsi:type="dcterms:W3CDTF">2020-05-13T23:57:00Z</dcterms:created>
  <dcterms:modified xsi:type="dcterms:W3CDTF">2023-10-26T20:44:07Z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0x010100398C060DC519C5438F279013B0EC9B02</vt:lpwstr>
  </property>
</Properties>
</file>